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334" r:id="rId13"/>
    <p:sldId id="296" r:id="rId14"/>
    <p:sldId id="330" r:id="rId15"/>
    <p:sldId id="331" r:id="rId16"/>
    <p:sldId id="333" r:id="rId17"/>
    <p:sldId id="316" r:id="rId18"/>
    <p:sldId id="291" r:id="rId19"/>
    <p:sldId id="298" r:id="rId20"/>
    <p:sldId id="300" r:id="rId21"/>
    <p:sldId id="301" r:id="rId22"/>
    <p:sldId id="303" r:id="rId23"/>
    <p:sldId id="297" r:id="rId24"/>
    <p:sldId id="319" r:id="rId25"/>
    <p:sldId id="306" r:id="rId26"/>
    <p:sldId id="307" r:id="rId27"/>
    <p:sldId id="308" r:id="rId28"/>
    <p:sldId id="311" r:id="rId29"/>
    <p:sldId id="320" r:id="rId30"/>
    <p:sldId id="322" r:id="rId31"/>
    <p:sldId id="323" r:id="rId32"/>
    <p:sldId id="324" r:id="rId33"/>
    <p:sldId id="325" r:id="rId34"/>
    <p:sldId id="326" r:id="rId35"/>
    <p:sldId id="336" r:id="rId36"/>
    <p:sldId id="327" r:id="rId37"/>
    <p:sldId id="321" r:id="rId38"/>
    <p:sldId id="328" r:id="rId39"/>
    <p:sldId id="329" r:id="rId40"/>
    <p:sldId id="335" r:id="rId41"/>
    <p:sldId id="312" r:id="rId42"/>
    <p:sldId id="313" r:id="rId43"/>
    <p:sldId id="315" r:id="rId44"/>
    <p:sldId id="317" r:id="rId45"/>
    <p:sldId id="318" r:id="rId46"/>
    <p:sldId id="261" r:id="rId4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1" autoAdjust="0"/>
    <p:restoredTop sz="96837" autoAdjust="0"/>
  </p:normalViewPr>
  <p:slideViewPr>
    <p:cSldViewPr snapToGrid="0">
      <p:cViewPr varScale="1">
        <p:scale>
          <a:sx n="124" d="100"/>
          <a:sy n="124" d="100"/>
        </p:scale>
        <p:origin x="102" y="168"/>
      </p:cViewPr>
      <p:guideLst/>
    </p:cSldViewPr>
  </p:slideViewPr>
  <p:outlineViewPr>
    <p:cViewPr>
      <p:scale>
        <a:sx n="33" d="100"/>
        <a:sy n="33" d="100"/>
      </p:scale>
      <p:origin x="0" y="-12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7" d="100"/>
        <a:sy n="177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5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6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35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98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666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64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91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319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13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900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40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31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20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565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53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010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227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375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10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066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85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i="1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6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444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17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49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350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485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52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35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837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981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34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775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382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751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353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08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9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09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71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 smtClean="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 smtClean="0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  <a:endParaRPr lang="cs-CZ" sz="1000" dirty="0">
              <a:latin typeface="Verdana" panose="020B0604030504040204" pitchFamily="34" charset="0"/>
            </a:endParaRP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spsz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hyperlink" Target="https://www.szif.cz/cs/szp23-proj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eagri.cz/spszp.c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ias/issm/rejstri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spszp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zif.cz/cs/szp23-proj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mailto:Aneta.Kulistakova@szif.cz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hyperlink" Target="mailto:Katerina.Gogolakova@szif.cz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mailto:David.Smid@szif.cz" TargetMode="External"/><Relationship Id="rId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6.png"/><Relationship Id="rId14" Type="http://schemas.openxmlformats.org/officeDocument/2006/relationships/hyperlink" Target="mailto:Jaroslav.Cerny@szif.cz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4.wdp"/><Relationship Id="rId3" Type="http://schemas.openxmlformats.org/officeDocument/2006/relationships/hyperlink" Target="mailto:Vendula.Boubalikova@szif.cz" TargetMode="External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hyperlink" Target="mailto:David.Smid@szif.cz" TargetMode="External"/><Relationship Id="rId10" Type="http://schemas.openxmlformats.org/officeDocument/2006/relationships/image" Target="../media/image35.png"/><Relationship Id="rId4" Type="http://schemas.openxmlformats.org/officeDocument/2006/relationships/hyperlink" Target="mailto:Zdenek.Kunc@szif.cz" TargetMode="External"/><Relationship Id="rId9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terina.Benesova@szif.cz" TargetMode="Externa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spsz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zif.cz/cs/szp23-pro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82202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74" y="1032013"/>
              <a:ext cx="1675713" cy="468366"/>
            </a:xfrm>
            <a:prstGeom prst="rect">
              <a:avLst/>
            </a:prstGeom>
          </p:spPr>
        </p:pic>
      </p:grpSp>
      <p:sp>
        <p:nvSpPr>
          <p:cNvPr id="9" name="TextovéPole 8"/>
          <p:cNvSpPr txBox="1"/>
          <p:nvPr/>
        </p:nvSpPr>
        <p:spPr>
          <a:xfrm>
            <a:off x="36533" y="5302973"/>
            <a:ext cx="950180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cap="all" spc="17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Podmínky </a:t>
            </a:r>
            <a:r>
              <a:rPr lang="cs-CZ" sz="1600" b="1" cap="all" spc="17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administrace projektových intervencí SP </a:t>
            </a:r>
            <a:r>
              <a:rPr lang="cs-CZ" sz="1600" b="1" cap="all" spc="17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SZP</a:t>
            </a:r>
          </a:p>
          <a:p>
            <a:pPr algn="ctr"/>
            <a:r>
              <a:rPr lang="cs-CZ" sz="1600" b="1" cap="all" spc="17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Kolo příjmu žádostí</a:t>
            </a:r>
          </a:p>
          <a:p>
            <a:pPr algn="ctr"/>
            <a:endParaRPr lang="cs-CZ" sz="1600" b="1" cap="all" spc="17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cs-CZ" sz="1600" b="1" cap="all" spc="17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88414" y="5981977"/>
            <a:ext cx="77450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cap="all" spc="170" dirty="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Martina </a:t>
            </a:r>
            <a:r>
              <a:rPr lang="cs-CZ" sz="1600" b="1" cap="all" spc="170" dirty="0" err="1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ondřejová</a:t>
            </a:r>
            <a:endParaRPr lang="cs-CZ" sz="1600" b="1" cap="all" spc="170" dirty="0" smtClean="0">
              <a:solidFill>
                <a:srgbClr val="E288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02721"/>
            <a:ext cx="10921711" cy="4744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 smtClean="0"/>
              <a:t>Manuály k podání a instruktážní listy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6837" y="4682337"/>
            <a:ext cx="4746256" cy="82043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400" dirty="0" smtClean="0"/>
              <a:t>Veškeré informace jsou uvedeny v manuálech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400" dirty="0" smtClean="0"/>
              <a:t>Nová podání </a:t>
            </a:r>
            <a:r>
              <a:rPr lang="cs-CZ" sz="1400" dirty="0"/>
              <a:t>→ </a:t>
            </a:r>
            <a:r>
              <a:rPr lang="cs-CZ" sz="1400" dirty="0" smtClean="0"/>
              <a:t>Žádosti PRV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9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/>
              <a:t>Portál farmáře </a:t>
            </a:r>
            <a:r>
              <a:rPr lang="cs-CZ" sz="2200" dirty="0" err="1"/>
              <a:t>szif</a:t>
            </a:r>
            <a:r>
              <a:rPr lang="cs-CZ" sz="2200" dirty="0"/>
              <a:t> (PF)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2354614"/>
            <a:ext cx="7818120" cy="3786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38200" y="1740747"/>
            <a:ext cx="2541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Generování Žádosti o dotaci – od 21.8.2023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Nová podání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Žádosti PRV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Žádost o dotaci PRV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Generování Žádosti o dotaci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/>
              <a:t>Portál farmáře </a:t>
            </a:r>
            <a:r>
              <a:rPr lang="cs-CZ" sz="2200" dirty="0" err="1"/>
              <a:t>szif</a:t>
            </a:r>
            <a:r>
              <a:rPr lang="cs-CZ" sz="2200" dirty="0"/>
              <a:t> (PF)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01" y="1740747"/>
            <a:ext cx="2169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Identifikační a kontaktní údaje žadatele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Automaticky načtená výměra z LPIS k datu 1.3.2023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58" y="2099226"/>
            <a:ext cx="7768042" cy="3786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25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/>
              <a:t>Portál farmáře </a:t>
            </a:r>
            <a:r>
              <a:rPr lang="cs-CZ" sz="2200" dirty="0" err="1"/>
              <a:t>szif</a:t>
            </a:r>
            <a:r>
              <a:rPr lang="cs-CZ" sz="2200" dirty="0"/>
              <a:t> (PF)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00" y="1740747"/>
            <a:ext cx="25416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Výběr intervence/záměru Žádosti o dotaci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Uvedení názvu projektu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Předvyplnit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novou Žádost o dotaci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Stáhnout formulář do PC, vyplnit a poté zpět nahrát do prostředí PF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99" y="1603526"/>
            <a:ext cx="6433949" cy="3218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99" y="4917440"/>
            <a:ext cx="6433949" cy="961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60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pro text 40"/>
          <p:cNvSpPr>
            <a:spLocks noGrp="1"/>
          </p:cNvSpPr>
          <p:nvPr>
            <p:ph type="body" sz="quarter" idx="13"/>
          </p:nvPr>
        </p:nvSpPr>
        <p:spPr>
          <a:xfrm>
            <a:off x="838200" y="1517912"/>
            <a:ext cx="10927080" cy="4806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500" dirty="0" smtClean="0"/>
              <a:t>Strana A  – </a:t>
            </a:r>
            <a:r>
              <a:rPr lang="cs-CZ" sz="1500" dirty="0"/>
              <a:t>Informace o </a:t>
            </a:r>
            <a:r>
              <a:rPr lang="cs-CZ" sz="1500" dirty="0" smtClean="0"/>
              <a:t>žadateli</a:t>
            </a:r>
            <a:endParaRPr lang="cs-CZ" sz="1500" dirty="0"/>
          </a:p>
          <a:p>
            <a:endParaRPr lang="cs-CZ" sz="1500" dirty="0"/>
          </a:p>
          <a:p>
            <a:pPr marL="0" indent="0">
              <a:buNone/>
            </a:pPr>
            <a:r>
              <a:rPr lang="cs-CZ" sz="1500" dirty="0"/>
              <a:t>Strany </a:t>
            </a:r>
            <a:r>
              <a:rPr lang="cs-CZ" sz="1500" dirty="0" smtClean="0"/>
              <a:t>B  – </a:t>
            </a:r>
            <a:r>
              <a:rPr lang="cs-CZ" sz="1500" dirty="0"/>
              <a:t>Popis projektu – všeobecná strana (B1), místo realizace projektu – </a:t>
            </a:r>
            <a:r>
              <a:rPr lang="cs-CZ" sz="1500" b="1" dirty="0">
                <a:solidFill>
                  <a:srgbClr val="FF0000"/>
                </a:solidFill>
              </a:rPr>
              <a:t>parcela, adresa, DPB</a:t>
            </a:r>
            <a:endParaRPr lang="cs-CZ" sz="1500" dirty="0"/>
          </a:p>
          <a:p>
            <a:pPr marL="0" indent="0">
              <a:buNone/>
            </a:pPr>
            <a:r>
              <a:rPr lang="cs-CZ" sz="1500" dirty="0"/>
              <a:t>	</a:t>
            </a:r>
            <a:r>
              <a:rPr lang="cs-CZ" sz="1500" dirty="0" smtClean="0"/>
              <a:t>– </a:t>
            </a:r>
            <a:r>
              <a:rPr lang="cs-CZ" sz="1500" dirty="0"/>
              <a:t>Popis projektu – specifika </a:t>
            </a:r>
            <a:r>
              <a:rPr lang="cs-CZ" sz="1500" dirty="0" smtClean="0"/>
              <a:t>intervence </a:t>
            </a:r>
            <a:r>
              <a:rPr lang="cs-CZ" sz="1500" dirty="0"/>
              <a:t>(B2</a:t>
            </a:r>
            <a:r>
              <a:rPr lang="cs-CZ" sz="1500" dirty="0" smtClean="0"/>
              <a:t>), </a:t>
            </a:r>
            <a:endParaRPr lang="cs-CZ" sz="1500" dirty="0"/>
          </a:p>
          <a:p>
            <a:pPr marL="896938" indent="0">
              <a:buNone/>
            </a:pPr>
            <a:r>
              <a:rPr lang="cs-CZ" sz="1500" dirty="0"/>
              <a:t>	</a:t>
            </a:r>
            <a:r>
              <a:rPr lang="cs-CZ" sz="1500" dirty="0" smtClean="0"/>
              <a:t>– </a:t>
            </a:r>
            <a:r>
              <a:rPr lang="cs-CZ" sz="1500" dirty="0"/>
              <a:t>Popis projektu – zakázky (B3),</a:t>
            </a:r>
          </a:p>
          <a:p>
            <a:pPr marL="0" indent="0"/>
            <a:endParaRPr lang="cs-CZ" sz="1500" dirty="0"/>
          </a:p>
          <a:p>
            <a:pPr marL="0" indent="0">
              <a:buNone/>
            </a:pPr>
            <a:r>
              <a:rPr lang="cs-CZ" sz="1500" dirty="0"/>
              <a:t>Strany C  	</a:t>
            </a:r>
            <a:r>
              <a:rPr lang="cs-CZ" sz="1500" dirty="0" smtClean="0"/>
              <a:t>– </a:t>
            </a:r>
            <a:r>
              <a:rPr lang="cs-CZ" sz="1500" dirty="0"/>
              <a:t>Výdaje projektu (C1</a:t>
            </a:r>
            <a:r>
              <a:rPr lang="cs-CZ" sz="1500" dirty="0" smtClean="0"/>
              <a:t>), kód, </a:t>
            </a:r>
            <a:r>
              <a:rPr lang="cs-CZ" sz="1500" dirty="0" err="1" smtClean="0"/>
              <a:t>podkód</a:t>
            </a:r>
            <a:r>
              <a:rPr lang="cs-CZ" sz="1500" dirty="0" smtClean="0"/>
              <a:t>, objekt – vazba na místo realizace projektu</a:t>
            </a:r>
            <a:endParaRPr lang="cs-CZ" sz="1500" dirty="0"/>
          </a:p>
          <a:p>
            <a:pPr marL="896938" indent="0">
              <a:buNone/>
            </a:pPr>
            <a:r>
              <a:rPr lang="cs-CZ" sz="1500" dirty="0"/>
              <a:t>	</a:t>
            </a:r>
            <a:r>
              <a:rPr lang="cs-CZ" sz="1500" dirty="0" smtClean="0"/>
              <a:t>– </a:t>
            </a:r>
            <a:r>
              <a:rPr lang="cs-CZ" sz="1500" dirty="0"/>
              <a:t>Struktura financování (C2),</a:t>
            </a:r>
          </a:p>
          <a:p>
            <a:pPr marL="0" indent="0"/>
            <a:endParaRPr lang="cs-CZ" sz="1500" dirty="0"/>
          </a:p>
          <a:p>
            <a:pPr marL="1706563" indent="-1706563">
              <a:lnSpc>
                <a:spcPct val="140000"/>
              </a:lnSpc>
              <a:buNone/>
            </a:pPr>
            <a:r>
              <a:rPr lang="cs-CZ" sz="1500" dirty="0"/>
              <a:t>Strany </a:t>
            </a:r>
            <a:r>
              <a:rPr lang="cs-CZ" sz="1500" dirty="0" smtClean="0"/>
              <a:t>D  – </a:t>
            </a:r>
            <a:r>
              <a:rPr lang="cs-CZ" sz="1500" dirty="0"/>
              <a:t>Přílohy (relevantní dle </a:t>
            </a:r>
            <a:r>
              <a:rPr lang="cs-CZ" sz="1500" dirty="0" smtClean="0"/>
              <a:t>intervencí - hodnocení </a:t>
            </a:r>
            <a:r>
              <a:rPr lang="cs-CZ" sz="1500" dirty="0"/>
              <a:t>aspektu </a:t>
            </a:r>
            <a:r>
              <a:rPr lang="cs-CZ" sz="1500" dirty="0" smtClean="0"/>
              <a:t>efektivnosti investice/projektu)</a:t>
            </a:r>
            <a:r>
              <a:rPr lang="en-US" sz="1500" dirty="0" smtClean="0"/>
              <a:t>;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FF0000"/>
                </a:solidFill>
              </a:rPr>
              <a:t>příloha Podíl příjmů ze zemědělské prvovýroby - nebude součástí formuláře Žádosti o dotaci</a:t>
            </a:r>
            <a:endParaRPr lang="cs-CZ" sz="1500" dirty="0"/>
          </a:p>
          <a:p>
            <a:pPr marL="896938" indent="-896938"/>
            <a:endParaRPr lang="cs-CZ" sz="1500" dirty="0"/>
          </a:p>
          <a:p>
            <a:pPr marL="0" indent="0">
              <a:buNone/>
            </a:pPr>
            <a:r>
              <a:rPr lang="cs-CZ" sz="1500" dirty="0"/>
              <a:t>Strany </a:t>
            </a:r>
            <a:r>
              <a:rPr lang="cs-CZ" sz="1500" dirty="0" smtClean="0"/>
              <a:t>E  – </a:t>
            </a:r>
            <a:r>
              <a:rPr lang="cs-CZ" sz="1500" dirty="0"/>
              <a:t>Preferenční kritéria (žadatelem požadovaná),</a:t>
            </a:r>
          </a:p>
          <a:p>
            <a:pPr marL="896938" indent="-896938"/>
            <a:endParaRPr lang="cs-CZ" sz="1500" dirty="0"/>
          </a:p>
          <a:p>
            <a:pPr marL="0" indent="0">
              <a:buNone/>
            </a:pPr>
            <a:r>
              <a:rPr lang="cs-CZ" sz="1500" dirty="0" smtClean="0"/>
              <a:t>Strany G  – </a:t>
            </a:r>
            <a:r>
              <a:rPr lang="cs-CZ" sz="1500" dirty="0"/>
              <a:t>Čestná </a:t>
            </a:r>
            <a:r>
              <a:rPr lang="cs-CZ" sz="1500" dirty="0" smtClean="0"/>
              <a:t>prohlášení</a:t>
            </a:r>
            <a:endParaRPr lang="cs-CZ" sz="1300" dirty="0" smtClean="0"/>
          </a:p>
          <a:p>
            <a:pPr marL="0" indent="0" algn="just">
              <a:lnSpc>
                <a:spcPct val="110000"/>
              </a:lnSpc>
              <a:buClr>
                <a:srgbClr val="F36523"/>
              </a:buClr>
              <a:buNone/>
            </a:pPr>
            <a:endParaRPr lang="cs-CZ" sz="1400" dirty="0" smtClean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838200" y="755780"/>
            <a:ext cx="9220200" cy="8648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ŽÁDOST O DOTACI - STRUKTURA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1801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21"/>
          </p:nvPr>
        </p:nvSpPr>
        <p:spPr>
          <a:xfrm>
            <a:off x="3968319" y="1949303"/>
            <a:ext cx="7387070" cy="3927714"/>
          </a:xfrm>
        </p:spPr>
        <p:txBody>
          <a:bodyPr>
            <a:normAutofit/>
          </a:bodyPr>
          <a:lstStyle/>
          <a:p>
            <a:pPr algn="just">
              <a:lnSpc>
                <a:spcPts val="2500"/>
              </a:lnSpc>
            </a:pPr>
            <a:endParaRPr lang="cs-CZ" sz="1600" dirty="0" smtClean="0"/>
          </a:p>
          <a:p>
            <a:pPr algn="just">
              <a:lnSpc>
                <a:spcPts val="2500"/>
              </a:lnSpc>
            </a:pPr>
            <a:r>
              <a:rPr lang="cs-CZ" sz="1600" b="1" dirty="0" smtClean="0"/>
              <a:t>stavební práce</a:t>
            </a:r>
            <a:r>
              <a:rPr lang="cs-CZ" sz="1600" dirty="0" smtClean="0"/>
              <a:t> (např. rekonstrukce</a:t>
            </a:r>
            <a:r>
              <a:rPr lang="cs-CZ" sz="1600" dirty="0"/>
              <a:t>, nová výstavba, pořízení/umístění </a:t>
            </a:r>
            <a:r>
              <a:rPr lang="cs-CZ" sz="1600" dirty="0" smtClean="0"/>
              <a:t>technologie) je součástí </a:t>
            </a:r>
            <a:r>
              <a:rPr lang="cs-CZ" sz="1600" dirty="0"/>
              <a:t>podání Žádosti o dotaci </a:t>
            </a:r>
            <a:r>
              <a:rPr lang="cs-CZ" sz="1600" dirty="0" smtClean="0"/>
              <a:t>zaslání </a:t>
            </a:r>
            <a:r>
              <a:rPr lang="cs-CZ" sz="1600" dirty="0"/>
              <a:t>fotodokumentace aktuálního stavu předmětu projektu před realizací ze strany žadatele </a:t>
            </a:r>
            <a:endParaRPr lang="cs-CZ" sz="1600" dirty="0" smtClean="0"/>
          </a:p>
          <a:p>
            <a:pPr algn="just">
              <a:lnSpc>
                <a:spcPts val="2500"/>
              </a:lnSpc>
            </a:pPr>
            <a:r>
              <a:rPr lang="cs-CZ" sz="1600" b="1" dirty="0" smtClean="0"/>
              <a:t>mobilní stroje -</a:t>
            </a:r>
            <a:r>
              <a:rPr lang="cs-CZ" sz="1600" dirty="0" smtClean="0"/>
              <a:t> </a:t>
            </a:r>
            <a:r>
              <a:rPr lang="cs-CZ" sz="1600" dirty="0"/>
              <a:t>fotodokumentace </a:t>
            </a:r>
            <a:r>
              <a:rPr lang="cs-CZ" sz="1600" dirty="0" smtClean="0"/>
              <a:t>se nedokládá </a:t>
            </a:r>
            <a:endParaRPr lang="cs-CZ" sz="1600" dirty="0"/>
          </a:p>
          <a:p>
            <a:pPr marL="0" indent="0">
              <a:spcBef>
                <a:spcPts val="1200"/>
              </a:spcBef>
              <a:buNone/>
            </a:pP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000" b="1" cap="all" dirty="0" smtClean="0"/>
              <a:t>FOTODOKUMENTACE PROJEKTU PŘED REALIZACÍ</a:t>
            </a:r>
            <a:endParaRPr lang="cs-CZ" sz="2000" b="1" cap="al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838421" y="1328318"/>
            <a:ext cx="8629429" cy="240990"/>
          </a:xfrm>
        </p:spPr>
        <p:txBody>
          <a:bodyPr/>
          <a:lstStyle/>
          <a:p>
            <a:r>
              <a:rPr lang="cs-CZ" dirty="0" smtClean="0"/>
              <a:t>(</a:t>
            </a:r>
            <a:r>
              <a:rPr lang="cs-CZ" b="1" dirty="0" smtClean="0"/>
              <a:t>PODÁNÍ ŽÁDOSTI O DOTACI)</a:t>
            </a:r>
            <a:endParaRPr lang="cs-CZ" b="1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11607"/>
          <a:stretch/>
        </p:blipFill>
        <p:spPr>
          <a:xfrm>
            <a:off x="1264547" y="1835895"/>
            <a:ext cx="2393053" cy="4198025"/>
          </a:xfrm>
        </p:spPr>
      </p:pic>
    </p:spTree>
    <p:extLst>
      <p:ext uri="{BB962C8B-B14F-4D97-AF65-F5344CB8AC3E}">
        <p14:creationId xmlns:p14="http://schemas.microsoft.com/office/powerpoint/2010/main" val="19444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text 3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000" b="1" cap="all" dirty="0" smtClean="0"/>
              <a:t>kontaktní údaje a notifikace</a:t>
            </a:r>
            <a:endParaRPr lang="cs-CZ" sz="2000" b="1" cap="all" dirty="0"/>
          </a:p>
        </p:txBody>
      </p:sp>
      <p:sp>
        <p:nvSpPr>
          <p:cNvPr id="35" name="Zástupný symbol pro text 34"/>
          <p:cNvSpPr>
            <a:spLocks noGrp="1"/>
          </p:cNvSpPr>
          <p:nvPr>
            <p:ph type="body" sz="quarter" idx="21"/>
          </p:nvPr>
        </p:nvSpPr>
        <p:spPr>
          <a:xfrm>
            <a:off x="838421" y="2029753"/>
            <a:ext cx="3674856" cy="232413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1600" dirty="0" smtClean="0"/>
              <a:t>Kontaktní údaje</a:t>
            </a:r>
          </a:p>
          <a:p>
            <a:pPr>
              <a:lnSpc>
                <a:spcPct val="200000"/>
              </a:lnSpc>
            </a:pPr>
            <a:r>
              <a:rPr lang="cs-CZ" sz="1600" dirty="0" smtClean="0"/>
              <a:t>Nastavení notifikačních e-mailů</a:t>
            </a:r>
          </a:p>
          <a:p>
            <a:pPr>
              <a:lnSpc>
                <a:spcPct val="200000"/>
              </a:lnSpc>
            </a:pPr>
            <a:r>
              <a:rPr lang="cs-CZ" sz="1600" dirty="0" smtClean="0"/>
              <a:t>Výběr a aktivace zasílání notifikací a webových novinek</a:t>
            </a:r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71" y="1644242"/>
            <a:ext cx="6775810" cy="3419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00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nastavení kontaktních údajů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02" y="1431414"/>
            <a:ext cx="5461191" cy="4995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86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a aktivace notifikací a webových novinek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4383"/>
          <a:stretch/>
        </p:blipFill>
        <p:spPr>
          <a:xfrm>
            <a:off x="3447627" y="1571243"/>
            <a:ext cx="7906173" cy="4495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5163"/>
          <a:stretch/>
        </p:blipFill>
        <p:spPr>
          <a:xfrm>
            <a:off x="2676331" y="1542722"/>
            <a:ext cx="8744339" cy="4306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>
            <a:normAutofit/>
          </a:bodyPr>
          <a:lstStyle/>
          <a:p>
            <a:r>
              <a:rPr lang="cs-CZ" dirty="0" smtClean="0"/>
              <a:t>výběr a aktivace notifikací a webových novinek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0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925879" y="1333486"/>
            <a:ext cx="638226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000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/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25878" y="4631435"/>
            <a:ext cx="6382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/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25879" y="5035018"/>
            <a:ext cx="6382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/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25879" y="5436345"/>
            <a:ext cx="6382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/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4294967295"/>
          </p:nvPr>
        </p:nvSpPr>
        <p:spPr>
          <a:xfrm>
            <a:off x="1564105" y="5108794"/>
            <a:ext cx="7996990" cy="256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Struktura Žádosti o dotaci </a:t>
            </a:r>
            <a:endParaRPr lang="cs-CZ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4294967295"/>
          </p:nvPr>
        </p:nvSpPr>
        <p:spPr>
          <a:xfrm>
            <a:off x="1564105" y="4709820"/>
            <a:ext cx="7996990" cy="254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Dohoda o poskytnutí dotace 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4294967295"/>
          </p:nvPr>
        </p:nvSpPr>
        <p:spPr>
          <a:xfrm>
            <a:off x="1564105" y="1407360"/>
            <a:ext cx="7996990" cy="237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Administrace Žádosti o dotaci</a:t>
            </a:r>
          </a:p>
          <a:p>
            <a:pPr marL="0" indent="0">
              <a:buNone/>
            </a:pP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4294967295"/>
          </p:nvPr>
        </p:nvSpPr>
        <p:spPr>
          <a:xfrm>
            <a:off x="1564105" y="5510122"/>
            <a:ext cx="7996990" cy="252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Garanti SZIF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64104" y="1824286"/>
            <a:ext cx="10018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Přijímané intervence 1. kola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Základní podmínky Žádosti o dotaci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Podání Žádosti o dotaci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Portál farmáře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Registrace Žádosti o dotaci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Doporučení Žádosti o dotaci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Doložení příloh k Žádosti o dotaci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Administrativní kontrola Žádosti o dotaci, kontrola přijatelnosti, hodnocení projektů a kontrola úplnosti dokumentace k výběru dodavatele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Schválení Žádosti o dotaci</a:t>
            </a: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59" y="1912943"/>
            <a:ext cx="7383790" cy="3703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909786"/>
            <a:ext cx="8984530" cy="617356"/>
          </a:xfrm>
        </p:spPr>
        <p:txBody>
          <a:bodyPr>
            <a:noAutofit/>
          </a:bodyPr>
          <a:lstStyle/>
          <a:p>
            <a:r>
              <a:rPr lang="cs-CZ" dirty="0"/>
              <a:t>Portál farmáře </a:t>
            </a:r>
            <a:r>
              <a:rPr lang="cs-CZ" dirty="0" smtClean="0"/>
              <a:t>– dokumenty ODESLANÉ ze </a:t>
            </a:r>
            <a:r>
              <a:rPr lang="cs-CZ" dirty="0" err="1" smtClean="0"/>
              <a:t>szif</a:t>
            </a:r>
            <a:r>
              <a:rPr lang="cs-CZ" dirty="0"/>
              <a:t/>
            </a:r>
            <a:br>
              <a:rPr lang="cs-CZ" dirty="0"/>
            </a:br>
            <a:r>
              <a:rPr lang="cs-CZ" sz="1200" dirty="0" smtClean="0"/>
              <a:t>(kapitola 3 obecné části pravidel pro žadatele)</a:t>
            </a:r>
            <a:endParaRPr lang="cs-CZ" sz="1200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625151" y="1912943"/>
            <a:ext cx="3592285" cy="1173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cs-CZ" sz="1600" dirty="0" smtClean="0"/>
              <a:t>Schránka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cs-CZ" sz="1600" dirty="0" smtClean="0"/>
              <a:t>Přehledy → Přehled žádostí → </a:t>
            </a:r>
            <a:r>
              <a:rPr lang="cs-CZ" sz="1600" dirty="0"/>
              <a:t>výběr konkrétního </a:t>
            </a:r>
            <a:r>
              <a:rPr lang="cs-CZ" sz="1600" dirty="0" err="1"/>
              <a:t>reg</a:t>
            </a:r>
            <a:r>
              <a:rPr lang="cs-CZ" sz="1600" dirty="0"/>
              <a:t>. čísla → </a:t>
            </a:r>
            <a:r>
              <a:rPr lang="cs-CZ" sz="1600" dirty="0" smtClean="0"/>
              <a:t>Dokumenty </a:t>
            </a:r>
            <a:r>
              <a:rPr lang="cs-CZ" sz="1600" dirty="0"/>
              <a:t>odeslané ze </a:t>
            </a:r>
            <a:r>
              <a:rPr lang="cs-CZ" sz="1600" dirty="0" smtClean="0"/>
              <a:t>SZIF</a:t>
            </a:r>
            <a:endParaRPr lang="cs-CZ" sz="16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1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Portál farmáře </a:t>
            </a:r>
            <a:r>
              <a:rPr lang="cs-CZ" dirty="0" smtClean="0"/>
              <a:t>– odeslané dokumenty na </a:t>
            </a:r>
            <a:r>
              <a:rPr lang="cs-CZ" dirty="0" err="1" smtClean="0"/>
              <a:t>szif</a:t>
            </a:r>
            <a:r>
              <a:rPr lang="cs-CZ" dirty="0"/>
              <a:t/>
            </a:r>
            <a:br>
              <a:rPr lang="cs-CZ" dirty="0"/>
            </a:b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1659568"/>
            <a:ext cx="8502626" cy="186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3653432"/>
            <a:ext cx="9032032" cy="2525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07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r="4042"/>
          <a:stretch/>
        </p:blipFill>
        <p:spPr>
          <a:xfrm>
            <a:off x="7503736" y="2037606"/>
            <a:ext cx="3945920" cy="3662262"/>
          </a:xfrm>
        </p:spPr>
      </p:pic>
      <p:sp>
        <p:nvSpPr>
          <p:cNvPr id="40" name="Zástupný symbol pro text 39"/>
          <p:cNvSpPr>
            <a:spLocks noGrp="1"/>
          </p:cNvSpPr>
          <p:nvPr>
            <p:ph type="body" sz="quarter" idx="12"/>
          </p:nvPr>
        </p:nvSpPr>
        <p:spPr>
          <a:xfrm>
            <a:off x="838200" y="3428590"/>
            <a:ext cx="5091260" cy="18421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dirty="0" smtClean="0"/>
              <a:t>O zaregistrování Žádosti o dotaci bude žadatel informován sdělením/oznámením.</a:t>
            </a:r>
          </a:p>
          <a:p>
            <a:pPr marL="0" indent="0" algn="just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1400" b="1" dirty="0"/>
              <a:t>SZIF může po zaregistrování Žádosti o dotaci změnit kontaktní místo pro žadatele (příslušný RO SZIF), o této skutečnosti informuje </a:t>
            </a:r>
            <a:r>
              <a:rPr lang="cs-CZ" sz="1400" b="1" dirty="0" smtClean="0"/>
              <a:t>žadatele.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41" name="Zástupný symbol pro text 40"/>
          <p:cNvSpPr>
            <a:spLocks noGrp="1"/>
          </p:cNvSpPr>
          <p:nvPr>
            <p:ph type="body" sz="quarter" idx="13"/>
          </p:nvPr>
        </p:nvSpPr>
        <p:spPr>
          <a:xfrm>
            <a:off x="838200" y="2040408"/>
            <a:ext cx="5785644" cy="4578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dirty="0" smtClean="0"/>
              <a:t>Registrace Žádosti o dotaci na příslušném RO SZIF. </a:t>
            </a:r>
            <a:endParaRPr lang="cs-CZ" sz="1400" dirty="0"/>
          </a:p>
        </p:txBody>
      </p:sp>
      <p:sp>
        <p:nvSpPr>
          <p:cNvPr id="11" name="Šipka dolů 10"/>
          <p:cNvSpPr/>
          <p:nvPr/>
        </p:nvSpPr>
        <p:spPr>
          <a:xfrm>
            <a:off x="3305944" y="2836401"/>
            <a:ext cx="155771" cy="254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REGISTRACE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(KAPITOLA 5.3 OBECNÉ ČÁSTI PRAVIDEL PRO ŽADATELE)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5590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pro text 39"/>
          <p:cNvSpPr>
            <a:spLocks noGrp="1"/>
          </p:cNvSpPr>
          <p:nvPr>
            <p:ph type="body" sz="quarter" idx="12"/>
          </p:nvPr>
        </p:nvSpPr>
        <p:spPr>
          <a:xfrm>
            <a:off x="746448" y="4049385"/>
            <a:ext cx="7550264" cy="8491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Zveřejnění </a:t>
            </a:r>
            <a:r>
              <a:rPr lang="cs-CZ" sz="1600" b="1" dirty="0" smtClean="0"/>
              <a:t>seznamů </a:t>
            </a:r>
            <a:r>
              <a:rPr lang="cs-CZ" sz="1600" b="1" dirty="0"/>
              <a:t>d</a:t>
            </a:r>
            <a:r>
              <a:rPr lang="cs-CZ" sz="1600" b="1" dirty="0" smtClean="0"/>
              <a:t>oporučených </a:t>
            </a:r>
            <a:r>
              <a:rPr lang="cs-CZ" sz="1600" dirty="0" smtClean="0"/>
              <a:t>Žádostí o dotaci </a:t>
            </a:r>
            <a:r>
              <a:rPr lang="cs-CZ" sz="1600" b="1" dirty="0" smtClean="0">
                <a:solidFill>
                  <a:srgbClr val="FF0000"/>
                </a:solidFill>
              </a:rPr>
              <a:t>do 26. 9. 2023 </a:t>
            </a:r>
          </a:p>
          <a:p>
            <a:pPr marL="0" indent="0">
              <a:buNone/>
            </a:pPr>
            <a:r>
              <a:rPr lang="cs-CZ" sz="1600" dirty="0" smtClean="0"/>
              <a:t>na</a:t>
            </a:r>
            <a:r>
              <a:rPr lang="cs-CZ" sz="1600" dirty="0"/>
              <a:t>: </a:t>
            </a:r>
            <a:r>
              <a:rPr lang="cs-CZ" sz="1600" dirty="0">
                <a:hlinkClick r:id="rId3"/>
              </a:rPr>
              <a:t>www.eagri.cz/spszp</a:t>
            </a:r>
            <a:r>
              <a:rPr lang="cs-CZ" sz="1600" dirty="0"/>
              <a:t> a </a:t>
            </a:r>
            <a:r>
              <a:rPr lang="cs-CZ" sz="1600" dirty="0">
                <a:hlinkClick r:id="rId4"/>
              </a:rPr>
              <a:t>www.szif.cz/cs/szp23-proj</a:t>
            </a:r>
            <a:endParaRPr lang="cs-CZ" sz="1600" dirty="0"/>
          </a:p>
        </p:txBody>
      </p:sp>
      <p:sp>
        <p:nvSpPr>
          <p:cNvPr id="41" name="Zástupný symbol pro text 40"/>
          <p:cNvSpPr>
            <a:spLocks noGrp="1"/>
          </p:cNvSpPr>
          <p:nvPr>
            <p:ph type="body" sz="quarter" idx="13"/>
          </p:nvPr>
        </p:nvSpPr>
        <p:spPr>
          <a:xfrm>
            <a:off x="838200" y="1552783"/>
            <a:ext cx="7120812" cy="202084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dirty="0" smtClean="0"/>
              <a:t>řazeno </a:t>
            </a:r>
            <a:r>
              <a:rPr lang="cs-CZ" sz="1600" b="1" dirty="0" smtClean="0"/>
              <a:t>podle </a:t>
            </a:r>
            <a:r>
              <a:rPr lang="cs-CZ" sz="1600" b="1" dirty="0"/>
              <a:t>požadovaného počtu bodů </a:t>
            </a:r>
            <a:r>
              <a:rPr lang="cs-CZ" sz="1600" b="1" dirty="0" smtClean="0"/>
              <a:t>sestupně</a:t>
            </a:r>
            <a:r>
              <a:rPr lang="en-US" sz="1600" dirty="0" smtClean="0"/>
              <a:t>;</a:t>
            </a:r>
            <a:r>
              <a:rPr lang="cs-CZ" sz="1600" dirty="0" smtClean="0"/>
              <a:t> </a:t>
            </a:r>
          </a:p>
          <a:p>
            <a:pPr algn="just">
              <a:lnSpc>
                <a:spcPct val="110000"/>
              </a:lnSpc>
            </a:pPr>
            <a:endParaRPr lang="cs-CZ" sz="1600" dirty="0"/>
          </a:p>
          <a:p>
            <a:pPr algn="just">
              <a:lnSpc>
                <a:spcPct val="110000"/>
              </a:lnSpc>
            </a:pPr>
            <a:r>
              <a:rPr lang="cs-CZ" sz="1600" dirty="0" smtClean="0"/>
              <a:t>Kategorie: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b="1" dirty="0">
                <a:solidFill>
                  <a:srgbClr val="FF0000"/>
                </a:solidFill>
              </a:rPr>
              <a:t>	</a:t>
            </a:r>
            <a:r>
              <a:rPr lang="cs-CZ" sz="1600" b="1" dirty="0" smtClean="0">
                <a:solidFill>
                  <a:srgbClr val="FF0000"/>
                </a:solidFill>
              </a:rPr>
              <a:t>DOPORUČEN</a:t>
            </a:r>
            <a:endParaRPr lang="cs-CZ" sz="16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	NEDOPORUČEN</a:t>
            </a:r>
          </a:p>
          <a:p>
            <a:pPr marL="0" indent="0" algn="just">
              <a:buNone/>
            </a:pPr>
            <a:endParaRPr lang="cs-CZ" sz="1600" dirty="0"/>
          </a:p>
        </p:txBody>
      </p:sp>
      <p:sp>
        <p:nvSpPr>
          <p:cNvPr id="11" name="Šipka dolů 10"/>
          <p:cNvSpPr/>
          <p:nvPr/>
        </p:nvSpPr>
        <p:spPr>
          <a:xfrm>
            <a:off x="4320720" y="3484364"/>
            <a:ext cx="155771" cy="254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DOPORUČENÍ ŽÁDOSTÍ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(KAPITOLA 5.4 OBECNÉ ČÁSTI PRAVIDEL PRO ŽADATELE)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91" y="1738537"/>
            <a:ext cx="3075700" cy="44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pro text 40"/>
          <p:cNvSpPr>
            <a:spLocks noGrp="1"/>
          </p:cNvSpPr>
          <p:nvPr>
            <p:ph type="body" sz="quarter" idx="13"/>
          </p:nvPr>
        </p:nvSpPr>
        <p:spPr>
          <a:xfrm>
            <a:off x="838200" y="1781459"/>
            <a:ext cx="7522029" cy="41714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1600" dirty="0" smtClean="0"/>
              <a:t>pouze žadatelé v kategorii Doporučen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  <a:p>
            <a:pPr>
              <a:lnSpc>
                <a:spcPct val="110000"/>
              </a:lnSpc>
            </a:pPr>
            <a:r>
              <a:rPr lang="cs-CZ" sz="1600" b="1" dirty="0" smtClean="0">
                <a:solidFill>
                  <a:srgbClr val="FF0000"/>
                </a:solidFill>
              </a:rPr>
              <a:t>do </a:t>
            </a:r>
            <a:r>
              <a:rPr lang="cs-CZ" sz="1600" b="1" dirty="0">
                <a:solidFill>
                  <a:srgbClr val="FF0000"/>
                </a:solidFill>
              </a:rPr>
              <a:t>16. 1. </a:t>
            </a:r>
            <a:r>
              <a:rPr lang="cs-CZ" sz="1600" b="1" dirty="0" smtClean="0">
                <a:solidFill>
                  <a:srgbClr val="FF0000"/>
                </a:solidFill>
              </a:rPr>
              <a:t>2024 </a:t>
            </a:r>
            <a:r>
              <a:rPr lang="cs-CZ" sz="1600" b="1" dirty="0">
                <a:solidFill>
                  <a:srgbClr val="FF0000"/>
                </a:solidFill>
              </a:rPr>
              <a:t>do </a:t>
            </a:r>
            <a:r>
              <a:rPr lang="cs-CZ" sz="1600" b="1" dirty="0" smtClean="0">
                <a:solidFill>
                  <a:srgbClr val="FF0000"/>
                </a:solidFill>
              </a:rPr>
              <a:t>18:00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SZIF k předložení příloh k Žádosti o dotaci nezasílá výzvy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solidFill>
                  <a:srgbClr val="FF0000"/>
                </a:solidFill>
              </a:rPr>
              <a:t>aktualizovaný formulář </a:t>
            </a:r>
            <a:r>
              <a:rPr lang="cs-CZ" sz="1600" dirty="0">
                <a:solidFill>
                  <a:srgbClr val="FF0000"/>
                </a:solidFill>
              </a:rPr>
              <a:t>Žádosti o dotaci (povinně</a:t>
            </a:r>
            <a:r>
              <a:rPr lang="cs-CZ" sz="1600" dirty="0" smtClean="0">
                <a:solidFill>
                  <a:srgbClr val="FF0000"/>
                </a:solidFill>
              </a:rPr>
              <a:t>) </a:t>
            </a:r>
            <a:r>
              <a:rPr lang="cs-CZ" sz="1600" dirty="0" smtClean="0"/>
              <a:t>+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přílohy </a:t>
            </a:r>
            <a:r>
              <a:rPr lang="cs-CZ" sz="1600" dirty="0"/>
              <a:t>povinné/nepovinné prostřednictvím Portálu </a:t>
            </a:r>
            <a:r>
              <a:rPr lang="cs-CZ" sz="1600" dirty="0" smtClean="0"/>
              <a:t>farmáře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o</a:t>
            </a:r>
            <a:r>
              <a:rPr lang="cs-CZ" sz="1600" dirty="0" smtClean="0"/>
              <a:t>deslání </a:t>
            </a:r>
            <a:r>
              <a:rPr lang="cs-CZ" sz="1600" dirty="0"/>
              <a:t>příloh prostřednictvím Portálu farmáře ze strany žadatele může být v uvedené lhůtě provedeno pouze </a:t>
            </a:r>
            <a:r>
              <a:rPr lang="cs-CZ" sz="1600" dirty="0" smtClean="0"/>
              <a:t>jednou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velikost jednoho dokumentu max. 10 MB, podporovanými formáty jsou: </a:t>
            </a:r>
            <a:r>
              <a:rPr lang="cs-CZ" sz="1600" dirty="0" err="1"/>
              <a:t>pdf</a:t>
            </a:r>
            <a:r>
              <a:rPr lang="cs-CZ" sz="1600" dirty="0"/>
              <a:t>, doc, </a:t>
            </a:r>
            <a:r>
              <a:rPr lang="cs-CZ" sz="1600" dirty="0" err="1"/>
              <a:t>docx</a:t>
            </a:r>
            <a:r>
              <a:rPr lang="cs-CZ" sz="1600" dirty="0"/>
              <a:t>, </a:t>
            </a:r>
            <a:r>
              <a:rPr lang="cs-CZ" sz="1600" dirty="0" err="1"/>
              <a:t>xls</a:t>
            </a:r>
            <a:r>
              <a:rPr lang="cs-CZ" sz="1600" dirty="0"/>
              <a:t>, </a:t>
            </a:r>
            <a:r>
              <a:rPr lang="cs-CZ" sz="1600" dirty="0" err="1"/>
              <a:t>xlsx</a:t>
            </a:r>
            <a:r>
              <a:rPr lang="cs-CZ" sz="1600" dirty="0"/>
              <a:t>, </a:t>
            </a:r>
            <a:r>
              <a:rPr lang="cs-CZ" sz="1600" dirty="0" err="1"/>
              <a:t>jpeg</a:t>
            </a:r>
            <a:r>
              <a:rPr lang="cs-CZ" sz="1600" dirty="0"/>
              <a:t>, </a:t>
            </a:r>
            <a:r>
              <a:rPr lang="cs-CZ" sz="1600" dirty="0" err="1"/>
              <a:t>tiff</a:t>
            </a:r>
            <a:r>
              <a:rPr lang="cs-CZ" sz="16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Clr>
                <a:srgbClr val="F36523"/>
              </a:buClr>
              <a:buFontTx/>
              <a:buChar char="-"/>
            </a:pPr>
            <a:endParaRPr lang="cs-CZ" sz="1600" dirty="0"/>
          </a:p>
          <a:p>
            <a:pPr marL="0" indent="0">
              <a:lnSpc>
                <a:spcPct val="110000"/>
              </a:lnSpc>
              <a:buClr>
                <a:srgbClr val="F36523"/>
              </a:buClr>
              <a:buNone/>
            </a:pPr>
            <a:endParaRPr lang="cs-CZ" sz="1600" dirty="0"/>
          </a:p>
          <a:p>
            <a:pPr marL="0" indent="0">
              <a:lnSpc>
                <a:spcPct val="110000"/>
              </a:lnSpc>
              <a:buClr>
                <a:srgbClr val="F36523"/>
              </a:buClr>
              <a:buNone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F36523"/>
              </a:buClr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DOLOŽENÍ PŘÍLOH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(KAPITOLA 5.5 OBECNÉ ČÁSTI PRAVIDEL PRO ŽADATELE)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28" y="1781460"/>
            <a:ext cx="3263790" cy="41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32" y="1825884"/>
            <a:ext cx="2953381" cy="37724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2547257"/>
            <a:ext cx="721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 PRŮŘEZOVÉ PŘÍLOHY</a:t>
            </a: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POVINNÉ/NEPOVINNÉ PŘÍLOHY</a:t>
            </a: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35" y="4236088"/>
            <a:ext cx="9931602" cy="2069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57200" y="1660849"/>
            <a:ext cx="11532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PRŮŘEZOVÉ PŘÍLOHY: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Finanční zdraví (FZ)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Prohlášení o zařazení podniku do kategorie </a:t>
            </a: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mikropodniků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malých či středních podniků (MSP)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Identifikace příjemců dotací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Prohlášení de </a:t>
            </a: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minimis</a:t>
            </a:r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4047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1" y="1660849"/>
            <a:ext cx="106291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FINANČNÍ ZDRAVÍ (FZ)</a:t>
            </a: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součet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způsobilých výdajů, ze kterých je stanovena dotace, v rámci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všech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Žádostí o dotaci podaných žadatelem v 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jednom kole příjmu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žádostí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přesahuje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2 000 000 Kč </a:t>
            </a:r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oplatník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v 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paušálním režimu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(dle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§ 2a zákona č. 586/1992 Sb., o daních z příjmů, ve znění pozdějších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předpisů), může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v jednom kole příjmu žádostí předložit Žádosti o dotaci, jejichž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součet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způsobilých výdajů, ze kterých je stanovena dotace,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nepřesahuje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 2 000 000 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Kč</a:t>
            </a:r>
          </a:p>
          <a:p>
            <a:pPr marL="555625" indent="-285750">
              <a:buFont typeface="Arial" panose="020B0604020202020204" pitchFamily="34" charset="0"/>
              <a:buChar char="•"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nevztahuje </a:t>
            </a:r>
            <a:r>
              <a:rPr lang="cs-CZ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: obce, svazky obcí, příspěvkové organizace, spolky, pobočné spolky, ústavy, obecně prospěšné společnosti, zájmová sdružení právnických osob, církevní organizace a náboženské společnosti, nadace, veřejné VŠ a školní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statky/podniky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netýká se intervence 49.75 – Zahájení činnosti mladého zemědělce</a:t>
            </a:r>
          </a:p>
          <a:p>
            <a:pPr marL="269875"/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0945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1" y="1660849"/>
            <a:ext cx="10629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FINANČNÍ ZDRAVÍ (FZ)</a:t>
            </a: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po sobě navazující uzavřená období, která předchází roku podání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žádosti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www.szif.cz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www.eagri.cz/spszp.cz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SZIF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POSKYTUJE → Strategický plán 2023 – 2027 → Rozvoj venkova → Projektové intervence → Obecné informace → část „Ke stažení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Metodika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hodnocení finančního zdraví 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Excel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kalkulátor pro orientační výpočet finančního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zdraví</a:t>
            </a: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Podrobný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 zjednodušený postup pro doložení příloh k finančnímu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zdraví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0195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1" y="1660849"/>
            <a:ext cx="10629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FINANČNÍ ZDRAVÍ (FZ)</a:t>
            </a: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Portál farmáře:</a:t>
            </a: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Nová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podání → Ostatní podání → Průřezové přílohy 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Finanční zdraví (FZ)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74" y="2295330"/>
            <a:ext cx="7566661" cy="163919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2295330"/>
            <a:ext cx="2114444" cy="3012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2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text 2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000" b="1" cap="all" dirty="0" smtClean="0">
                <a:solidFill>
                  <a:srgbClr val="FF0000"/>
                </a:solidFill>
              </a:rPr>
              <a:t>INTERVENCE</a:t>
            </a:r>
            <a:r>
              <a:rPr lang="cs-CZ" sz="2000" b="1" cap="all" dirty="0" smtClean="0"/>
              <a:t> 1. kola příjmu žádostí SP SZP</a:t>
            </a:r>
            <a:endParaRPr lang="cs-CZ" sz="2000" b="1" cap="all" dirty="0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sz="quarter" idx="21"/>
          </p:nvPr>
        </p:nvSpPr>
        <p:spPr>
          <a:xfrm>
            <a:off x="838422" y="1949303"/>
            <a:ext cx="10280682" cy="292444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1600" b="1" dirty="0" smtClean="0">
                <a:solidFill>
                  <a:srgbClr val="FF0000"/>
                </a:solidFill>
              </a:rPr>
              <a:t>33.73</a:t>
            </a:r>
            <a:r>
              <a:rPr lang="cs-CZ" sz="1600" b="1" dirty="0" smtClean="0"/>
              <a:t> </a:t>
            </a:r>
            <a:r>
              <a:rPr lang="cs-CZ" sz="1600" b="1" dirty="0"/>
              <a:t>Investice do zemědělských podniků </a:t>
            </a:r>
            <a:r>
              <a:rPr lang="cs-CZ" sz="1600" b="1" dirty="0" smtClean="0"/>
              <a:t>                                4 </a:t>
            </a:r>
            <a:r>
              <a:rPr lang="cs-CZ" sz="1600" b="1" dirty="0"/>
              <a:t>856 343 174 Kč             </a:t>
            </a:r>
            <a:endParaRPr lang="cs-CZ" sz="1600" b="1" dirty="0" smtClean="0"/>
          </a:p>
          <a:p>
            <a:pPr>
              <a:spcBef>
                <a:spcPts val="1800"/>
              </a:spcBef>
            </a:pPr>
            <a:r>
              <a:rPr lang="cs-CZ" sz="1600" b="1" dirty="0" smtClean="0">
                <a:solidFill>
                  <a:srgbClr val="FF0000"/>
                </a:solidFill>
              </a:rPr>
              <a:t>34.73</a:t>
            </a:r>
            <a:r>
              <a:rPr lang="cs-CZ" sz="1600" b="1" dirty="0" smtClean="0"/>
              <a:t> </a:t>
            </a:r>
            <a:r>
              <a:rPr lang="cs-CZ" sz="1600" b="1" dirty="0"/>
              <a:t>Investice do zpracování zemědělských produktů   </a:t>
            </a:r>
            <a:r>
              <a:rPr lang="cs-CZ" sz="1600" b="1" dirty="0" smtClean="0"/>
              <a:t>         </a:t>
            </a:r>
            <a:r>
              <a:rPr lang="cs-CZ" sz="1600" b="1" dirty="0"/>
              <a:t>2 380 000 000 Kč</a:t>
            </a:r>
          </a:p>
          <a:p>
            <a:pPr>
              <a:spcBef>
                <a:spcPts val="1800"/>
              </a:spcBef>
            </a:pPr>
            <a:r>
              <a:rPr lang="cs-CZ" sz="1600" b="1" dirty="0" smtClean="0">
                <a:solidFill>
                  <a:srgbClr val="FF0000"/>
                </a:solidFill>
              </a:rPr>
              <a:t>49.75</a:t>
            </a:r>
            <a:r>
              <a:rPr lang="cs-CZ" sz="1600" b="1" dirty="0" smtClean="0"/>
              <a:t> </a:t>
            </a:r>
            <a:r>
              <a:rPr lang="cs-CZ" sz="1600" b="1" dirty="0"/>
              <a:t>Zahájení činnosti mladého zemědělce                   </a:t>
            </a:r>
            <a:r>
              <a:rPr lang="cs-CZ" sz="1600" b="1" dirty="0" smtClean="0"/>
              <a:t>              </a:t>
            </a:r>
            <a:r>
              <a:rPr lang="cs-CZ" sz="1600" b="1" dirty="0"/>
              <a:t>682 515 040 </a:t>
            </a:r>
            <a:r>
              <a:rPr lang="cs-CZ" sz="1600" b="1" dirty="0" smtClean="0"/>
              <a:t>Kč</a:t>
            </a:r>
            <a:endParaRPr lang="cs-CZ" sz="1600" b="1" dirty="0"/>
          </a:p>
          <a:p>
            <a:pPr>
              <a:spcBef>
                <a:spcPts val="1800"/>
              </a:spcBef>
            </a:pPr>
            <a:r>
              <a:rPr lang="cs-CZ" sz="1600" b="1" dirty="0">
                <a:solidFill>
                  <a:srgbClr val="FF0000"/>
                </a:solidFill>
              </a:rPr>
              <a:t>51.77</a:t>
            </a:r>
            <a:r>
              <a:rPr lang="cs-CZ" sz="1600" b="1" dirty="0"/>
              <a:t> Inovace při zpracování zemědělských produktů        </a:t>
            </a:r>
            <a:r>
              <a:rPr lang="cs-CZ" sz="1600" b="1" dirty="0" smtClean="0"/>
              <a:t>           95 </a:t>
            </a:r>
            <a:r>
              <a:rPr lang="cs-CZ" sz="1600" b="1" dirty="0"/>
              <a:t>200 000 </a:t>
            </a:r>
            <a:r>
              <a:rPr lang="cs-CZ" sz="1600" b="1" dirty="0" smtClean="0"/>
              <a:t>Kč</a:t>
            </a:r>
            <a:endParaRPr lang="cs-CZ" sz="1600" b="1" dirty="0"/>
          </a:p>
          <a:p>
            <a:pPr>
              <a:spcBef>
                <a:spcPts val="1800"/>
              </a:spcBef>
            </a:pPr>
            <a:r>
              <a:rPr lang="cs-CZ" sz="1600" b="1" dirty="0">
                <a:solidFill>
                  <a:srgbClr val="FF0000"/>
                </a:solidFill>
              </a:rPr>
              <a:t>53.77</a:t>
            </a:r>
            <a:r>
              <a:rPr lang="cs-CZ" sz="1600" b="1" dirty="0"/>
              <a:t> Podpora operačních skupin a projektů EIP   </a:t>
            </a:r>
            <a:r>
              <a:rPr lang="cs-CZ" sz="1600" b="1" dirty="0" smtClean="0"/>
              <a:t>                      267 </a:t>
            </a:r>
            <a:r>
              <a:rPr lang="cs-CZ" sz="1600" b="1" dirty="0"/>
              <a:t>750 000 Kč</a:t>
            </a:r>
          </a:p>
          <a:p>
            <a:pPr marL="0" indent="0">
              <a:spcBef>
                <a:spcPts val="1800"/>
              </a:spcBef>
              <a:buNone/>
            </a:pPr>
            <a:endParaRPr lang="cs-CZ" sz="1600" b="1" dirty="0"/>
          </a:p>
          <a:p>
            <a:pPr marL="0" indent="0">
              <a:spcBef>
                <a:spcPts val="1800"/>
              </a:spcBef>
              <a:buNone/>
            </a:pPr>
            <a:r>
              <a:rPr lang="cs-CZ" sz="2000" b="1" dirty="0"/>
              <a:t>CELKEM           </a:t>
            </a:r>
            <a:r>
              <a:rPr lang="cs-CZ" sz="2000" b="1" dirty="0" smtClean="0"/>
              <a:t>                                                      8 </a:t>
            </a:r>
            <a:r>
              <a:rPr lang="cs-CZ" sz="2000" b="1" dirty="0"/>
              <a:t>281 808 214 Kč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000" b="1" dirty="0"/>
          </a:p>
          <a:p>
            <a:pPr>
              <a:spcAft>
                <a:spcPts val="120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016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0" y="1427583"/>
            <a:ext cx="93026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PROHLÁŠENÍ O ZAŘAZENÍ PODNIKU DO KATEGORIE MIKROPODNIKŮ, MALÝCH ČI STŘEDNÍCH PODNIKŮ (MSP)</a:t>
            </a: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Příloha č. 3 Pravidel – Definice MSP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Typ podniku: </a:t>
            </a:r>
          </a:p>
          <a:p>
            <a:pPr marL="269875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	n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ezávislý</a:t>
            </a: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partnerský</a:t>
            </a:r>
          </a:p>
          <a:p>
            <a:pPr marL="269875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propojený</a:t>
            </a: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partnerský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 propojený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Kategorie podniku:</a:t>
            </a: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mikropodnik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malý podnik</a:t>
            </a: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střední podnik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Portál farmáře:</a:t>
            </a:r>
          </a:p>
          <a:p>
            <a:pPr marL="269875"/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Nová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podání → Ostatní podání → Průřezové přílohy 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Prohlášení o zařazení podniku do kategorie </a:t>
            </a: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mikropodniků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malých či středních podniků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3" y="1894114"/>
            <a:ext cx="2318568" cy="3250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1824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0" y="1427583"/>
            <a:ext cx="105095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IDENTIFIKACE PŘÍJEMCŮ DOTACÍ</a:t>
            </a: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ástroj, kterým se sleduje vztah propojenosti s jinými obchodními korporacemi na úrovni vztahu ovládající a ovládané osoby (ustanovení § 74 Zákona o obchodních korporacích)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ýká se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všech příjemců dotací z fondů EZZF a EZFRV</a:t>
            </a:r>
          </a:p>
          <a:p>
            <a:pPr marL="269875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- přímé platby, neprojektová opatření rozvoje venkova, zalesnění, lesnická opatření, 	projektová opatření rozvoje venkova a opatření SOT</a:t>
            </a:r>
          </a:p>
          <a:p>
            <a:pPr marL="269875"/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Portál farmáře: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Nová podání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Ostatní podání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Průřezové přílohy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Identifikace příjemců dotací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Příručka pro podání formuláře, Video – Identifikace příjemců dotací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652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0" y="2088688"/>
            <a:ext cx="53025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EVIDENCE SKUTEČNÝCH MAJITELŮ (ISSM)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zřízena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zákonem č. 37/2021 Sb., o evidenci skutečných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majitelů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evidování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zákonem stanovených údajů o tzv. skutečných majitelích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právnických osob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se sídlem v České republice a tzv. právních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uspořádání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evidenci vede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Ministerstvo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spravedlnosti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://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esm.justice.cz/ias/issm/rejstrik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automatický přepis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z obchodního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rejstříku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1113453"/>
            <a:ext cx="10554050" cy="4804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EVIDENCE SKUTEČNÝCH MAJITELŮ</a:t>
            </a:r>
            <a:b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apitola 4.3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obecné části pravidel pro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žadatele</a:t>
            </a: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43" y="1888487"/>
            <a:ext cx="5044007" cy="3768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86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0" y="1427583"/>
            <a:ext cx="70987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PROHLÁŠENÍ DE MINIMIS</a:t>
            </a:r>
          </a:p>
          <a:p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limit pro 3 po sobě jdoucí účetní období: 200 000 EUR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odpora je zaznamenána do Centrálního registru podpor malého rozsahu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Portál farmáře:</a:t>
            </a: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Nová podání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Ostatní podání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Průřezové přílohy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Prohlášení de </a:t>
            </a: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minimis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/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9610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01" y="2873098"/>
            <a:ext cx="2069190" cy="2911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56" y="2873097"/>
            <a:ext cx="2079782" cy="2911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43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1" y="1660849"/>
            <a:ext cx="1047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POVINNÉ PŘÍLOHY: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stavební povolení platné a pravomocné ke dni předložení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přílohy</a:t>
            </a:r>
          </a:p>
          <a:p>
            <a:pPr algn="just"/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projektová dokumentace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ověřená SÚ 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půdorys stavby/půdorys dispozice technologie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odpovídajícím měřítku s vyznačením rozměrů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stavby/technologie</a:t>
            </a:r>
          </a:p>
          <a:p>
            <a:pPr algn="just"/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katastrální mapa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 vyznačením lokalizace 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souhlasné stanovisko Ministerstva životního prostředí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 oplocení pastevního areálu nebo chovu vodní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drůbeže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okumentace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 VŘ  </a:t>
            </a:r>
          </a:p>
          <a:p>
            <a:pPr algn="just"/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90600" y="11134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2812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0" y="1660849"/>
            <a:ext cx="7801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POVINNÉ/NEPOVINNÉ PŘÍLOHY: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Formulář prokázání výnosů/příjmů ze zemědělské prvovýroby</a:t>
            </a:r>
          </a:p>
          <a:p>
            <a:pPr algn="just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Portál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farmáře:</a:t>
            </a:r>
          </a:p>
          <a:p>
            <a:pPr algn="just"/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Nová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podání 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Žádosti PRV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Další přílohy k žádostem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→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Zemědělská prvovýroba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11134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50143"/>
            <a:ext cx="8028009" cy="1598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80" y="2230757"/>
            <a:ext cx="2484838" cy="3517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0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75523" y="1660849"/>
            <a:ext cx="10302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POVINNÉ/NEPOVINNÉ PŘÍLOHY: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Formulář prokázání výnosů/příjmů ze zemědělské prvovýroby</a:t>
            </a:r>
          </a:p>
          <a:p>
            <a:pPr algn="just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ýnosy/příjmy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ze zemědělské prvovýroby musí dosahovat alespoň částky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207 600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Kč</a:t>
            </a:r>
          </a:p>
          <a:p>
            <a:pPr algn="just"/>
            <a:endParaRPr lang="cs-CZ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poslední uzavřené účetní (zdaňovací) období</a:t>
            </a:r>
          </a:p>
          <a:p>
            <a:pPr algn="just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pravena metodika:</a:t>
            </a:r>
          </a:p>
          <a:p>
            <a:pPr algn="just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ze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zahrnout:</a:t>
            </a:r>
          </a:p>
          <a:p>
            <a:pPr lvl="0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- příjmy za prodej vlastní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produkce zemědělské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výroby – </a:t>
            </a:r>
            <a:r>
              <a:rPr lang="cs-CZ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annex</a:t>
            </a:r>
            <a:endParaRPr lang="cs-CZ" sz="16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- provozní dotace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včetně dotací poskytovaných PGRLF, a.s. </a:t>
            </a:r>
            <a:endParaRPr lang="cs-CZ" sz="16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cs-CZ" sz="16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nelze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zahrnout:</a:t>
            </a:r>
          </a:p>
          <a:p>
            <a:pPr lvl="0"/>
            <a:r>
              <a:rPr lang="cs-CZ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cs-CZ" sz="16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příjmy z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pěstování konopí pro léčebné použití a vědecké účely</a:t>
            </a:r>
          </a:p>
          <a:p>
            <a:pPr lvl="0"/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algn="just"/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90600" y="11134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9440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8200" y="1660849"/>
            <a:ext cx="10679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POVINNÉ/NEPOVINNÉ PŘÍLOHY:</a:t>
            </a: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Stanovisko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VÚMOP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pro bodové zvýhodnění za realizaci projektu na „zemědělských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brownfieldech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e-mailem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na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adrese: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regenerace@vumop.cz </a:t>
            </a:r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od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11.9.2023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1113452"/>
            <a:ext cx="8737600" cy="4665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PŘÍLOHY K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7138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pro text 40"/>
          <p:cNvSpPr>
            <a:spLocks noGrp="1"/>
          </p:cNvSpPr>
          <p:nvPr>
            <p:ph type="body" sz="quarter" idx="13"/>
          </p:nvPr>
        </p:nvSpPr>
        <p:spPr>
          <a:xfrm>
            <a:off x="900854" y="1819470"/>
            <a:ext cx="10547806" cy="43387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Clr>
                <a:srgbClr val="F36523"/>
              </a:buClr>
              <a:buNone/>
            </a:pPr>
            <a:endParaRPr lang="cs-CZ" sz="1600" dirty="0" smtClean="0"/>
          </a:p>
          <a:p>
            <a:pPr marL="0" indent="0" algn="just">
              <a:lnSpc>
                <a:spcPct val="110000"/>
              </a:lnSpc>
              <a:buClr>
                <a:srgbClr val="F36523"/>
              </a:buClr>
              <a:buNone/>
            </a:pPr>
            <a:r>
              <a:rPr lang="cs-CZ" sz="1600" dirty="0" smtClean="0"/>
              <a:t>Výsledky administrativní kontroly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n</a:t>
            </a:r>
            <a:r>
              <a:rPr lang="cs-CZ" sz="1600" dirty="0" smtClean="0"/>
              <a:t>eodstranitelné / nesplnění přijatelnosti – ukončení administrace,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1600" dirty="0"/>
              <a:t>o</a:t>
            </a:r>
            <a:r>
              <a:rPr lang="cs-CZ" sz="1600" dirty="0" smtClean="0"/>
              <a:t>dstranitelné – výzva SZIF prostřednictvím DS/PF </a:t>
            </a:r>
            <a:r>
              <a:rPr lang="cs-CZ" sz="1600" dirty="0"/>
              <a:t>žadatele nejpozději </a:t>
            </a:r>
            <a:r>
              <a:rPr lang="cs-CZ" sz="1600" b="1" dirty="0" smtClean="0">
                <a:solidFill>
                  <a:srgbClr val="FF0000"/>
                </a:solidFill>
              </a:rPr>
              <a:t>do </a:t>
            </a:r>
            <a:r>
              <a:rPr lang="cs-CZ" sz="1600" b="1" dirty="0">
                <a:solidFill>
                  <a:srgbClr val="FF0000"/>
                </a:solidFill>
              </a:rPr>
              <a:t>4</a:t>
            </a:r>
            <a:r>
              <a:rPr lang="cs-CZ" sz="1600" b="1" dirty="0" smtClean="0">
                <a:solidFill>
                  <a:srgbClr val="FF0000"/>
                </a:solidFill>
              </a:rPr>
              <a:t>. </a:t>
            </a:r>
            <a:r>
              <a:rPr lang="cs-CZ" sz="1600" b="1" dirty="0">
                <a:solidFill>
                  <a:srgbClr val="FF0000"/>
                </a:solidFill>
              </a:rPr>
              <a:t>6</a:t>
            </a:r>
            <a:r>
              <a:rPr lang="cs-CZ" sz="1600" b="1" dirty="0" smtClean="0">
                <a:solidFill>
                  <a:srgbClr val="FF0000"/>
                </a:solidFill>
              </a:rPr>
              <a:t>. 2024</a:t>
            </a: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Odstranění nedostatků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výzva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do 21 kalendářních dní od doručení chybníku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2. výzva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do 14 kalendářních dnů od doručení chybníku</a:t>
            </a:r>
          </a:p>
          <a:p>
            <a:pPr marL="0" indent="0" algn="just">
              <a:buNone/>
            </a:pPr>
            <a:endParaRPr lang="cs-CZ" sz="1600" dirty="0" smtClean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838199" y="513184"/>
            <a:ext cx="9721427" cy="8648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ADMINISTRATIVNÍ KONTROLA ŽÁDOSTI O DOTACI, KONTROLA PŘIJATELNOSTI, HODNOCENÍ PROJEKTŮ A KONTROLA ÚPLNOSTI DOKUMENTACE K VÝBĚRU DODAVATELE</a:t>
            </a:r>
            <a:b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(KAPITOLA 5.6 OBECNÉ ČÁSTI PRAVIDEL PRO ŽADATELE)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63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pro text 40"/>
          <p:cNvSpPr>
            <a:spLocks noGrp="1"/>
          </p:cNvSpPr>
          <p:nvPr>
            <p:ph type="body" sz="quarter" idx="13"/>
          </p:nvPr>
        </p:nvSpPr>
        <p:spPr>
          <a:xfrm>
            <a:off x="907626" y="1724643"/>
            <a:ext cx="10573173" cy="433873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dirty="0" smtClean="0"/>
              <a:t>kontrola bodování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s</a:t>
            </a:r>
            <a:r>
              <a:rPr lang="cs-CZ" sz="1600" dirty="0" smtClean="0"/>
              <a:t>chválení Žádostí o dotaci</a:t>
            </a:r>
          </a:p>
          <a:p>
            <a:pPr marL="0" indent="0" algn="just">
              <a:lnSpc>
                <a:spcPct val="110000"/>
              </a:lnSpc>
              <a:buClr>
                <a:srgbClr val="F36523"/>
              </a:buClr>
              <a:buNone/>
            </a:pPr>
            <a:endParaRPr lang="cs-CZ" sz="1600" dirty="0" smtClean="0"/>
          </a:p>
          <a:p>
            <a:pPr marL="0" indent="0" algn="just">
              <a:lnSpc>
                <a:spcPct val="110000"/>
              </a:lnSpc>
              <a:buClr>
                <a:srgbClr val="F36523"/>
              </a:buClr>
              <a:buNone/>
            </a:pPr>
            <a:r>
              <a:rPr lang="cs-CZ" sz="1600" dirty="0" smtClean="0"/>
              <a:t>V </a:t>
            </a:r>
            <a:r>
              <a:rPr lang="cs-CZ" sz="1600" dirty="0"/>
              <a:t>případě, že na základě kontroly bodování Žádosti o dotaci ze strany SZIF klesne bodové hodnocení </a:t>
            </a:r>
            <a:r>
              <a:rPr lang="cs-CZ" sz="1600" dirty="0" smtClean="0"/>
              <a:t>Žádosti </a:t>
            </a:r>
            <a:r>
              <a:rPr lang="cs-CZ" sz="1600" dirty="0"/>
              <a:t>pod hranici pro doporučené žádosti, </a:t>
            </a:r>
            <a:r>
              <a:rPr lang="cs-CZ" sz="1600" dirty="0" smtClean="0"/>
              <a:t>nebude takováto </a:t>
            </a:r>
            <a:r>
              <a:rPr lang="cs-CZ" sz="1600" dirty="0"/>
              <a:t>Žádost o dotaci </a:t>
            </a:r>
            <a:r>
              <a:rPr lang="cs-CZ" sz="1600" dirty="0" smtClean="0"/>
              <a:t>schválena. </a:t>
            </a:r>
            <a:endParaRPr lang="cs-CZ" sz="1600" dirty="0"/>
          </a:p>
          <a:p>
            <a:pPr marL="0" indent="0" algn="just">
              <a:buNone/>
            </a:pPr>
            <a:endParaRPr lang="cs-CZ" sz="1600" dirty="0" smtClean="0"/>
          </a:p>
          <a:p>
            <a:pPr marL="0" indent="0" algn="just">
              <a:buNone/>
            </a:pPr>
            <a:r>
              <a:rPr lang="cs-CZ" sz="1600" dirty="0"/>
              <a:t>Informace o schválení/neschválení žádosti na: </a:t>
            </a:r>
            <a:r>
              <a:rPr lang="cs-CZ" sz="1600" dirty="0">
                <a:hlinkClick r:id="rId3"/>
              </a:rPr>
              <a:t>www.eagri.cz/spszp</a:t>
            </a:r>
            <a:r>
              <a:rPr lang="cs-CZ" sz="1600" dirty="0"/>
              <a:t> a </a:t>
            </a:r>
            <a:r>
              <a:rPr lang="cs-CZ" sz="1600" dirty="0">
                <a:hlinkClick r:id="rId4"/>
              </a:rPr>
              <a:t>www.szif.cz/</a:t>
            </a:r>
            <a:r>
              <a:rPr lang="cs-CZ" sz="1600" dirty="0" err="1">
                <a:hlinkClick r:id="rId4"/>
              </a:rPr>
              <a:t>cs</a:t>
            </a:r>
            <a:r>
              <a:rPr lang="cs-CZ" sz="1600" dirty="0">
                <a:hlinkClick r:id="rId4"/>
              </a:rPr>
              <a:t>/szp23-proj</a:t>
            </a:r>
            <a:r>
              <a:rPr lang="cs-CZ" sz="1600" dirty="0" smtClean="0"/>
              <a:t>.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b="1" dirty="0"/>
              <a:t>Předpokládané zahájení průběžného schvalování žádostí o dotaci 1. kola </a:t>
            </a:r>
            <a:r>
              <a:rPr lang="cs-CZ" sz="1600" b="1" dirty="0">
                <a:solidFill>
                  <a:srgbClr val="FF0000"/>
                </a:solidFill>
              </a:rPr>
              <a:t>v červnu </a:t>
            </a:r>
            <a:r>
              <a:rPr lang="cs-CZ" sz="1600" b="1" dirty="0" smtClean="0">
                <a:solidFill>
                  <a:srgbClr val="FF0000"/>
                </a:solidFill>
              </a:rPr>
              <a:t>2024.</a:t>
            </a:r>
            <a:endParaRPr lang="cs-CZ" sz="1600" dirty="0" smtClean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838200" y="755780"/>
            <a:ext cx="9220200" cy="8648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SCHVÁLENÍ ŽÁDOSTI O DOTACI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(KAPITOLA 5.7 OBECNÉ ČÁSTI PRAVIDEL PRO ŽADATELE)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511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61053"/>
            <a:ext cx="8737600" cy="42920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dirty="0" smtClean="0"/>
              <a:t>Základní</a:t>
            </a:r>
            <a:r>
              <a:rPr lang="cs-CZ" dirty="0" smtClean="0"/>
              <a:t> </a:t>
            </a:r>
            <a:r>
              <a:rPr lang="cs-CZ" sz="2200" dirty="0" smtClean="0"/>
              <a:t>podmínky žádosti o dotaci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dirty="0" smtClean="0"/>
              <a:t>(</a:t>
            </a:r>
            <a:r>
              <a:rPr lang="cs-CZ" sz="1300" dirty="0"/>
              <a:t>kapitola 5.1 Obecné části Pravidel pro žadatele)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344912" cy="435133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1600" dirty="0" smtClean="0"/>
              <a:t>Žádost o dotaci se podává samostatně za každou intervenci/záměr</a:t>
            </a:r>
          </a:p>
          <a:p>
            <a:pPr algn="just">
              <a:spcAft>
                <a:spcPts val="600"/>
              </a:spcAft>
            </a:pPr>
            <a:r>
              <a:rPr lang="cs-CZ" sz="1600" dirty="0"/>
              <a:t>z</a:t>
            </a:r>
            <a:r>
              <a:rPr lang="cs-CZ" sz="1600" dirty="0" smtClean="0"/>
              <a:t>a danou intervenci/záměr v daném kole příjmu žádostí je možné odeslat pouze </a:t>
            </a:r>
            <a:r>
              <a:rPr lang="cs-CZ" sz="1600" b="1" dirty="0" smtClean="0"/>
              <a:t>jednu</a:t>
            </a:r>
            <a:r>
              <a:rPr lang="cs-CZ" sz="1600" dirty="0" smtClean="0"/>
              <a:t> Žádost o dotaci konkrétního žadatele</a:t>
            </a:r>
          </a:p>
          <a:p>
            <a:pPr algn="just">
              <a:spcAft>
                <a:spcPts val="600"/>
              </a:spcAft>
            </a:pPr>
            <a:r>
              <a:rPr lang="cs-CZ" sz="1600" dirty="0"/>
              <a:t>p</a:t>
            </a:r>
            <a:r>
              <a:rPr lang="cs-CZ" sz="1600" dirty="0" smtClean="0"/>
              <a:t>rojekt musí splňovat aspekt efektivnosti – výpočet návratnosti investice ve vztahu k životnosti </a:t>
            </a:r>
            <a:r>
              <a:rPr lang="cs-CZ" sz="1600" smtClean="0"/>
              <a:t>pořizovaného majetku</a:t>
            </a:r>
            <a:endParaRPr lang="cs-CZ" sz="1600" dirty="0" smtClean="0"/>
          </a:p>
          <a:p>
            <a:pPr algn="just">
              <a:spcAft>
                <a:spcPts val="600"/>
              </a:spcAft>
            </a:pPr>
            <a:r>
              <a:rPr lang="cs-CZ" sz="1600" dirty="0" smtClean="0"/>
              <a:t>požadované </a:t>
            </a:r>
            <a:r>
              <a:rPr lang="cs-CZ" sz="1600" dirty="0"/>
              <a:t>bodové hodnocení v Žádosti o dotaci </a:t>
            </a:r>
            <a:r>
              <a:rPr lang="cs-CZ" sz="1600" dirty="0" smtClean="0"/>
              <a:t>je závazné (bodové hodnocení nevyplněno = žadatel body nepožaduje) </a:t>
            </a:r>
          </a:p>
          <a:p>
            <a:pPr algn="just">
              <a:spcAft>
                <a:spcPts val="600"/>
              </a:spcAft>
            </a:pPr>
            <a:r>
              <a:rPr lang="cs-CZ" sz="1600" dirty="0"/>
              <a:t>d</a:t>
            </a:r>
            <a:r>
              <a:rPr lang="cs-CZ" sz="1600" dirty="0" smtClean="0"/>
              <a:t>odatečné navýšení procenta a výše dotace ze strany žadatele není možné 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2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pro text 40"/>
          <p:cNvSpPr>
            <a:spLocks noGrp="1"/>
          </p:cNvSpPr>
          <p:nvPr>
            <p:ph type="body" sz="quarter" idx="13"/>
          </p:nvPr>
        </p:nvSpPr>
        <p:spPr>
          <a:xfrm>
            <a:off x="954311" y="1541763"/>
            <a:ext cx="9761102" cy="484041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cs-CZ" sz="1600" dirty="0" smtClean="0"/>
              <a:t>výzva k podpisu Dohody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cs-CZ" sz="1600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cs-CZ" sz="1600" dirty="0"/>
              <a:t>nutnost podepsat </a:t>
            </a:r>
            <a:r>
              <a:rPr lang="cs-CZ" sz="1600" dirty="0" smtClean="0"/>
              <a:t>ve stanovené lhůtě</a:t>
            </a:r>
          </a:p>
          <a:p>
            <a:pPr>
              <a:spcBef>
                <a:spcPts val="800"/>
              </a:spcBef>
            </a:pPr>
            <a:endParaRPr lang="cs-CZ" sz="1600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cs-CZ" sz="1600" dirty="0"/>
              <a:t>p</a:t>
            </a:r>
            <a:r>
              <a:rPr lang="cs-CZ" sz="1600" dirty="0" smtClean="0"/>
              <a:t>odpis osobně/korespondenčně (žadatel/statutární orgán/zmocněný zástupce), </a:t>
            </a:r>
            <a:r>
              <a:rPr lang="cs-CZ" sz="1600" b="1" dirty="0" smtClean="0">
                <a:solidFill>
                  <a:srgbClr val="FF0000"/>
                </a:solidFill>
              </a:rPr>
              <a:t>aktuálně v přípravě možnost elektronického podpisu Dohody</a:t>
            </a:r>
            <a:endParaRPr lang="cs-CZ" sz="1600" b="1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cs-CZ" sz="1600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cs-CZ" sz="1600" dirty="0" smtClean="0"/>
              <a:t>vyhotovení </a:t>
            </a:r>
            <a:r>
              <a:rPr lang="cs-CZ" sz="1600" dirty="0"/>
              <a:t>dvou stejnopisů (žadatel/SZIF) – originály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cs-CZ" sz="1600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cs-CZ" sz="1600" dirty="0" smtClean="0"/>
              <a:t>změna obsahu prostřednictvím Dodatku k Dohodě, případně Vyrozuměním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cs-CZ" sz="1600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cs-CZ" sz="1600" dirty="0" smtClean="0"/>
              <a:t>zveřejnění podepsané Dohody v </a:t>
            </a:r>
            <a:r>
              <a:rPr lang="cs-CZ" sz="1600" dirty="0"/>
              <a:t>R</a:t>
            </a:r>
            <a:r>
              <a:rPr lang="cs-CZ" sz="1600" dirty="0" smtClean="0"/>
              <a:t>egistru smluv – zajišťuje SZIF (automaticky)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endParaRPr lang="cs-CZ" sz="1600" dirty="0" smtClean="0"/>
          </a:p>
          <a:p>
            <a:pPr>
              <a:lnSpc>
                <a:spcPct val="110000"/>
              </a:lnSpc>
            </a:pPr>
            <a:endParaRPr lang="cs-CZ" sz="1600" dirty="0" smtClean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838200" y="755780"/>
            <a:ext cx="9220200" cy="8648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DOHODA O POSKYTNUTÍ DOTACE</a:t>
            </a:r>
            <a:br>
              <a:rPr lang="cs-CZ" sz="8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(KAPITOLA 6. OBECNÉ ČÁSTI PRAVIDEL PRO ŽADATELE)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3734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ástupný symbol pro text 64"/>
          <p:cNvSpPr>
            <a:spLocks noGrp="1"/>
          </p:cNvSpPr>
          <p:nvPr>
            <p:ph type="body" sz="quarter" idx="19"/>
          </p:nvPr>
        </p:nvSpPr>
        <p:spPr>
          <a:xfrm>
            <a:off x="841374" y="899262"/>
            <a:ext cx="8653045" cy="39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Garanti </a:t>
            </a:r>
            <a:r>
              <a:rPr lang="cs-CZ" sz="2000" b="1" cap="all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szif</a:t>
            </a:r>
            <a:r>
              <a:rPr lang="cs-CZ" sz="2000" b="1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1. kolo příjmu žádostí </a:t>
            </a:r>
            <a:r>
              <a:rPr lang="cs-CZ" sz="2000" b="1" cap="all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rv</a:t>
            </a:r>
            <a:endParaRPr lang="cs-CZ" sz="20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841374" y="5061764"/>
            <a:ext cx="2381250" cy="1269720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6" b="7016"/>
          <a:stretch>
            <a:fillRect/>
          </a:stretch>
        </p:blipFill>
        <p:spPr>
          <a:xfrm>
            <a:off x="6299198" y="5061764"/>
            <a:ext cx="2381250" cy="1269719"/>
          </a:xfr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2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 b="6746"/>
          <a:stretch>
            <a:fillRect/>
          </a:stretch>
        </p:blipFill>
        <p:spPr>
          <a:xfrm>
            <a:off x="3570286" y="5061764"/>
            <a:ext cx="2381250" cy="1269719"/>
          </a:xfrm>
        </p:spPr>
      </p:pic>
      <p:pic>
        <p:nvPicPr>
          <p:cNvPr id="17" name="Zástupný symbol pro obrázek 16"/>
          <p:cNvPicPr>
            <a:picLocks noGrp="1" noChangeAspect="1"/>
          </p:cNvPicPr>
          <p:nvPr>
            <p:ph type="pic" sz="quarter" idx="22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9028110" y="5061764"/>
            <a:ext cx="2381250" cy="1269718"/>
          </a:xfrm>
        </p:spPr>
      </p:pic>
      <p:sp>
        <p:nvSpPr>
          <p:cNvPr id="9" name="Zástupný symbol pro text 61"/>
          <p:cNvSpPr>
            <a:spLocks noGrp="1"/>
          </p:cNvSpPr>
          <p:nvPr>
            <p:ph type="body" sz="quarter" idx="15"/>
          </p:nvPr>
        </p:nvSpPr>
        <p:spPr>
          <a:xfrm>
            <a:off x="912234" y="1925618"/>
            <a:ext cx="5039302" cy="31361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15963" algn="l"/>
              </a:tabLst>
            </a:pPr>
            <a:r>
              <a:rPr lang="cs-CZ" sz="1300" u="sng" dirty="0" smtClean="0">
                <a:ea typeface="Verdana" panose="020B0604030504040204" pitchFamily="34" charset="0"/>
              </a:rPr>
              <a:t>33.73 Investice do zemědělských podniků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>
                <a:solidFill>
                  <a:srgbClr val="034A31"/>
                </a:solidFill>
              </a:rPr>
              <a:t>Ing. David Šmíd, tel.: 703 197 155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>
                <a:solidFill>
                  <a:srgbClr val="034A31"/>
                </a:solidFill>
              </a:rPr>
              <a:t>e-mail: </a:t>
            </a:r>
            <a:r>
              <a:rPr lang="cs-CZ" sz="1300" dirty="0">
                <a:solidFill>
                  <a:srgbClr val="034A31"/>
                </a:solidFill>
                <a:hlinkClick r:id="rId11"/>
              </a:rPr>
              <a:t>David.Smid@szif.cz</a:t>
            </a:r>
            <a:endParaRPr lang="cs-CZ" sz="1300" dirty="0">
              <a:solidFill>
                <a:srgbClr val="034A3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15963" algn="l"/>
              </a:tabLst>
            </a:pPr>
            <a:endParaRPr lang="cs-CZ" sz="1300" u="sng" dirty="0" smtClean="0">
              <a:ea typeface="Verdana" panose="020B0604030504040204" pitchFamily="34" charset="0"/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cs-CZ" sz="1300" u="sng" dirty="0" smtClean="0">
                <a:ea typeface="Verdana" panose="020B0604030504040204" pitchFamily="34" charset="0"/>
              </a:rPr>
              <a:t>34.73 Investice </a:t>
            </a:r>
            <a:r>
              <a:rPr lang="cs-CZ" sz="1300" u="sng" dirty="0">
                <a:ea typeface="Verdana" panose="020B0604030504040204" pitchFamily="34" charset="0"/>
              </a:rPr>
              <a:t>do zpracování zemědělských produktů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Ing. Kateřina </a:t>
            </a:r>
            <a:r>
              <a:rPr lang="cs-CZ" sz="1300" dirty="0" err="1" smtClean="0">
                <a:solidFill>
                  <a:srgbClr val="034A31"/>
                </a:solidFill>
              </a:rPr>
              <a:t>Gogoláková</a:t>
            </a:r>
            <a:r>
              <a:rPr lang="cs-CZ" sz="1300" dirty="0" smtClean="0">
                <a:solidFill>
                  <a:srgbClr val="034A31"/>
                </a:solidFill>
              </a:rPr>
              <a:t>, tel.: 735 711 376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e-mail</a:t>
            </a:r>
            <a:r>
              <a:rPr lang="cs-CZ" sz="1300" dirty="0">
                <a:solidFill>
                  <a:srgbClr val="034A31"/>
                </a:solidFill>
              </a:rPr>
              <a:t>: </a:t>
            </a:r>
            <a:r>
              <a:rPr lang="cs-CZ" sz="1300" dirty="0" smtClean="0">
                <a:solidFill>
                  <a:srgbClr val="034A31"/>
                </a:solidFill>
                <a:hlinkClick r:id="rId12"/>
              </a:rPr>
              <a:t>Katerina.Gogolakova@szif.cz</a:t>
            </a:r>
            <a:endParaRPr lang="cs-CZ" sz="1300" dirty="0" smtClean="0">
              <a:solidFill>
                <a:srgbClr val="034A31"/>
              </a:solidFill>
            </a:endParaRPr>
          </a:p>
          <a:p>
            <a:pPr marL="0" indent="0" algn="just">
              <a:lnSpc>
                <a:spcPts val="1800"/>
              </a:lnSpc>
              <a:buNone/>
            </a:pPr>
            <a:endParaRPr lang="cs-CZ" sz="1300" dirty="0">
              <a:solidFill>
                <a:srgbClr val="034A31"/>
              </a:solidFill>
            </a:endParaRP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cs-CZ" sz="1300" u="sng" dirty="0" smtClean="0">
                <a:ea typeface="Verdana" panose="020B0604030504040204" pitchFamily="34" charset="0"/>
              </a:rPr>
              <a:t>49.75</a:t>
            </a:r>
            <a:r>
              <a:rPr lang="cs-CZ" sz="1300" u="sng" dirty="0">
                <a:ea typeface="Verdana" panose="020B0604030504040204" pitchFamily="34" charset="0"/>
              </a:rPr>
              <a:t> </a:t>
            </a:r>
            <a:r>
              <a:rPr lang="cs-CZ" sz="1300" u="sng" dirty="0" smtClean="0">
                <a:ea typeface="Verdana" panose="020B0604030504040204" pitchFamily="34" charset="0"/>
              </a:rPr>
              <a:t>Zahájení </a:t>
            </a:r>
            <a:r>
              <a:rPr lang="cs-CZ" sz="1300" u="sng" dirty="0">
                <a:ea typeface="Verdana" panose="020B0604030504040204" pitchFamily="34" charset="0"/>
              </a:rPr>
              <a:t>činnosti mladého zemědělce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Ing. Aneta Kulišťáková, tel.: 703 197 159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e-mail</a:t>
            </a:r>
            <a:r>
              <a:rPr lang="cs-CZ" sz="1300" dirty="0">
                <a:solidFill>
                  <a:srgbClr val="034A31"/>
                </a:solidFill>
              </a:rPr>
              <a:t>: </a:t>
            </a:r>
            <a:r>
              <a:rPr lang="cs-CZ" sz="1300" dirty="0" smtClean="0">
                <a:solidFill>
                  <a:srgbClr val="034A31"/>
                </a:solidFill>
                <a:hlinkClick r:id="rId13"/>
              </a:rPr>
              <a:t>Aneta.Kulistakova@szif.cz</a:t>
            </a:r>
            <a:endParaRPr lang="cs-CZ" sz="1300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text 61"/>
          <p:cNvSpPr>
            <a:spLocks noGrp="1"/>
          </p:cNvSpPr>
          <p:nvPr>
            <p:ph type="body" sz="quarter" idx="15"/>
          </p:nvPr>
        </p:nvSpPr>
        <p:spPr>
          <a:xfrm>
            <a:off x="6370058" y="1925618"/>
            <a:ext cx="5039302" cy="3136145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800"/>
              </a:lnSpc>
              <a:buNone/>
            </a:pPr>
            <a:r>
              <a:rPr lang="cs-CZ" sz="1300" u="sng" dirty="0">
                <a:ea typeface="Verdana" panose="020B0604030504040204" pitchFamily="34" charset="0"/>
              </a:rPr>
              <a:t>51.77 Inovace při zpracování zemědělských produktů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>
                <a:solidFill>
                  <a:srgbClr val="034A31"/>
                </a:solidFill>
              </a:rPr>
              <a:t>Ing. Kateřina </a:t>
            </a:r>
            <a:r>
              <a:rPr lang="cs-CZ" sz="1300" dirty="0" err="1">
                <a:solidFill>
                  <a:srgbClr val="034A31"/>
                </a:solidFill>
              </a:rPr>
              <a:t>Gogoláková</a:t>
            </a:r>
            <a:r>
              <a:rPr lang="cs-CZ" sz="1300" dirty="0">
                <a:solidFill>
                  <a:srgbClr val="034A31"/>
                </a:solidFill>
              </a:rPr>
              <a:t>, tel.: 735 711 376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>
                <a:solidFill>
                  <a:srgbClr val="034A31"/>
                </a:solidFill>
              </a:rPr>
              <a:t>e-mail: </a:t>
            </a:r>
            <a:r>
              <a:rPr lang="cs-CZ" sz="1300" dirty="0">
                <a:solidFill>
                  <a:srgbClr val="034A31"/>
                </a:solidFill>
                <a:hlinkClick r:id="rId12"/>
              </a:rPr>
              <a:t>Katerina.Gogolakova</a:t>
            </a:r>
            <a:r>
              <a:rPr lang="cs-CZ" sz="1300" dirty="0" smtClean="0">
                <a:solidFill>
                  <a:srgbClr val="034A31"/>
                </a:solidFill>
                <a:hlinkClick r:id="rId11"/>
              </a:rPr>
              <a:t>@szif.cz</a:t>
            </a:r>
            <a:endParaRPr lang="cs-CZ" sz="1300" dirty="0">
              <a:solidFill>
                <a:srgbClr val="034A3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15963" algn="l"/>
              </a:tabLst>
            </a:pPr>
            <a:endParaRPr lang="cs-CZ" sz="1300" u="sng" dirty="0"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15963" algn="l"/>
              </a:tabLst>
            </a:pPr>
            <a:r>
              <a:rPr lang="cs-CZ" sz="1300" u="sng" dirty="0">
                <a:ea typeface="Verdana" panose="020B0604030504040204" pitchFamily="34" charset="0"/>
              </a:rPr>
              <a:t>53.77 – Podpora operačních skupin a projektů EIP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Ing</a:t>
            </a:r>
            <a:r>
              <a:rPr lang="cs-CZ" sz="1300" dirty="0">
                <a:solidFill>
                  <a:srgbClr val="034A31"/>
                </a:solidFill>
              </a:rPr>
              <a:t>. </a:t>
            </a:r>
            <a:r>
              <a:rPr lang="cs-CZ" sz="1300" dirty="0" smtClean="0">
                <a:solidFill>
                  <a:srgbClr val="034A31"/>
                </a:solidFill>
              </a:rPr>
              <a:t>Jaroslav Černý, </a:t>
            </a:r>
            <a:r>
              <a:rPr lang="cs-CZ" sz="1300" dirty="0">
                <a:solidFill>
                  <a:srgbClr val="034A31"/>
                </a:solidFill>
              </a:rPr>
              <a:t>tel.: </a:t>
            </a:r>
            <a:r>
              <a:rPr lang="cs-CZ" sz="1300" dirty="0" smtClean="0">
                <a:solidFill>
                  <a:srgbClr val="034A31"/>
                </a:solidFill>
              </a:rPr>
              <a:t>703 197 156</a:t>
            </a:r>
            <a:r>
              <a:rPr lang="cs-CZ" sz="1300" dirty="0">
                <a:solidFill>
                  <a:srgbClr val="034A31"/>
                </a:solidFill>
              </a:rPr>
              <a:t/>
            </a:r>
            <a:br>
              <a:rPr lang="cs-CZ" sz="1300" dirty="0">
                <a:solidFill>
                  <a:srgbClr val="034A31"/>
                </a:solidFill>
              </a:rPr>
            </a:br>
            <a:r>
              <a:rPr lang="cs-CZ" sz="1300" dirty="0">
                <a:solidFill>
                  <a:srgbClr val="034A31"/>
                </a:solidFill>
              </a:rPr>
              <a:t>e-mail: </a:t>
            </a:r>
            <a:r>
              <a:rPr lang="cs-CZ" sz="1300" u="sng" dirty="0" smtClean="0">
                <a:hlinkClick r:id="rId14"/>
              </a:rPr>
              <a:t>Jaroslav.Cerny@szif.cz</a:t>
            </a:r>
            <a:endParaRPr lang="cs-CZ" sz="13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8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pro text 61"/>
          <p:cNvSpPr>
            <a:spLocks noGrp="1"/>
          </p:cNvSpPr>
          <p:nvPr>
            <p:ph type="body" sz="quarter" idx="15"/>
          </p:nvPr>
        </p:nvSpPr>
        <p:spPr>
          <a:xfrm>
            <a:off x="841374" y="1866122"/>
            <a:ext cx="10177146" cy="2743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15963" algn="l"/>
              </a:tabLst>
            </a:pPr>
            <a:r>
              <a:rPr lang="cs-CZ" sz="1300" u="sng" dirty="0" smtClean="0">
                <a:ea typeface="Verdana" panose="020B0604030504040204" pitchFamily="34" charset="0"/>
              </a:rPr>
              <a:t>Finanční zdraví + efektivnost investice/projektu + příjmy ze zemědělské prvovýroby</a:t>
            </a:r>
            <a:endParaRPr lang="cs-CZ" sz="1300" u="sng" dirty="0"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Ing</a:t>
            </a:r>
            <a:r>
              <a:rPr lang="cs-CZ" sz="1300" dirty="0">
                <a:solidFill>
                  <a:srgbClr val="034A31"/>
                </a:solidFill>
              </a:rPr>
              <a:t>. </a:t>
            </a:r>
            <a:r>
              <a:rPr lang="cs-CZ" sz="1300" dirty="0" smtClean="0">
                <a:solidFill>
                  <a:srgbClr val="034A31"/>
                </a:solidFill>
              </a:rPr>
              <a:t>Vendula Boubalíková, </a:t>
            </a:r>
            <a:r>
              <a:rPr lang="cs-CZ" sz="1300" dirty="0">
                <a:solidFill>
                  <a:srgbClr val="034A31"/>
                </a:solidFill>
              </a:rPr>
              <a:t>tel.: </a:t>
            </a:r>
            <a:r>
              <a:rPr lang="cs-CZ" sz="1300" dirty="0" smtClean="0">
                <a:solidFill>
                  <a:srgbClr val="034A31"/>
                </a:solidFill>
              </a:rPr>
              <a:t>703 197 161</a:t>
            </a:r>
            <a:r>
              <a:rPr lang="cs-CZ" sz="1300" dirty="0">
                <a:solidFill>
                  <a:srgbClr val="034A31"/>
                </a:solidFill>
              </a:rPr>
              <a:t/>
            </a:r>
            <a:br>
              <a:rPr lang="cs-CZ" sz="1300" dirty="0">
                <a:solidFill>
                  <a:srgbClr val="034A31"/>
                </a:solidFill>
              </a:rPr>
            </a:br>
            <a:r>
              <a:rPr lang="cs-CZ" sz="1300" dirty="0">
                <a:solidFill>
                  <a:srgbClr val="034A31"/>
                </a:solidFill>
              </a:rPr>
              <a:t>e-mail: </a:t>
            </a:r>
            <a:r>
              <a:rPr lang="cs-CZ" sz="1300" u="sng" dirty="0" smtClean="0">
                <a:hlinkClick r:id="rId3"/>
              </a:rPr>
              <a:t>Vendula.Boubalikova@szif.cz</a:t>
            </a:r>
            <a:endParaRPr lang="cs-CZ" sz="1300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Ing</a:t>
            </a:r>
            <a:r>
              <a:rPr lang="cs-CZ" sz="1300" dirty="0">
                <a:solidFill>
                  <a:srgbClr val="034A31"/>
                </a:solidFill>
              </a:rPr>
              <a:t>. </a:t>
            </a:r>
            <a:r>
              <a:rPr lang="cs-CZ" sz="1300" dirty="0" smtClean="0">
                <a:solidFill>
                  <a:srgbClr val="034A31"/>
                </a:solidFill>
              </a:rPr>
              <a:t>Zdeněk Kunc, </a:t>
            </a:r>
            <a:r>
              <a:rPr lang="cs-CZ" sz="1300" dirty="0">
                <a:solidFill>
                  <a:srgbClr val="034A31"/>
                </a:solidFill>
              </a:rPr>
              <a:t>tel.: 703 197 </a:t>
            </a:r>
            <a:r>
              <a:rPr lang="cs-CZ" sz="1300" dirty="0" smtClean="0">
                <a:solidFill>
                  <a:srgbClr val="034A31"/>
                </a:solidFill>
              </a:rPr>
              <a:t>163</a:t>
            </a:r>
            <a:r>
              <a:rPr lang="cs-CZ" sz="1300" dirty="0">
                <a:solidFill>
                  <a:srgbClr val="034A31"/>
                </a:solidFill>
              </a:rPr>
              <a:t/>
            </a:r>
            <a:br>
              <a:rPr lang="cs-CZ" sz="1300" dirty="0">
                <a:solidFill>
                  <a:srgbClr val="034A31"/>
                </a:solidFill>
              </a:rPr>
            </a:br>
            <a:r>
              <a:rPr lang="cs-CZ" sz="1300" dirty="0">
                <a:solidFill>
                  <a:srgbClr val="034A31"/>
                </a:solidFill>
              </a:rPr>
              <a:t>e-mail: </a:t>
            </a:r>
            <a:r>
              <a:rPr lang="cs-CZ" sz="1300" u="sng" dirty="0" smtClean="0">
                <a:hlinkClick r:id="rId4"/>
              </a:rPr>
              <a:t>Zdenek.Kunc@szif.cz</a:t>
            </a:r>
            <a:endParaRPr lang="cs-CZ" sz="1300" dirty="0"/>
          </a:p>
          <a:p>
            <a:pPr marL="0" indent="0" algn="just">
              <a:lnSpc>
                <a:spcPts val="1800"/>
              </a:lnSpc>
              <a:buNone/>
            </a:pPr>
            <a:r>
              <a:rPr lang="cs-CZ" sz="1300" u="sng" dirty="0" smtClean="0"/>
              <a:t>Výběrové/zadávací řízení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Ing</a:t>
            </a:r>
            <a:r>
              <a:rPr lang="cs-CZ" sz="1300" dirty="0">
                <a:solidFill>
                  <a:srgbClr val="034A31"/>
                </a:solidFill>
              </a:rPr>
              <a:t>. </a:t>
            </a:r>
            <a:r>
              <a:rPr lang="cs-CZ" sz="1300" dirty="0" smtClean="0">
                <a:solidFill>
                  <a:srgbClr val="034A31"/>
                </a:solidFill>
              </a:rPr>
              <a:t>Viktor Simon, </a:t>
            </a:r>
            <a:r>
              <a:rPr lang="cs-CZ" sz="1300" dirty="0">
                <a:solidFill>
                  <a:srgbClr val="034A31"/>
                </a:solidFill>
              </a:rPr>
              <a:t>tel.: </a:t>
            </a:r>
            <a:r>
              <a:rPr lang="cs-CZ" sz="1300" dirty="0" smtClean="0">
                <a:solidFill>
                  <a:srgbClr val="034A31"/>
                </a:solidFill>
              </a:rPr>
              <a:t>222 871 530 (739 322 670)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300" dirty="0" smtClean="0">
                <a:solidFill>
                  <a:srgbClr val="034A31"/>
                </a:solidFill>
              </a:rPr>
              <a:t>e-mail: </a:t>
            </a:r>
            <a:r>
              <a:rPr lang="cs-CZ" sz="1300" dirty="0" smtClean="0">
                <a:solidFill>
                  <a:srgbClr val="034A31"/>
                </a:solidFill>
                <a:hlinkClick r:id="rId5"/>
              </a:rPr>
              <a:t>Viktor.Simon@szif.cz</a:t>
            </a:r>
            <a:endParaRPr lang="cs-CZ" sz="1300" dirty="0" smtClean="0">
              <a:solidFill>
                <a:srgbClr val="034A3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715963" algn="l"/>
              </a:tabLst>
            </a:pPr>
            <a:endParaRPr lang="cs-CZ" sz="1300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5" name="Zástupný symbol pro text 64"/>
          <p:cNvSpPr>
            <a:spLocks noGrp="1"/>
          </p:cNvSpPr>
          <p:nvPr>
            <p:ph type="body" sz="quarter" idx="19"/>
          </p:nvPr>
        </p:nvSpPr>
        <p:spPr>
          <a:xfrm>
            <a:off x="841374" y="899262"/>
            <a:ext cx="8653045" cy="39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Garanti </a:t>
            </a:r>
            <a:r>
              <a:rPr lang="cs-CZ" sz="2000" b="1" cap="all" dirty="0" err="1">
                <a:latin typeface="Verdana" panose="020B0604030504040204" pitchFamily="34" charset="0"/>
                <a:ea typeface="Verdana" panose="020B0604030504040204" pitchFamily="34" charset="0"/>
              </a:rPr>
              <a:t>szif</a:t>
            </a:r>
            <a:r>
              <a:rPr lang="cs-CZ" sz="20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 – 1. kolo příjmu žádostí </a:t>
            </a:r>
            <a:r>
              <a:rPr lang="cs-CZ" sz="2000" b="1" cap="all" dirty="0" err="1">
                <a:latin typeface="Verdana" panose="020B0604030504040204" pitchFamily="34" charset="0"/>
                <a:ea typeface="Verdana" panose="020B0604030504040204" pitchFamily="34" charset="0"/>
              </a:rPr>
              <a:t>rv</a:t>
            </a:r>
            <a:endParaRPr lang="cs-CZ" sz="20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841374" y="5061764"/>
            <a:ext cx="2381250" cy="1269720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sz="quarter" idx="23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6" b="7016"/>
          <a:stretch>
            <a:fillRect/>
          </a:stretch>
        </p:blipFill>
        <p:spPr>
          <a:xfrm>
            <a:off x="6299198" y="5061764"/>
            <a:ext cx="2381250" cy="1269719"/>
          </a:xfr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21"/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 b="6746"/>
          <a:stretch>
            <a:fillRect/>
          </a:stretch>
        </p:blipFill>
        <p:spPr>
          <a:xfrm>
            <a:off x="3570286" y="5061764"/>
            <a:ext cx="2381250" cy="1269719"/>
          </a:xfrm>
        </p:spPr>
      </p:pic>
      <p:pic>
        <p:nvPicPr>
          <p:cNvPr id="17" name="Zástupný symbol pro obrázek 16"/>
          <p:cNvPicPr>
            <a:picLocks noGrp="1" noChangeAspect="1"/>
          </p:cNvPicPr>
          <p:nvPr>
            <p:ph type="pic" sz="quarter" idx="22"/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9028110" y="5061764"/>
            <a:ext cx="2381250" cy="1269718"/>
          </a:xfrm>
        </p:spPr>
      </p:pic>
    </p:spTree>
    <p:extLst>
      <p:ext uri="{BB962C8B-B14F-4D97-AF65-F5344CB8AC3E}">
        <p14:creationId xmlns:p14="http://schemas.microsoft.com/office/powerpoint/2010/main" val="6008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025394"/>
            <a:ext cx="12192000" cy="1272540"/>
            <a:chOff x="0" y="5349244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  <p:sp>
        <p:nvSpPr>
          <p:cNvPr id="4" name="Obdélník 3"/>
          <p:cNvSpPr/>
          <p:nvPr/>
        </p:nvSpPr>
        <p:spPr>
          <a:xfrm>
            <a:off x="0" y="693046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cap="all" spc="170" dirty="0"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02028" y="5138444"/>
            <a:ext cx="698794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spc="170" dirty="0" smtClean="0">
                <a:latin typeface="Verdana" panose="020B0604030504040204" pitchFamily="34" charset="0"/>
                <a:ea typeface="Verdana" panose="020B0604030504040204" pitchFamily="34" charset="0"/>
              </a:rPr>
              <a:t>Ing. Martina Ondřejová</a:t>
            </a:r>
          </a:p>
          <a:p>
            <a:pPr algn="ctr"/>
            <a:endParaRPr lang="cs-CZ" sz="1400" b="1" spc="170" dirty="0" smtClean="0">
              <a:latin typeface="Verdana" panose="020B0604030504040204" pitchFamily="34" charset="0"/>
              <a:ea typeface="Verdana" panose="020B0604030504040204" pitchFamily="34" charset="0"/>
              <a:hlinkClick r:id="rId5"/>
            </a:endParaRPr>
          </a:p>
          <a:p>
            <a:pPr algn="ctr"/>
            <a:r>
              <a:rPr lang="cs-CZ" sz="1400" b="1" spc="170" dirty="0" smtClean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Martina.Ondrejova@szif.cz</a:t>
            </a:r>
            <a:endParaRPr lang="cs-CZ" sz="1400" b="1" spc="17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cs-CZ" sz="1400" b="1" spc="170" dirty="0" smtClean="0">
                <a:latin typeface="Verdana" panose="020B0604030504040204" pitchFamily="34" charset="0"/>
                <a:ea typeface="Verdana" panose="020B0604030504040204" pitchFamily="34" charset="0"/>
              </a:rPr>
              <a:t>+420 703 197 483</a:t>
            </a:r>
            <a:endParaRPr lang="cs-CZ" sz="1400" b="1" spc="17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58788"/>
            <a:ext cx="8737600" cy="343933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PODÁNÍ ŽÁDOSTI O DOTACI</a:t>
            </a:r>
            <a:br>
              <a:rPr lang="cs-CZ" sz="2200" dirty="0" smtClean="0"/>
            </a:br>
            <a:r>
              <a:rPr lang="cs-CZ" sz="1300" dirty="0" smtClean="0"/>
              <a:t>(</a:t>
            </a:r>
            <a:r>
              <a:rPr lang="cs-CZ" sz="1300" dirty="0"/>
              <a:t>kapitola </a:t>
            </a:r>
            <a:r>
              <a:rPr lang="cs-CZ" sz="1300" dirty="0" smtClean="0"/>
              <a:t>5.2 </a:t>
            </a:r>
            <a:r>
              <a:rPr lang="cs-CZ" sz="1300" dirty="0"/>
              <a:t>Obecné části Pravidel pro žadatele)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21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PŘÍJEM ŽÁDOSTÍ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/>
            </a:r>
            <a:br>
              <a:rPr lang="cs-CZ" sz="16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OD 22. 8. 2023  8:00 HODIN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DO 12. 9. 2023 18:00 HODIN</a:t>
            </a:r>
          </a:p>
          <a:p>
            <a:pPr marL="0" indent="0" algn="ctr">
              <a:spcAft>
                <a:spcPts val="600"/>
              </a:spcAft>
              <a:buNone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1600" dirty="0" smtClean="0"/>
              <a:t>prostřednictvím Portálu farmáře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i="1" dirty="0"/>
              <a:t> </a:t>
            </a:r>
            <a:r>
              <a:rPr lang="cs-CZ" sz="1600" i="1" dirty="0" smtClean="0"/>
              <a:t>  </a:t>
            </a:r>
            <a:r>
              <a:rPr lang="cs-CZ" sz="1600" dirty="0" smtClean="0"/>
              <a:t>generování Žádosti o dotaci od </a:t>
            </a:r>
            <a:r>
              <a:rPr lang="cs-CZ" sz="1600" dirty="0" smtClean="0">
                <a:solidFill>
                  <a:srgbClr val="FF0000"/>
                </a:solidFill>
              </a:rPr>
              <a:t>21. 8. 2023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 smtClean="0"/>
              <a:t>   povinný údaj v rámci identifikačních údajů žadatele </a:t>
            </a:r>
            <a:r>
              <a:rPr lang="cs-CZ" sz="1600" dirty="0" smtClean="0">
                <a:solidFill>
                  <a:srgbClr val="FF0000"/>
                </a:solidFill>
              </a:rPr>
              <a:t>„Pohlaví žadatele“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600" i="1" dirty="0" smtClean="0"/>
          </a:p>
          <a:p>
            <a:pPr algn="just">
              <a:spcAft>
                <a:spcPts val="600"/>
              </a:spcAft>
            </a:pPr>
            <a:r>
              <a:rPr lang="cs-CZ" sz="1600" dirty="0" smtClean="0"/>
              <a:t>datum podání = datum odeslání Žádosti o dotaci přes Portál farmáře</a:t>
            </a:r>
          </a:p>
          <a:p>
            <a:pPr algn="just"/>
            <a:r>
              <a:rPr lang="cs-CZ" sz="1600" dirty="0"/>
              <a:t>p</a:t>
            </a:r>
            <a:r>
              <a:rPr lang="cs-CZ" sz="1600" dirty="0" smtClean="0"/>
              <a:t>odrobný postup: </a:t>
            </a:r>
            <a:r>
              <a:rPr lang="cs-CZ" sz="1600" dirty="0" smtClean="0">
                <a:hlinkClick r:id="rId3"/>
              </a:rPr>
              <a:t>www.eagri.cz/spszp</a:t>
            </a:r>
            <a:r>
              <a:rPr lang="cs-CZ" sz="1600" dirty="0" smtClean="0"/>
              <a:t> a </a:t>
            </a:r>
            <a:r>
              <a:rPr lang="cs-CZ" sz="1600" dirty="0" smtClean="0">
                <a:hlinkClick r:id="rId4"/>
              </a:rPr>
              <a:t>www.szif.cz/cs/szp23-proj</a:t>
            </a:r>
            <a:r>
              <a:rPr lang="cs-CZ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21"/>
          </p:nvPr>
        </p:nvSpPr>
        <p:spPr>
          <a:xfrm>
            <a:off x="3986074" y="1738227"/>
            <a:ext cx="7681670" cy="4572631"/>
          </a:xfrm>
        </p:spPr>
        <p:txBody>
          <a:bodyPr>
            <a:noAutofit/>
          </a:bodyPr>
          <a:lstStyle/>
          <a:p>
            <a:pPr algn="just">
              <a:lnSpc>
                <a:spcPts val="2500"/>
              </a:lnSpc>
            </a:pPr>
            <a:r>
              <a:rPr lang="cs-CZ" sz="1600" dirty="0"/>
              <a:t>i</a:t>
            </a:r>
            <a:r>
              <a:rPr lang="cs-CZ" sz="1600" dirty="0" smtClean="0"/>
              <a:t>nformační portál dostupný přes internetové stránky </a:t>
            </a:r>
            <a:r>
              <a:rPr lang="cs-CZ" sz="1600" dirty="0" smtClean="0">
                <a:hlinkClick r:id="rId3"/>
              </a:rPr>
              <a:t>www.szif.cz</a:t>
            </a:r>
            <a:endParaRPr lang="cs-CZ" sz="1600" dirty="0" smtClean="0"/>
          </a:p>
          <a:p>
            <a:pPr algn="just">
              <a:lnSpc>
                <a:spcPts val="2500"/>
              </a:lnSpc>
            </a:pPr>
            <a:r>
              <a:rPr lang="cs-CZ" sz="1600" dirty="0" smtClean="0"/>
              <a:t>základním komunikační nástroj </a:t>
            </a:r>
          </a:p>
          <a:p>
            <a:pPr algn="just">
              <a:lnSpc>
                <a:spcPts val="2500"/>
              </a:lnSpc>
            </a:pPr>
            <a:r>
              <a:rPr lang="cs-CZ" sz="1600" dirty="0" smtClean="0"/>
              <a:t>přístup </a:t>
            </a:r>
            <a:r>
              <a:rPr lang="cs-CZ" sz="1600" dirty="0"/>
              <a:t>do Portálu farmáře </a:t>
            </a:r>
            <a:r>
              <a:rPr lang="cs-CZ" sz="1600" dirty="0" smtClean="0"/>
              <a:t>pro </a:t>
            </a:r>
            <a:r>
              <a:rPr lang="cs-CZ" sz="1600" dirty="0"/>
              <a:t>registrované </a:t>
            </a:r>
            <a:r>
              <a:rPr lang="cs-CZ" sz="1600" dirty="0" smtClean="0"/>
              <a:t>uživatele</a:t>
            </a:r>
          </a:p>
          <a:p>
            <a:pPr algn="just">
              <a:lnSpc>
                <a:spcPts val="2500"/>
              </a:lnSpc>
            </a:pPr>
            <a:r>
              <a:rPr lang="cs-CZ" sz="1600" dirty="0" smtClean="0"/>
              <a:t>registrace </a:t>
            </a:r>
            <a:r>
              <a:rPr lang="cs-CZ" sz="1600" dirty="0"/>
              <a:t>(uživatelské jméno a heslo</a:t>
            </a:r>
            <a:r>
              <a:rPr lang="cs-CZ" sz="1600" dirty="0" smtClean="0"/>
              <a:t>): podání </a:t>
            </a:r>
            <a:r>
              <a:rPr lang="cs-CZ" sz="1600" dirty="0"/>
              <a:t>žádosti o </a:t>
            </a:r>
            <a:r>
              <a:rPr lang="cs-CZ" sz="1600" dirty="0" smtClean="0"/>
              <a:t>přístup do PF </a:t>
            </a:r>
            <a:r>
              <a:rPr lang="cs-CZ" sz="1600" dirty="0"/>
              <a:t>na místně příslušném RO SZIF, OPŽL SZIF, CP </a:t>
            </a:r>
            <a:r>
              <a:rPr lang="cs-CZ" sz="1600" dirty="0" smtClean="0"/>
              <a:t>SZIF, DS, e-Podatelna</a:t>
            </a:r>
            <a:endParaRPr lang="cs-CZ" sz="1600" dirty="0"/>
          </a:p>
          <a:p>
            <a:pPr algn="just">
              <a:lnSpc>
                <a:spcPts val="2500"/>
              </a:lnSpc>
            </a:pPr>
            <a:r>
              <a:rPr lang="cs-CZ" sz="1600" dirty="0" smtClean="0"/>
              <a:t>doručování dokumentů žadateli do DS, poté je dokument k dispozici na PF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2000" b="1" cap="all" dirty="0" smtClean="0"/>
              <a:t>Portál farmáře </a:t>
            </a:r>
            <a:r>
              <a:rPr lang="cs-CZ" sz="2000" b="1" cap="all" dirty="0" err="1" smtClean="0"/>
              <a:t>szif</a:t>
            </a:r>
            <a:r>
              <a:rPr lang="cs-CZ" sz="2000" b="1" cap="all" dirty="0" smtClean="0"/>
              <a:t> (PF)</a:t>
            </a:r>
            <a:endParaRPr lang="cs-CZ" sz="2000" b="1" cap="all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40" y="1814147"/>
            <a:ext cx="2197623" cy="4198025"/>
          </a:xfrm>
        </p:spPr>
      </p:pic>
    </p:spTree>
    <p:extLst>
      <p:ext uri="{BB962C8B-B14F-4D97-AF65-F5344CB8AC3E}">
        <p14:creationId xmlns:p14="http://schemas.microsoft.com/office/powerpoint/2010/main" val="2446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072326"/>
            <a:ext cx="10515600" cy="30882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600" dirty="0" smtClean="0"/>
              <a:t>Dostupný z webových stránek SZIF </a:t>
            </a:r>
            <a:r>
              <a:rPr lang="cs-CZ" sz="1600" dirty="0" smtClean="0">
                <a:hlinkClick r:id="rId3"/>
              </a:rPr>
              <a:t>www.szif.cz</a:t>
            </a:r>
            <a:endParaRPr lang="cs-CZ" sz="1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Portál farmáře </a:t>
            </a:r>
            <a:r>
              <a:rPr lang="cs-CZ" dirty="0" err="1" smtClean="0"/>
              <a:t>szif</a:t>
            </a:r>
            <a:r>
              <a:rPr lang="cs-CZ" dirty="0" smtClean="0"/>
              <a:t> (PF)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528" y="1405458"/>
            <a:ext cx="7608243" cy="44324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4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78700"/>
            <a:ext cx="10515600" cy="30882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800" dirty="0" smtClean="0">
                <a:hlinkClick r:id="rId3"/>
              </a:rPr>
              <a:t>www.szif.cz</a:t>
            </a:r>
            <a:endParaRPr lang="cs-CZ" sz="1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/>
              <a:t>Portál farmáře </a:t>
            </a:r>
            <a:r>
              <a:rPr lang="cs-CZ" sz="2200" dirty="0" err="1"/>
              <a:t>szif</a:t>
            </a:r>
            <a:r>
              <a:rPr lang="cs-CZ" sz="2200" dirty="0"/>
              <a:t> (PF)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75" y="1148308"/>
            <a:ext cx="3175995" cy="47696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9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/>
              <a:t>Portál farmáře </a:t>
            </a:r>
            <a:r>
              <a:rPr lang="cs-CZ" sz="2200" dirty="0" err="1"/>
              <a:t>szif</a:t>
            </a:r>
            <a:r>
              <a:rPr lang="cs-CZ" sz="2200" dirty="0"/>
              <a:t> (PF)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" y="1447947"/>
            <a:ext cx="9558867" cy="482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88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b3d984-8e49-434a-a222-f0c5f75b44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2EBAB463BA484EACA41AEE01E04936" ma:contentTypeVersion="15" ma:contentTypeDescription="Vytvoří nový dokument" ma:contentTypeScope="" ma:versionID="9293ff4992c621c746dd3346e32045cc">
  <xsd:schema xmlns:xsd="http://www.w3.org/2001/XMLSchema" xmlns:xs="http://www.w3.org/2001/XMLSchema" xmlns:p="http://schemas.microsoft.com/office/2006/metadata/properties" xmlns:ns3="025bb5a2-e766-4db6-9f94-73a918a06a00" xmlns:ns4="b2b3d984-8e49-434a-a222-f0c5f75b4473" targetNamespace="http://schemas.microsoft.com/office/2006/metadata/properties" ma:root="true" ma:fieldsID="33623cfc6fce77be1d7f392b366353e6" ns3:_="" ns4:_="">
    <xsd:import namespace="025bb5a2-e766-4db6-9f94-73a918a06a00"/>
    <xsd:import namespace="b2b3d984-8e49-434a-a222-f0c5f75b4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bb5a2-e766-4db6-9f94-73a918a06a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d984-8e49-434a-a222-f0c5f75b4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8496C6-D6D9-4C70-A580-BED4A7C9C86A}">
  <ds:schemaRefs>
    <ds:schemaRef ds:uri="http://purl.org/dc/terms/"/>
    <ds:schemaRef ds:uri="b2b3d984-8e49-434a-a222-f0c5f75b4473"/>
    <ds:schemaRef ds:uri="http://schemas.microsoft.com/office/2006/documentManagement/types"/>
    <ds:schemaRef ds:uri="http://schemas.microsoft.com/office/infopath/2007/PartnerControls"/>
    <ds:schemaRef ds:uri="025bb5a2-e766-4db6-9f94-73a918a06a0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F44C18-D50D-44D1-A006-E45A46BD0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45A30-D733-4E12-8188-A53C8115C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bb5a2-e766-4db6-9f94-73a918a06a00"/>
    <ds:schemaRef ds:uri="b2b3d984-8e49-434a-a222-f0c5f75b4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SZIF_prezentace_sablona_2021</Template>
  <TotalTime>3591</TotalTime>
  <Words>2228</Words>
  <Application>Microsoft Office PowerPoint</Application>
  <PresentationFormat>Širokoúhlá obrazovka</PresentationFormat>
  <Paragraphs>454</Paragraphs>
  <Slides>43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Verdana</vt:lpstr>
      <vt:lpstr>Motiv Office</vt:lpstr>
      <vt:lpstr>Prezentace aplikace PowerPoint</vt:lpstr>
      <vt:lpstr>Prezentace aplikace PowerPoint</vt:lpstr>
      <vt:lpstr>Prezentace aplikace PowerPoint</vt:lpstr>
      <vt:lpstr>Základní podmínky žádosti o dotaci (kapitola 5.1 Obecné části Pravidel pro žadatele) </vt:lpstr>
      <vt:lpstr>PODÁNÍ ŽÁDOSTI O DOTACI (kapitola 5.2 Obecné části Pravidel pro žadatele) </vt:lpstr>
      <vt:lpstr>Prezentace aplikace PowerPoint</vt:lpstr>
      <vt:lpstr>Portál farmáře szif (PF) </vt:lpstr>
      <vt:lpstr>Portál farmáře szif (PF) </vt:lpstr>
      <vt:lpstr>Portál farmáře szif (PF) </vt:lpstr>
      <vt:lpstr>Manuály k podání a instruktážní listy </vt:lpstr>
      <vt:lpstr>Portál farmáře szif (PF) </vt:lpstr>
      <vt:lpstr>Portál farmáře szif (PF) </vt:lpstr>
      <vt:lpstr>Portál farmáře szif (PF) </vt:lpstr>
      <vt:lpstr>Prezentace aplikace PowerPoint</vt:lpstr>
      <vt:lpstr>Prezentace aplikace PowerPoint</vt:lpstr>
      <vt:lpstr>Prezentace aplikace PowerPoint</vt:lpstr>
      <vt:lpstr>nastavení kontaktních údajů</vt:lpstr>
      <vt:lpstr>výběr a aktivace notifikací a webových novinek</vt:lpstr>
      <vt:lpstr>výběr a aktivace notifikací a webových novinek</vt:lpstr>
      <vt:lpstr>Portál farmáře – dokumenty ODESLANÉ ze szif (kapitola 3 obecné části pravidel pro žadatele)</vt:lpstr>
      <vt:lpstr>Portál farmáře – odeslané dokumenty na szif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Bláhová Jitka</dc:creator>
  <cp:lastModifiedBy>Benešová Kateřina Ing.</cp:lastModifiedBy>
  <cp:revision>368</cp:revision>
  <cp:lastPrinted>2023-07-31T05:40:15Z</cp:lastPrinted>
  <dcterms:created xsi:type="dcterms:W3CDTF">2021-02-03T13:49:30Z</dcterms:created>
  <dcterms:modified xsi:type="dcterms:W3CDTF">2023-08-02T11:00:38Z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0x010100CA2EBAB463BA484EACA41AEE01E04936</vt:lpwstr>
  </property>
</Properties>
</file>