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7" r:id="rId5"/>
    <p:sldId id="363" r:id="rId6"/>
    <p:sldId id="361" r:id="rId7"/>
    <p:sldId id="362" r:id="rId8"/>
    <p:sldId id="364" r:id="rId9"/>
    <p:sldId id="343" r:id="rId10"/>
    <p:sldId id="365" r:id="rId11"/>
    <p:sldId id="366" r:id="rId12"/>
    <p:sldId id="367" r:id="rId13"/>
    <p:sldId id="368" r:id="rId14"/>
    <p:sldId id="369" r:id="rId15"/>
    <p:sldId id="370" r:id="rId16"/>
    <p:sldId id="371" r:id="rId17"/>
    <p:sldId id="348" r:id="rId18"/>
    <p:sldId id="349" r:id="rId19"/>
    <p:sldId id="261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ostalová Lucie MgA." initials="VLM" lastIdx="1" clrIdx="0">
    <p:extLst>
      <p:ext uri="{19B8F6BF-5375-455C-9EA6-DF929625EA0E}">
        <p15:presenceInfo xmlns:p15="http://schemas.microsoft.com/office/powerpoint/2012/main" userId="S-1-5-21-1801674531-2146709945-725345543-56208" providerId="AD"/>
      </p:ext>
    </p:extLst>
  </p:cmAuthor>
  <p:cmAuthor id="2" name="Šmíd David Ing." initials="ŠDI" lastIdx="1" clrIdx="1">
    <p:extLst>
      <p:ext uri="{19B8F6BF-5375-455C-9EA6-DF929625EA0E}">
        <p15:presenceInfo xmlns:p15="http://schemas.microsoft.com/office/powerpoint/2012/main" userId="S-1-5-21-1801674531-2146709945-725345543-48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99" autoAdjust="0"/>
    <p:restoredTop sz="96837" autoAdjust="0"/>
  </p:normalViewPr>
  <p:slideViewPr>
    <p:cSldViewPr snapToGrid="0">
      <p:cViewPr varScale="1">
        <p:scale>
          <a:sx n="125" d="100"/>
          <a:sy n="125" d="100"/>
        </p:scale>
        <p:origin x="10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1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ACE8A7-C9D7-49A1-998D-DE8800E81080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CFE32C-3AEC-4737-9FC6-0CE89EAC2DB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1680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AF869-8AAA-4914-9F34-A112E7DDA88C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6B40C-9CD8-41CE-95A2-8869751BE83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813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5634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57281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5269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051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cs-CZ" sz="1200" b="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171450" indent="-171450">
              <a:buFontTx/>
              <a:buChar char="-"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5376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2344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7630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6963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050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319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80151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6944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89900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3772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7441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9251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 smtClean="0"/>
              <a:t>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6B40C-9CD8-41CE-95A2-8869751BE83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012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188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1936627"/>
            <a:ext cx="2381249" cy="2542670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6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3644294" y="1936627"/>
            <a:ext cx="2381248" cy="2542670"/>
          </a:xfrm>
        </p:spPr>
        <p:txBody>
          <a:bodyPr anchor="t">
            <a:normAutofit/>
          </a:bodyPr>
          <a:lstStyle/>
          <a:p>
            <a:pPr marL="0" lvl="0" indent="0">
              <a:buNone/>
            </a:pPr>
            <a:r>
              <a:rPr lang="cs-CZ" sz="1400" smtClean="0"/>
              <a:t>Upravte styly předlohy textu.</a:t>
            </a:r>
          </a:p>
        </p:txBody>
      </p:sp>
      <p:sp>
        <p:nvSpPr>
          <p:cNvPr id="27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9217193" y="1962574"/>
            <a:ext cx="2381250" cy="251672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8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6445457" y="1962574"/>
            <a:ext cx="2381251" cy="2543774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29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3129" y="1429772"/>
            <a:ext cx="8653046" cy="259824"/>
          </a:xfrm>
        </p:spPr>
        <p:txBody>
          <a:bodyPr anchor="t">
            <a:normAutofit/>
          </a:bodyPr>
          <a:lstStyle>
            <a:lvl1pPr>
              <a:defRPr sz="1200"/>
            </a:lvl1pPr>
          </a:lstStyle>
          <a:p>
            <a:pPr marL="0" lvl="0" indent="0">
              <a:buNone/>
            </a:pPr>
            <a:r>
              <a:rPr lang="cs-CZ" smtClean="0">
                <a:latin typeface="Verdana" panose="020B0604030504040204" pitchFamily="34" charset="0"/>
                <a:ea typeface="Verdana" panose="020B0604030504040204" pitchFamily="34" charset="0"/>
              </a:rPr>
              <a:t>Upravte styly předlohy textu.</a:t>
            </a:r>
          </a:p>
        </p:txBody>
      </p:sp>
      <p:sp>
        <p:nvSpPr>
          <p:cNvPr id="30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 smtClean="0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1" name="Skupina 30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2" name="Skupina 31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4" name="Obdélník 33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9" name="Obdélník 38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3" name="Obrázek 3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5" name="Zástupný symbol pro obrázek 44"/>
          <p:cNvSpPr>
            <a:spLocks noGrp="1"/>
          </p:cNvSpPr>
          <p:nvPr>
            <p:ph type="pic" sz="quarter" idx="20"/>
          </p:nvPr>
        </p:nvSpPr>
        <p:spPr>
          <a:xfrm>
            <a:off x="843129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6" name="Zástupný symbol pro obrázek 44"/>
          <p:cNvSpPr>
            <a:spLocks noGrp="1"/>
          </p:cNvSpPr>
          <p:nvPr>
            <p:ph type="pic" sz="quarter" idx="21"/>
          </p:nvPr>
        </p:nvSpPr>
        <p:spPr>
          <a:xfrm>
            <a:off x="36442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7" name="Zástupný symbol pro obrázek 44"/>
          <p:cNvSpPr>
            <a:spLocks noGrp="1"/>
          </p:cNvSpPr>
          <p:nvPr>
            <p:ph type="pic" sz="quarter" idx="22"/>
          </p:nvPr>
        </p:nvSpPr>
        <p:spPr>
          <a:xfrm>
            <a:off x="6447779" y="4716414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8" name="Zástupný symbol pro obrázek 44"/>
          <p:cNvSpPr>
            <a:spLocks noGrp="1"/>
          </p:cNvSpPr>
          <p:nvPr>
            <p:ph type="pic" sz="quarter" idx="23"/>
          </p:nvPr>
        </p:nvSpPr>
        <p:spPr>
          <a:xfrm>
            <a:off x="9217193" y="4720407"/>
            <a:ext cx="2381249" cy="1363662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925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kupina 21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23" name="Skupina 22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25" name="Obdélník 24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6" name="Obdélník 25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7" name="Obdélník 26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8" name="Obdélník 27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29" name="Obdélník 28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0" name="Obdélník 29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24" name="Obrázek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0" name="Zástupný symbol pro obrázek 39"/>
          <p:cNvSpPr>
            <a:spLocks noGrp="1"/>
          </p:cNvSpPr>
          <p:nvPr>
            <p:ph type="pic" sz="quarter" idx="10"/>
          </p:nvPr>
        </p:nvSpPr>
        <p:spPr>
          <a:xfrm>
            <a:off x="6886575" y="2069235"/>
            <a:ext cx="4468813" cy="407597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2" name="Zástupný symbol pro text 41"/>
          <p:cNvSpPr>
            <a:spLocks noGrp="1"/>
          </p:cNvSpPr>
          <p:nvPr>
            <p:ph type="body" sz="quarter" idx="11" hasCustomPrompt="1"/>
          </p:nvPr>
        </p:nvSpPr>
        <p:spPr>
          <a:xfrm>
            <a:off x="3786188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3" name="Zástupný symbol pro text 41"/>
          <p:cNvSpPr>
            <a:spLocks noGrp="1"/>
          </p:cNvSpPr>
          <p:nvPr>
            <p:ph type="body" sz="quarter" idx="12" hasCustomPrompt="1"/>
          </p:nvPr>
        </p:nvSpPr>
        <p:spPr>
          <a:xfrm>
            <a:off x="816770" y="3868737"/>
            <a:ext cx="2838450" cy="2276475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5" name="Zástupný symbol pro text 44"/>
          <p:cNvSpPr>
            <a:spLocks noGrp="1"/>
          </p:cNvSpPr>
          <p:nvPr>
            <p:ph type="body" sz="quarter" idx="13" hasCustomPrompt="1"/>
          </p:nvPr>
        </p:nvSpPr>
        <p:spPr>
          <a:xfrm>
            <a:off x="817563" y="2068513"/>
            <a:ext cx="5807075" cy="128270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7" name="Zástupný symbol pro text 46"/>
          <p:cNvSpPr>
            <a:spLocks noGrp="1"/>
          </p:cNvSpPr>
          <p:nvPr>
            <p:ph type="body" sz="quarter" idx="14" hasCustomPrompt="1"/>
          </p:nvPr>
        </p:nvSpPr>
        <p:spPr>
          <a:xfrm>
            <a:off x="838422" y="1359360"/>
            <a:ext cx="7888287" cy="247650"/>
          </a:xfrm>
        </p:spPr>
        <p:txBody>
          <a:bodyPr/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  <p:sp>
        <p:nvSpPr>
          <p:cNvPr id="49" name="Zástupný symbol pro text 48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909638"/>
            <a:ext cx="8534400" cy="393700"/>
          </a:xfrm>
        </p:spPr>
        <p:txBody>
          <a:bodyPr/>
          <a:lstStyle>
            <a:lvl1pPr>
              <a:defRPr sz="18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24150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6" name="TextovéPole 15"/>
          <p:cNvSpPr txBox="1"/>
          <p:nvPr userDrawn="1"/>
        </p:nvSpPr>
        <p:spPr>
          <a:xfrm>
            <a:off x="5282005" y="249577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17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8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19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0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1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/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89142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kupina 5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7" name="Skupina 6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9" name="Obdélník 8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0" name="Obdélník 9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24" name="TextovéPole 23"/>
          <p:cNvSpPr txBox="1"/>
          <p:nvPr userDrawn="1"/>
        </p:nvSpPr>
        <p:spPr>
          <a:xfrm>
            <a:off x="925879" y="910366"/>
            <a:ext cx="133154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2000" b="1" cap="all" spc="170" dirty="0" smtClean="0">
                <a:solidFill>
                  <a:srgbClr val="034A3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OBSAH</a:t>
            </a:r>
          </a:p>
        </p:txBody>
      </p:sp>
      <p:sp>
        <p:nvSpPr>
          <p:cNvPr id="25" name="Zástupný symbol pro text 8"/>
          <p:cNvSpPr>
            <a:spLocks noGrp="1"/>
          </p:cNvSpPr>
          <p:nvPr>
            <p:ph type="body" sz="quarter" idx="4294967295"/>
          </p:nvPr>
        </p:nvSpPr>
        <p:spPr>
          <a:xfrm>
            <a:off x="1564101" y="2290012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6" name="Zástupný symbol pro text 9"/>
          <p:cNvSpPr>
            <a:spLocks noGrp="1"/>
          </p:cNvSpPr>
          <p:nvPr>
            <p:ph type="body" sz="quarter" idx="4294967295"/>
          </p:nvPr>
        </p:nvSpPr>
        <p:spPr>
          <a:xfrm>
            <a:off x="1564101" y="2675370"/>
            <a:ext cx="8385449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10"/>
          <p:cNvSpPr>
            <a:spLocks noGrp="1"/>
          </p:cNvSpPr>
          <p:nvPr>
            <p:ph type="body" sz="quarter" idx="4294967295"/>
          </p:nvPr>
        </p:nvSpPr>
        <p:spPr>
          <a:xfrm>
            <a:off x="1564101" y="38816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11"/>
          <p:cNvSpPr>
            <a:spLocks noGrp="1"/>
          </p:cNvSpPr>
          <p:nvPr>
            <p:ph type="body" sz="quarter" idx="4294967295"/>
          </p:nvPr>
        </p:nvSpPr>
        <p:spPr>
          <a:xfrm>
            <a:off x="1564101" y="348158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9" name="Zástupný symbol pro text 12"/>
          <p:cNvSpPr>
            <a:spLocks noGrp="1"/>
          </p:cNvSpPr>
          <p:nvPr>
            <p:ph type="body" sz="quarter" idx="4294967295"/>
          </p:nvPr>
        </p:nvSpPr>
        <p:spPr>
          <a:xfrm>
            <a:off x="1564101" y="4299125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0" name="Zástupný symbol pro text 13"/>
          <p:cNvSpPr>
            <a:spLocks noGrp="1"/>
          </p:cNvSpPr>
          <p:nvPr>
            <p:ph type="body" sz="quarter" idx="4294967295"/>
          </p:nvPr>
        </p:nvSpPr>
        <p:spPr>
          <a:xfrm>
            <a:off x="1564101" y="3077790"/>
            <a:ext cx="8385450" cy="240990"/>
          </a:xfrm>
        </p:spPr>
        <p:txBody>
          <a:bodyPr>
            <a:normAutofit fontScale="47500" lnSpcReduction="20000"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77868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10515600" cy="392935"/>
          </a:xfrm>
        </p:spPr>
        <p:txBody>
          <a:bodyPr/>
          <a:lstStyle>
            <a:lvl1pPr>
              <a:defRPr sz="2000" b="1" i="0" cap="all" baseline="0">
                <a:latin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ea typeface="Verdana" panose="020B0604030504040204" pitchFamily="34" charset="0"/>
              </a:defRPr>
            </a:lvl2pPr>
            <a:lvl3pPr>
              <a:defRPr sz="1200">
                <a:ea typeface="Verdana" panose="020B0604030504040204" pitchFamily="34" charset="0"/>
              </a:defRPr>
            </a:lvl3pPr>
            <a:lvl4pPr>
              <a:defRPr sz="1200">
                <a:ea typeface="Verdana" panose="020B0604030504040204" pitchFamily="34" charset="0"/>
              </a:defRPr>
            </a:lvl4pPr>
            <a:lvl5pPr>
              <a:defRPr sz="1200">
                <a:ea typeface="Verdana" panose="020B0604030504040204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7" name="Skupina 6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8" name="Skupina 7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0" name="Obdélník 9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1" name="Obdélník 10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2" name="Obdélník 11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3558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295167" cy="392934"/>
          </a:xfrm>
        </p:spPr>
        <p:txBody>
          <a:bodyPr>
            <a:normAutofit/>
          </a:bodyPr>
          <a:lstStyle/>
          <a:p>
            <a:r>
              <a:rPr lang="cs-CZ" sz="2000" b="1" cap="all" smtClean="0">
                <a:latin typeface="Verdana" panose="020B0604030504040204" pitchFamily="34" charset="0"/>
              </a:rPr>
              <a:t>Kliknutím lze upravit styl.</a:t>
            </a:r>
            <a:endParaRPr lang="cs-CZ" sz="2000" b="1" cap="all" dirty="0">
              <a:latin typeface="Verdana" panose="020B0604030504040204" pitchFamily="34" charset="0"/>
            </a:endParaRPr>
          </a:p>
        </p:txBody>
      </p:sp>
      <p:sp>
        <p:nvSpPr>
          <p:cNvPr id="7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pPr marL="0" indent="0">
              <a:buNone/>
            </a:pPr>
            <a:r>
              <a:rPr lang="cs-CZ" sz="1000" dirty="0" smtClean="0">
                <a:latin typeface="Verdana" panose="020B0604030504040204" pitchFamily="34" charset="0"/>
              </a:rPr>
              <a:t>Kliknutím vložíte text/objekt/obrázek/graf…</a:t>
            </a:r>
            <a:endParaRPr lang="cs-CZ" sz="1000" dirty="0">
              <a:latin typeface="Verdana" panose="020B0604030504040204" pitchFamily="34" charset="0"/>
            </a:endParaRPr>
          </a:p>
        </p:txBody>
      </p:sp>
      <p:sp>
        <p:nvSpPr>
          <p:cNvPr id="8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sz="1000" dirty="0" smtClean="0">
                <a:latin typeface="Verdana" panose="020B0604030504040204" pitchFamily="34" charset="0"/>
              </a:rPr>
              <a:t>Kliknutím vložíte text/objekt/obrázek/graf…</a:t>
            </a:r>
          </a:p>
        </p:txBody>
      </p:sp>
      <p:grpSp>
        <p:nvGrpSpPr>
          <p:cNvPr id="9" name="Skupina 8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0" name="Skupina 9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2" name="Obdélník 11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3" name="Obdélník 12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19" name="Zástupný symbol pro text 18"/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1421783"/>
            <a:ext cx="8294688" cy="306387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dirty="0" smtClean="0"/>
              <a:t>Kliknutím vložíte text.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450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909786"/>
            <a:ext cx="8775700" cy="392935"/>
          </a:xfrm>
        </p:spPr>
        <p:txBody>
          <a:bodyPr/>
          <a:lstStyle>
            <a:lvl1pPr>
              <a:defRPr sz="2000" b="1" cap="all"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1600" cy="661987"/>
          </a:xfrm>
        </p:spPr>
        <p:txBody>
          <a:bodyPr anchor="b"/>
          <a:lstStyle>
            <a:lvl1pPr marL="0" indent="0">
              <a:buNone/>
              <a:defRPr sz="1200" b="1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11" name="Skupina 1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13" name="Obdélník 1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4" name="Obdélník 1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5" name="Obdélník 1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6" name="Obdélník 1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7" name="Obdélník 1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18" name="Obdélník 1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37098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Zástupný symbol pro text 35"/>
          <p:cNvSpPr>
            <a:spLocks noGrp="1"/>
          </p:cNvSpPr>
          <p:nvPr>
            <p:ph type="body" sz="quarter" idx="10"/>
          </p:nvPr>
        </p:nvSpPr>
        <p:spPr>
          <a:xfrm>
            <a:off x="843130" y="2576289"/>
            <a:ext cx="2381250" cy="86281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4" name="Zástupný symbol pro text 37"/>
          <p:cNvSpPr>
            <a:spLocks noGrp="1"/>
          </p:cNvSpPr>
          <p:nvPr>
            <p:ph type="body" sz="quarter" idx="12"/>
          </p:nvPr>
        </p:nvSpPr>
        <p:spPr>
          <a:xfrm>
            <a:off x="3543301" y="3643079"/>
            <a:ext cx="5110162" cy="851668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39"/>
          <p:cNvSpPr>
            <a:spLocks noGrp="1"/>
          </p:cNvSpPr>
          <p:nvPr>
            <p:ph type="body" sz="quarter" idx="14"/>
          </p:nvPr>
        </p:nvSpPr>
        <p:spPr>
          <a:xfrm>
            <a:off x="843130" y="3620253"/>
            <a:ext cx="2381250" cy="863486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6" name="Zástupný symbol pro text 40"/>
          <p:cNvSpPr>
            <a:spLocks noGrp="1"/>
          </p:cNvSpPr>
          <p:nvPr>
            <p:ph type="body" sz="quarter" idx="15"/>
          </p:nvPr>
        </p:nvSpPr>
        <p:spPr>
          <a:xfrm>
            <a:off x="3543467" y="1532981"/>
            <a:ext cx="5109996" cy="862159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7" name="Zástupný symbol pro text 41"/>
          <p:cNvSpPr>
            <a:spLocks noGrp="1"/>
          </p:cNvSpPr>
          <p:nvPr>
            <p:ph type="body" sz="quarter" idx="16"/>
          </p:nvPr>
        </p:nvSpPr>
        <p:spPr>
          <a:xfrm>
            <a:off x="3543301" y="2576289"/>
            <a:ext cx="5110162" cy="862816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8" name="Zástupný symbol pro text 43"/>
          <p:cNvSpPr>
            <a:spLocks noGrp="1"/>
          </p:cNvSpPr>
          <p:nvPr>
            <p:ph type="body" sz="quarter" idx="18"/>
          </p:nvPr>
        </p:nvSpPr>
        <p:spPr>
          <a:xfrm>
            <a:off x="841374" y="1532982"/>
            <a:ext cx="2381251" cy="862159"/>
          </a:xfrm>
        </p:spPr>
        <p:txBody>
          <a:bodyPr anchor="ctr">
            <a:normAutofit/>
          </a:bodyPr>
          <a:lstStyle/>
          <a:p>
            <a:pPr marL="0" lvl="0" indent="0" algn="ctr">
              <a:buNone/>
            </a:pPr>
            <a:r>
              <a:rPr lang="cs-CZ" sz="1400" b="1" smtClean="0"/>
              <a:t>Upravte styly předlohy textu.</a:t>
            </a:r>
          </a:p>
        </p:txBody>
      </p:sp>
      <p:sp>
        <p:nvSpPr>
          <p:cNvPr id="29" name="Zástupný symbol pro text 44"/>
          <p:cNvSpPr>
            <a:spLocks noGrp="1"/>
          </p:cNvSpPr>
          <p:nvPr>
            <p:ph type="body" sz="quarter" idx="19"/>
          </p:nvPr>
        </p:nvSpPr>
        <p:spPr>
          <a:xfrm>
            <a:off x="843130" y="909786"/>
            <a:ext cx="8653045" cy="39293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cs-CZ" sz="2000" b="1" cap="all" smtClean="0">
                <a:latin typeface="Verdana" panose="020B0604030504040204" pitchFamily="34" charset="0"/>
              </a:rPr>
              <a:t>Upravte styly předlohy textu.</a:t>
            </a:r>
          </a:p>
        </p:txBody>
      </p:sp>
      <p:grpSp>
        <p:nvGrpSpPr>
          <p:cNvPr id="30" name="Skupina 29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1" name="Skupina 30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33" name="Obdélník 32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4" name="Obdélník 33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5" name="Obdélník 34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6" name="Obdélník 35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7" name="Obdélník 36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38" name="Obdélník 37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32" name="Obrázek 3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  <p:sp>
        <p:nvSpPr>
          <p:cNvPr id="44" name="Zástupný symbol pro obrázek 43"/>
          <p:cNvSpPr>
            <a:spLocks noGrp="1"/>
          </p:cNvSpPr>
          <p:nvPr>
            <p:ph type="pic" sz="quarter" idx="20"/>
          </p:nvPr>
        </p:nvSpPr>
        <p:spPr>
          <a:xfrm>
            <a:off x="841374" y="4725225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5" name="Zástupný symbol pro obrázek 43"/>
          <p:cNvSpPr>
            <a:spLocks noGrp="1"/>
          </p:cNvSpPr>
          <p:nvPr>
            <p:ph type="pic" sz="quarter" idx="21"/>
          </p:nvPr>
        </p:nvSpPr>
        <p:spPr>
          <a:xfrm>
            <a:off x="3543300" y="4726048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6" name="Zástupný symbol pro obrázek 43"/>
          <p:cNvSpPr>
            <a:spLocks noGrp="1"/>
          </p:cNvSpPr>
          <p:nvPr>
            <p:ph type="pic" sz="quarter" idx="22"/>
          </p:nvPr>
        </p:nvSpPr>
        <p:spPr>
          <a:xfrm>
            <a:off x="8974138" y="4725224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sp>
        <p:nvSpPr>
          <p:cNvPr id="47" name="Zástupný symbol pro obrázek 43"/>
          <p:cNvSpPr>
            <a:spLocks noGrp="1"/>
          </p:cNvSpPr>
          <p:nvPr>
            <p:ph type="pic" sz="quarter" idx="23"/>
          </p:nvPr>
        </p:nvSpPr>
        <p:spPr>
          <a:xfrm>
            <a:off x="6272212" y="4712673"/>
            <a:ext cx="2381250" cy="1363663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9538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838421" y="1949387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 smtClean="0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838419" y="4748129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838420" y="3348287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7286625" y="1949387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16286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Zástupný symbol pro text 5"/>
          <p:cNvSpPr>
            <a:spLocks noGrp="1"/>
          </p:cNvSpPr>
          <p:nvPr>
            <p:ph type="body" sz="quarter" idx="21"/>
          </p:nvPr>
        </p:nvSpPr>
        <p:spPr>
          <a:xfrm>
            <a:off x="5088159" y="1949303"/>
            <a:ext cx="6267229" cy="1284534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2" name="Zástupný symbol pro text 1"/>
          <p:cNvSpPr>
            <a:spLocks noGrp="1"/>
          </p:cNvSpPr>
          <p:nvPr>
            <p:ph type="body" sz="quarter" idx="16"/>
          </p:nvPr>
        </p:nvSpPr>
        <p:spPr>
          <a:xfrm>
            <a:off x="838421" y="909786"/>
            <a:ext cx="8629429" cy="392935"/>
          </a:xfrm>
        </p:spPr>
        <p:txBody>
          <a:bodyPr>
            <a:noAutofit/>
          </a:bodyPr>
          <a:lstStyle>
            <a:lvl1pPr marL="0" indent="0">
              <a:buNone/>
              <a:defRPr baseline="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z="2000" b="1" cap="all" smtClean="0"/>
              <a:t>Upravte styly předlohy textu.</a:t>
            </a:r>
          </a:p>
        </p:txBody>
      </p:sp>
      <p:sp>
        <p:nvSpPr>
          <p:cNvPr id="23" name="Zástupný symbol pro text 2"/>
          <p:cNvSpPr>
            <a:spLocks noGrp="1"/>
          </p:cNvSpPr>
          <p:nvPr>
            <p:ph type="body" sz="quarter" idx="17"/>
          </p:nvPr>
        </p:nvSpPr>
        <p:spPr>
          <a:xfrm>
            <a:off x="838421" y="1395440"/>
            <a:ext cx="8629429" cy="240990"/>
          </a:xfrm>
        </p:spPr>
        <p:txBody>
          <a:bodyPr>
            <a:noAutofit/>
          </a:bodyPr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4" name="Zástupný symbol pro text 3"/>
          <p:cNvSpPr>
            <a:spLocks noGrp="1"/>
          </p:cNvSpPr>
          <p:nvPr>
            <p:ph type="body" sz="quarter" idx="19"/>
          </p:nvPr>
        </p:nvSpPr>
        <p:spPr>
          <a:xfrm>
            <a:off x="5088157" y="4748045"/>
            <a:ext cx="6267229" cy="1285875"/>
          </a:xfrm>
        </p:spPr>
        <p:txBody>
          <a:bodyPr>
            <a:normAutofit/>
          </a:bodyPr>
          <a:lstStyle>
            <a:lvl1pPr>
              <a:defRPr sz="1200" baseline="0">
                <a:latin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25" name="Zástupný symbol pro text 4"/>
          <p:cNvSpPr>
            <a:spLocks noGrp="1"/>
          </p:cNvSpPr>
          <p:nvPr>
            <p:ph type="body" sz="quarter" idx="20"/>
          </p:nvPr>
        </p:nvSpPr>
        <p:spPr>
          <a:xfrm>
            <a:off x="5088158" y="3348203"/>
            <a:ext cx="6267229" cy="1287215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37" name="Zástupný symbol pro obrázek 36"/>
          <p:cNvSpPr>
            <a:spLocks noGrp="1"/>
          </p:cNvSpPr>
          <p:nvPr>
            <p:ph type="pic" sz="quarter" idx="22"/>
          </p:nvPr>
        </p:nvSpPr>
        <p:spPr>
          <a:xfrm>
            <a:off x="838419" y="1949303"/>
            <a:ext cx="4068763" cy="4084701"/>
          </a:xfrm>
        </p:spPr>
        <p:txBody>
          <a:bodyPr>
            <a:normAutofit/>
          </a:bodyPr>
          <a:lstStyle>
            <a:lvl1pPr>
              <a:defRPr sz="1200"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cs-CZ" smtClean="0"/>
              <a:t>Kliknutím na ikonu přidáte obrázek.</a:t>
            </a:r>
            <a:endParaRPr lang="cs-CZ" dirty="0"/>
          </a:p>
        </p:txBody>
      </p:sp>
      <p:grpSp>
        <p:nvGrpSpPr>
          <p:cNvPr id="38" name="Skupina 37"/>
          <p:cNvGrpSpPr/>
          <p:nvPr userDrawn="1"/>
        </p:nvGrpSpPr>
        <p:grpSpPr>
          <a:xfrm>
            <a:off x="0" y="909786"/>
            <a:ext cx="12192000" cy="5784129"/>
            <a:chOff x="0" y="909786"/>
            <a:chExt cx="12192000" cy="5784129"/>
          </a:xfrm>
        </p:grpSpPr>
        <p:grpSp>
          <p:nvGrpSpPr>
            <p:cNvPr id="39" name="Skupina 38"/>
            <p:cNvGrpSpPr/>
            <p:nvPr/>
          </p:nvGrpSpPr>
          <p:grpSpPr>
            <a:xfrm>
              <a:off x="0" y="6512189"/>
              <a:ext cx="12192000" cy="181726"/>
              <a:chOff x="0" y="6512189"/>
              <a:chExt cx="12192000" cy="181726"/>
            </a:xfrm>
          </p:grpSpPr>
          <p:sp>
            <p:nvSpPr>
              <p:cNvPr id="41" name="Obdélník 40"/>
              <p:cNvSpPr/>
              <p:nvPr/>
            </p:nvSpPr>
            <p:spPr>
              <a:xfrm>
                <a:off x="0" y="6512189"/>
                <a:ext cx="2032000" cy="181726"/>
              </a:xfrm>
              <a:prstGeom prst="rect">
                <a:avLst/>
              </a:prstGeom>
              <a:solidFill>
                <a:srgbClr val="6D442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2" name="Obdélník 41"/>
              <p:cNvSpPr/>
              <p:nvPr/>
            </p:nvSpPr>
            <p:spPr>
              <a:xfrm>
                <a:off x="2032000" y="6512189"/>
                <a:ext cx="2032000" cy="181726"/>
              </a:xfrm>
              <a:prstGeom prst="rect">
                <a:avLst/>
              </a:prstGeom>
              <a:solidFill>
                <a:srgbClr val="828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3" name="Obdélník 42"/>
              <p:cNvSpPr/>
              <p:nvPr/>
            </p:nvSpPr>
            <p:spPr>
              <a:xfrm>
                <a:off x="4064000" y="6512189"/>
                <a:ext cx="2032000" cy="181726"/>
              </a:xfrm>
              <a:prstGeom prst="rect">
                <a:avLst/>
              </a:prstGeom>
              <a:solidFill>
                <a:srgbClr val="88C9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4" name="Obdélník 43"/>
              <p:cNvSpPr/>
              <p:nvPr/>
            </p:nvSpPr>
            <p:spPr>
              <a:xfrm>
                <a:off x="8128000" y="6512189"/>
                <a:ext cx="2032000" cy="180386"/>
              </a:xfrm>
              <a:prstGeom prst="rect">
                <a:avLst/>
              </a:prstGeom>
              <a:solidFill>
                <a:srgbClr val="F3932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5" name="Obdélník 44"/>
              <p:cNvSpPr/>
              <p:nvPr/>
            </p:nvSpPr>
            <p:spPr>
              <a:xfrm>
                <a:off x="6096000" y="6512189"/>
                <a:ext cx="2032000" cy="180386"/>
              </a:xfrm>
              <a:prstGeom prst="rect">
                <a:avLst/>
              </a:prstGeom>
              <a:solidFill>
                <a:srgbClr val="0051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  <p:sp>
            <p:nvSpPr>
              <p:cNvPr id="46" name="Obdélník 45"/>
              <p:cNvSpPr/>
              <p:nvPr/>
            </p:nvSpPr>
            <p:spPr>
              <a:xfrm>
                <a:off x="10160000" y="6512189"/>
                <a:ext cx="2032000" cy="180386"/>
              </a:xfrm>
              <a:prstGeom prst="rect">
                <a:avLst/>
              </a:prstGeom>
              <a:solidFill>
                <a:srgbClr val="FFCD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rgbClr val="F2B610"/>
                  </a:solidFill>
                </a:endParaRPr>
              </a:p>
            </p:txBody>
          </p:sp>
        </p:grpSp>
        <p:pic>
          <p:nvPicPr>
            <p:cNvPr id="40" name="Obrázek 3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550" y="909786"/>
              <a:ext cx="1405838" cy="392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8314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C5C3B-849C-4275-8462-48417107539F}" type="datetimeFigureOut">
              <a:rPr lang="cs-CZ" smtClean="0"/>
              <a:t>02.08.2023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ECAF4-FFBB-41DA-BD5A-F7CBCA10728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9720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4" r:id="rId2"/>
    <p:sldLayoutId id="2147483697" r:id="rId3"/>
    <p:sldLayoutId id="2147483650" r:id="rId4"/>
    <p:sldLayoutId id="2147483696" r:id="rId5"/>
    <p:sldLayoutId id="2147483653" r:id="rId6"/>
    <p:sldLayoutId id="2147483654" r:id="rId7"/>
    <p:sldLayoutId id="2147483690" r:id="rId8"/>
    <p:sldLayoutId id="2147483691" r:id="rId9"/>
    <p:sldLayoutId id="2147483692" r:id="rId10"/>
    <p:sldLayoutId id="214748368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regenerace@vumop.cz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Katerina.Benesova@szif.cz" TargetMode="External"/><Relationship Id="rId4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5112871"/>
            <a:ext cx="12192000" cy="1272540"/>
            <a:chOff x="0" y="4792980"/>
            <a:chExt cx="12192000" cy="1272540"/>
          </a:xfrm>
        </p:grpSpPr>
        <p:sp>
          <p:nvSpPr>
            <p:cNvPr id="2" name="Obdélník 1"/>
            <p:cNvSpPr/>
            <p:nvPr/>
          </p:nvSpPr>
          <p:spPr>
            <a:xfrm>
              <a:off x="0" y="4792980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4874" y="5195223"/>
              <a:ext cx="1675713" cy="468366"/>
            </a:xfrm>
            <a:prstGeom prst="rect">
              <a:avLst/>
            </a:prstGeom>
          </p:spPr>
        </p:pic>
      </p:grpSp>
      <p:sp>
        <p:nvSpPr>
          <p:cNvPr id="6" name="TextovéPole 5"/>
          <p:cNvSpPr txBox="1"/>
          <p:nvPr/>
        </p:nvSpPr>
        <p:spPr>
          <a:xfrm>
            <a:off x="589085" y="5099615"/>
            <a:ext cx="863027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600" b="1" cap="all" spc="17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Intervence 33.73  – investice do zemědělských podniků</a:t>
            </a:r>
          </a:p>
          <a:p>
            <a:pPr algn="ctr"/>
            <a:endParaRPr lang="cs-CZ" sz="1600" b="1" cap="all" spc="170" dirty="0" smtClean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cs-CZ" sz="1600" b="1" cap="all" spc="170" dirty="0" smtClean="0">
                <a:solidFill>
                  <a:schemeClr val="accent6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 Kolo SP SZP 2023 – 2027 </a:t>
            </a:r>
            <a:endParaRPr lang="cs-CZ" sz="1600" b="1" cap="all" spc="170" dirty="0">
              <a:solidFill>
                <a:schemeClr val="accent6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170198" y="5983480"/>
            <a:ext cx="774504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600" b="1" cap="all" spc="170" dirty="0" smtClean="0">
                <a:solidFill>
                  <a:srgbClr val="E2880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Kateřina Benešová</a:t>
            </a:r>
          </a:p>
        </p:txBody>
      </p:sp>
    </p:spTree>
    <p:extLst>
      <p:ext uri="{BB962C8B-B14F-4D97-AF65-F5344CB8AC3E}">
        <p14:creationId xmlns:p14="http://schemas.microsoft.com/office/powerpoint/2010/main" val="416402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2365" y="898504"/>
            <a:ext cx="10515600" cy="392935"/>
          </a:xfrm>
        </p:spPr>
        <p:txBody>
          <a:bodyPr/>
          <a:lstStyle/>
          <a:p>
            <a:r>
              <a:rPr lang="cs-CZ" dirty="0" smtClean="0">
                <a:ea typeface="Verdana" panose="020B0604030504040204" pitchFamily="34" charset="0"/>
              </a:rPr>
              <a:t>Preferenční kritéria - Rozdíly proti </a:t>
            </a:r>
            <a:r>
              <a:rPr lang="cs-CZ" dirty="0">
                <a:ea typeface="Verdana" panose="020B0604030504040204" pitchFamily="34" charset="0"/>
              </a:rPr>
              <a:t>operaci </a:t>
            </a:r>
            <a:r>
              <a:rPr lang="cs-CZ" dirty="0" smtClean="0">
                <a:ea typeface="Verdana" panose="020B0604030504040204" pitchFamily="34" charset="0"/>
              </a:rPr>
              <a:t>4.1.1 PRV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42365" y="1355489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OBECNÁ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765229" y="2297249"/>
            <a:ext cx="40401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Zpracování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provádí příjemce dotace sám, nebo s žadatelem propojený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podnik.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Šipka doprava 7"/>
          <p:cNvSpPr/>
          <p:nvPr/>
        </p:nvSpPr>
        <p:spPr>
          <a:xfrm>
            <a:off x="7216477" y="2712748"/>
            <a:ext cx="548752" cy="31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65" y="3836878"/>
            <a:ext cx="6667500" cy="19812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365" y="1720765"/>
            <a:ext cx="6762750" cy="1962150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7820416" y="4002196"/>
            <a:ext cx="3984956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 vydání potvrzení lze požádat na předepsaném formuláři prostřednictvím e-mailu na adrese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regenerace@vumop.cz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Informace jsou uvedeny na stránkách VÚMOP</a:t>
            </a:r>
          </a:p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http://limitypudy.vumop.cz.</a:t>
            </a:r>
          </a:p>
        </p:txBody>
      </p:sp>
      <p:sp>
        <p:nvSpPr>
          <p:cNvPr id="11" name="Šipka doprava 10"/>
          <p:cNvSpPr/>
          <p:nvPr/>
        </p:nvSpPr>
        <p:spPr>
          <a:xfrm>
            <a:off x="7305115" y="4953829"/>
            <a:ext cx="460114" cy="31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021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3769" y="828851"/>
            <a:ext cx="9312031" cy="610943"/>
          </a:xfrm>
        </p:spPr>
        <p:txBody>
          <a:bodyPr>
            <a:noAutofit/>
          </a:bodyPr>
          <a:lstStyle/>
          <a:p>
            <a:r>
              <a:rPr lang="cs-CZ" dirty="0">
                <a:ea typeface="Verdana" panose="020B0604030504040204" pitchFamily="34" charset="0"/>
              </a:rPr>
              <a:t>Preferenční kritéria - Rozdíly proti operaci 4.1.1 PRV</a:t>
            </a:r>
            <a:br>
              <a:rPr lang="cs-CZ" dirty="0">
                <a:ea typeface="Verdana" panose="020B0604030504040204" pitchFamily="34" charset="0"/>
              </a:rPr>
            </a:br>
            <a:endParaRPr lang="cs-CZ" dirty="0">
              <a:ea typeface="Verdan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63769" y="1396652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OBECNÁ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319" y="2050697"/>
            <a:ext cx="6657975" cy="2105025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886404" y="2672321"/>
            <a:ext cx="263151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Nové </a:t>
            </a:r>
            <a:r>
              <a:rPr lang="cs-CZ" sz="1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podkritérium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3.2</a:t>
            </a:r>
            <a:r>
              <a:rPr lang="cs-CZ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Pozemky v LPIS vedeny jako EZ a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PO.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Šipka doprava 12"/>
          <p:cNvSpPr/>
          <p:nvPr/>
        </p:nvSpPr>
        <p:spPr>
          <a:xfrm>
            <a:off x="7817323" y="2946326"/>
            <a:ext cx="869477" cy="31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92" y="4582625"/>
            <a:ext cx="6681402" cy="595513"/>
          </a:xfrm>
          <a:prstGeom prst="rect">
            <a:avLst/>
          </a:prstGeom>
        </p:spPr>
      </p:pic>
      <p:sp>
        <p:nvSpPr>
          <p:cNvPr id="8" name="Šipka doprava 7"/>
          <p:cNvSpPr/>
          <p:nvPr/>
        </p:nvSpPr>
        <p:spPr>
          <a:xfrm>
            <a:off x="7853178" y="4723498"/>
            <a:ext cx="797766" cy="31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Obdélník 4"/>
          <p:cNvSpPr/>
          <p:nvPr/>
        </p:nvSpPr>
        <p:spPr>
          <a:xfrm>
            <a:off x="8886404" y="4557214"/>
            <a:ext cx="28649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 </a:t>
            </a:r>
            <a:r>
              <a:rPr lang="cs-CZ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ŽoPl</a:t>
            </a:r>
            <a:r>
              <a:rPr lang="cs-CZ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předloží min. 1 darovací smlouvu na hodnotu 0,5% z dotace.</a:t>
            </a:r>
          </a:p>
        </p:txBody>
      </p:sp>
    </p:spTree>
    <p:extLst>
      <p:ext uri="{BB962C8B-B14F-4D97-AF65-F5344CB8AC3E}">
        <p14:creationId xmlns:p14="http://schemas.microsoft.com/office/powerpoint/2010/main" val="2475616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6523" y="828851"/>
            <a:ext cx="9259277" cy="610943"/>
          </a:xfrm>
        </p:spPr>
        <p:txBody>
          <a:bodyPr>
            <a:noAutofit/>
          </a:bodyPr>
          <a:lstStyle/>
          <a:p>
            <a:r>
              <a:rPr lang="cs-CZ" dirty="0">
                <a:ea typeface="Verdana" panose="020B0604030504040204" pitchFamily="34" charset="0"/>
              </a:rPr>
              <a:t>Preferenční kritéria - Rozdíly proti operaci 4.1.1 PRV</a:t>
            </a:r>
            <a:br>
              <a:rPr lang="cs-CZ" dirty="0">
                <a:ea typeface="Verdana" panose="020B0604030504040204" pitchFamily="34" charset="0"/>
              </a:rPr>
            </a:br>
            <a:endParaRPr lang="cs-CZ" dirty="0">
              <a:ea typeface="Verdan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16523" y="1280475"/>
            <a:ext cx="137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</a:rPr>
              <a:t>OBECNÁ</a:t>
            </a: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843" y="3377607"/>
            <a:ext cx="7006648" cy="728401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225" y="4765186"/>
            <a:ext cx="6993266" cy="45986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2224" y="2203728"/>
            <a:ext cx="6993267" cy="85177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8820753" y="1978283"/>
            <a:ext cx="33712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 podání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žádosti do podání žádosti o  platbu  veden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 adresáři Č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eské sociální podnikání.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512696" y="3668855"/>
            <a:ext cx="35734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Tepelná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čerpadla včetně ochlazování,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solární kolektory, bioplynové stanice, automatické kotle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pouze na biomasu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1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fotovoltaické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elektrárny, větrné a malé vodní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elektrárny.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512696" y="5388006"/>
            <a:ext cx="311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Je držitel licence ERÚ, či doloží doklad o nákupu, případně </a:t>
            </a:r>
            <a:r>
              <a:rPr lang="cs-CZ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dokumentaci. 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Šipka doprava 21"/>
          <p:cNvSpPr/>
          <p:nvPr/>
        </p:nvSpPr>
        <p:spPr>
          <a:xfrm>
            <a:off x="7959239" y="2360009"/>
            <a:ext cx="797766" cy="31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Šipka doprava 22"/>
          <p:cNvSpPr/>
          <p:nvPr/>
        </p:nvSpPr>
        <p:spPr>
          <a:xfrm rot="20294486">
            <a:off x="7936712" y="4724673"/>
            <a:ext cx="696807" cy="356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Šipka doprava 23"/>
          <p:cNvSpPr/>
          <p:nvPr/>
        </p:nvSpPr>
        <p:spPr>
          <a:xfrm rot="1400716">
            <a:off x="7811471" y="5527249"/>
            <a:ext cx="797766" cy="31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TextovéPole 10"/>
          <p:cNvSpPr txBox="1"/>
          <p:nvPr/>
        </p:nvSpPr>
        <p:spPr>
          <a:xfrm>
            <a:off x="2987091" y="6105610"/>
            <a:ext cx="29389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Musí vyrábět již k </a:t>
            </a:r>
            <a:r>
              <a:rPr lang="cs-CZ" sz="1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ŽoD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7" name="Šipka doprava 16"/>
          <p:cNvSpPr/>
          <p:nvPr/>
        </p:nvSpPr>
        <p:spPr>
          <a:xfrm rot="5400000">
            <a:off x="4000277" y="5597227"/>
            <a:ext cx="576000" cy="324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55170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2031" y="828851"/>
            <a:ext cx="9153769" cy="610943"/>
          </a:xfrm>
        </p:spPr>
        <p:txBody>
          <a:bodyPr>
            <a:noAutofit/>
          </a:bodyPr>
          <a:lstStyle/>
          <a:p>
            <a:r>
              <a:rPr lang="cs-CZ" dirty="0">
                <a:ea typeface="Verdana" panose="020B0604030504040204" pitchFamily="34" charset="0"/>
              </a:rPr>
              <a:t>Preferenční kritéria - Rozdíly proti operaci 4.1.1 PRV</a:t>
            </a:r>
            <a:br>
              <a:rPr lang="cs-CZ" dirty="0">
                <a:ea typeface="Verdana" panose="020B0604030504040204" pitchFamily="34" charset="0"/>
              </a:rPr>
            </a:br>
            <a:endParaRPr lang="cs-CZ" dirty="0">
              <a:ea typeface="Verdan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2031" y="1220239"/>
            <a:ext cx="61018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SPECIFICKÁ</a:t>
            </a: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08680"/>
            <a:ext cx="6772276" cy="96883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716" y="3546998"/>
            <a:ext cx="6772275" cy="120967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5226154"/>
            <a:ext cx="6772275" cy="97717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8713694" y="2300711"/>
            <a:ext cx="316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5 let před </a:t>
            </a:r>
            <a:r>
              <a:rPr lang="cs-CZ" sz="1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ŽoD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neměl v IZR registrovanou žádnou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provozovnu.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8713694" y="3343835"/>
            <a:ext cx="30838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20% zahrnuje položky v kódu 41 a/nebo 42 označenou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POT.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713691" y="4184422"/>
            <a:ext cx="27521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</a:t>
            </a:r>
            <a:r>
              <a:rPr lang="cs-CZ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.ú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ohrožená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suchem lze najít na stránkách </a:t>
            </a:r>
            <a:r>
              <a:rPr lang="cs-CZ" sz="1600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Mze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Šipka doprava 18"/>
          <p:cNvSpPr/>
          <p:nvPr/>
        </p:nvSpPr>
        <p:spPr>
          <a:xfrm>
            <a:off x="7760959" y="2436215"/>
            <a:ext cx="797766" cy="31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Šipka doprava 20"/>
          <p:cNvSpPr/>
          <p:nvPr/>
        </p:nvSpPr>
        <p:spPr>
          <a:xfrm rot="20461817">
            <a:off x="7760959" y="3719010"/>
            <a:ext cx="797766" cy="31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Šipka doprava 21"/>
          <p:cNvSpPr/>
          <p:nvPr/>
        </p:nvSpPr>
        <p:spPr>
          <a:xfrm rot="911925">
            <a:off x="7760958" y="4187068"/>
            <a:ext cx="797766" cy="31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17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4873" y="828851"/>
            <a:ext cx="9150927" cy="610943"/>
          </a:xfrm>
        </p:spPr>
        <p:txBody>
          <a:bodyPr>
            <a:noAutofit/>
          </a:bodyPr>
          <a:lstStyle/>
          <a:p>
            <a:r>
              <a:rPr lang="cs-CZ" dirty="0">
                <a:ea typeface="Verdana" panose="020B0604030504040204" pitchFamily="34" charset="0"/>
              </a:rPr>
              <a:t>Preferenční kritéria - Rozdíly proti operaci 4.1.1 PRV</a:t>
            </a:r>
            <a:r>
              <a:rPr lang="cs-CZ" dirty="0" smtClean="0">
                <a:ea typeface="Verdana" panose="020B0604030504040204" pitchFamily="34" charset="0"/>
              </a:rPr>
              <a:t/>
            </a:r>
            <a:br>
              <a:rPr lang="cs-CZ" dirty="0" smtClean="0">
                <a:ea typeface="Verdana" panose="020B0604030504040204" pitchFamily="34" charset="0"/>
              </a:rPr>
            </a:br>
            <a:endParaRPr lang="cs-CZ" dirty="0">
              <a:ea typeface="Verdan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4872" y="1309493"/>
            <a:ext cx="484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SPECIFICKÁ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5223" y="1889162"/>
            <a:ext cx="7449643" cy="166444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5223" y="3792642"/>
            <a:ext cx="7449643" cy="74630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5223" y="4777975"/>
            <a:ext cx="7516145" cy="122706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9813192" y="2527102"/>
            <a:ext cx="15545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cs-CZ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ppc.mzp.cz</a:t>
            </a:r>
            <a:endParaRPr lang="cs-CZ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Šipka doprava 9"/>
          <p:cNvSpPr/>
          <p:nvPr/>
        </p:nvSpPr>
        <p:spPr>
          <a:xfrm>
            <a:off x="8861368" y="2582669"/>
            <a:ext cx="797766" cy="3137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32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8938" y="828851"/>
            <a:ext cx="9276862" cy="610943"/>
          </a:xfrm>
        </p:spPr>
        <p:txBody>
          <a:bodyPr>
            <a:noAutofit/>
          </a:bodyPr>
          <a:lstStyle/>
          <a:p>
            <a:r>
              <a:rPr lang="cs-CZ" dirty="0">
                <a:ea typeface="Verdana" panose="020B0604030504040204" pitchFamily="34" charset="0"/>
              </a:rPr>
              <a:t>Preferenční kritéria - Rozdíly proti operaci 4.1.1 PRV</a:t>
            </a:r>
            <a:r>
              <a:rPr lang="cs-CZ" dirty="0" smtClean="0">
                <a:ea typeface="Verdana" panose="020B0604030504040204" pitchFamily="34" charset="0"/>
              </a:rPr>
              <a:t/>
            </a:r>
            <a:br>
              <a:rPr lang="cs-CZ" dirty="0" smtClean="0">
                <a:ea typeface="Verdana" panose="020B0604030504040204" pitchFamily="34" charset="0"/>
              </a:rPr>
            </a:br>
            <a:endParaRPr lang="cs-CZ" dirty="0">
              <a:ea typeface="Verdan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8938" y="1439794"/>
            <a:ext cx="1770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SPECIFICKÁ</a:t>
            </a:r>
            <a:endParaRPr lang="cs-CZ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56" y="2131696"/>
            <a:ext cx="7734300" cy="108585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360" y="3540116"/>
            <a:ext cx="3780046" cy="24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56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0" y="608255"/>
            <a:ext cx="12192000" cy="5689679"/>
            <a:chOff x="0" y="932105"/>
            <a:chExt cx="12192000" cy="5689679"/>
          </a:xfrm>
        </p:grpSpPr>
        <p:sp>
          <p:nvSpPr>
            <p:cNvPr id="7" name="Obdélník 6"/>
            <p:cNvSpPr/>
            <p:nvPr/>
          </p:nvSpPr>
          <p:spPr>
            <a:xfrm>
              <a:off x="0" y="5349244"/>
              <a:ext cx="12192000" cy="12725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3895580" y="932105"/>
              <a:ext cx="403156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cs-CZ" sz="2000" b="1" cap="all" spc="170" dirty="0" smtClean="0">
                  <a:solidFill>
                    <a:srgbClr val="004228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děkuji Za pozornost</a:t>
              </a:r>
              <a:endParaRPr lang="cs-CZ" sz="2000" b="1" cap="all" spc="170" dirty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2" name="TextovéPole 1"/>
            <p:cNvSpPr txBox="1"/>
            <p:nvPr/>
          </p:nvSpPr>
          <p:spPr>
            <a:xfrm>
              <a:off x="9123760" y="5554627"/>
              <a:ext cx="247025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Státní zemědělský intervenční fond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Ve Smečkách 33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Praha 1 – 110 00</a:t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/>
              </a:r>
              <a:b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cs-CZ" sz="100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info</a:t>
              </a:r>
              <a:r>
                <a:rPr lang="cs-CZ" sz="1000" spc="70" dirty="0" smtClean="0">
                  <a:latin typeface="Verdana" panose="020B0604030504040204" pitchFamily="34" charset="0"/>
                  <a:ea typeface="Verdana" panose="020B0604030504040204" pitchFamily="34" charset="0"/>
                </a:rPr>
                <a:t>@szif.cz</a:t>
              </a:r>
              <a:endParaRPr lang="cs-CZ" sz="1000" dirty="0"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946" y="5792634"/>
              <a:ext cx="1405838" cy="392935"/>
            </a:xfrm>
            <a:prstGeom prst="rect">
              <a:avLst/>
            </a:prstGeom>
          </p:spPr>
        </p:pic>
      </p:grpSp>
      <p:sp>
        <p:nvSpPr>
          <p:cNvPr id="9" name="TextovéPole 8"/>
          <p:cNvSpPr txBox="1"/>
          <p:nvPr/>
        </p:nvSpPr>
        <p:spPr>
          <a:xfrm>
            <a:off x="3208545" y="5138444"/>
            <a:ext cx="698794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1400" b="1" spc="170" dirty="0" smtClean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Ing. Kateřina Benešová</a:t>
            </a:r>
          </a:p>
          <a:p>
            <a:r>
              <a:rPr lang="cs-CZ" sz="1400" b="1" spc="170" dirty="0" smtClean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vedoucí odd. příjmu žádostí RO SZIF Olomouc</a:t>
            </a:r>
          </a:p>
          <a:p>
            <a:r>
              <a:rPr lang="cs-CZ" sz="1400" b="1" spc="170" dirty="0" smtClean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Katerina.Benesova@szif.cz</a:t>
            </a:r>
            <a:endParaRPr lang="cs-CZ" sz="1400" b="1" spc="170" dirty="0" smtClean="0">
              <a:solidFill>
                <a:srgbClr val="00422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cs-CZ" sz="1400" b="1" spc="170" dirty="0" smtClean="0">
                <a:solidFill>
                  <a:srgbClr val="004228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+420 731 644 179</a:t>
            </a:r>
            <a:endParaRPr lang="cs-CZ" sz="1400" b="1" spc="170" dirty="0">
              <a:solidFill>
                <a:srgbClr val="004228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260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ástupný symbol pro text 17"/>
          <p:cNvSpPr>
            <a:spLocks noGrp="1"/>
          </p:cNvSpPr>
          <p:nvPr>
            <p:ph type="body" sz="quarter" idx="4294967295"/>
          </p:nvPr>
        </p:nvSpPr>
        <p:spPr>
          <a:xfrm>
            <a:off x="1292469" y="1459524"/>
            <a:ext cx="8779582" cy="2426676"/>
          </a:xfrm>
        </p:spPr>
        <p:txBody>
          <a:bodyPr>
            <a:noAutofit/>
          </a:bodyPr>
          <a:lstStyle/>
          <a:p>
            <a:pPr marL="342900" indent="-342900">
              <a:buAutoNum type="arabicParenR"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Definice žadatele</a:t>
            </a:r>
          </a:p>
          <a:p>
            <a:pPr marL="342900" indent="-342900">
              <a:buAutoNum type="arabicParenR"/>
            </a:pP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2) Základní informace a podmínky</a:t>
            </a:r>
          </a:p>
          <a:p>
            <a:pPr marL="0" indent="0">
              <a:buNone/>
            </a:pP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3) Záměry, kritéria přijatelnosti a začlenění do kódů</a:t>
            </a:r>
          </a:p>
          <a:p>
            <a:pPr marL="0" indent="0">
              <a:buNone/>
            </a:pPr>
            <a:endParaRPr lang="cs-CZ" sz="16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4) Rozdíly proti 4.1.1 PRV – způsobilé výdaje, preferenční kritéria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cs-CZ" sz="14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Zástupný symbol pro obrázek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841374" y="4725225"/>
            <a:ext cx="2381250" cy="1363663"/>
          </a:xfrm>
          <a:prstGeom prst="rect">
            <a:avLst/>
          </a:prstGeom>
        </p:spPr>
      </p:pic>
      <p:pic>
        <p:nvPicPr>
          <p:cNvPr id="10" name="Zástupný symbol pro obrázek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16" b="7016"/>
          <a:stretch>
            <a:fillRect/>
          </a:stretch>
        </p:blipFill>
        <p:spPr>
          <a:xfrm>
            <a:off x="6272212" y="4712673"/>
            <a:ext cx="2381250" cy="1363663"/>
          </a:xfrm>
          <a:prstGeom prst="rect">
            <a:avLst/>
          </a:prstGeom>
        </p:spPr>
      </p:pic>
      <p:pic>
        <p:nvPicPr>
          <p:cNvPr id="11" name="Zástupný symbol pro obrázek 14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46" b="6746"/>
          <a:stretch>
            <a:fillRect/>
          </a:stretch>
        </p:blipFill>
        <p:spPr>
          <a:xfrm>
            <a:off x="3543300" y="4726048"/>
            <a:ext cx="2381250" cy="1363663"/>
          </a:xfrm>
          <a:prstGeom prst="rect">
            <a:avLst/>
          </a:prstGeom>
        </p:spPr>
      </p:pic>
      <p:pic>
        <p:nvPicPr>
          <p:cNvPr id="12" name="Zástupný symbol pro obrázek 16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050" b="7050"/>
          <a:stretch>
            <a:fillRect/>
          </a:stretch>
        </p:blipFill>
        <p:spPr>
          <a:xfrm>
            <a:off x="8974138" y="4725224"/>
            <a:ext cx="2381250" cy="1363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7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28851"/>
            <a:ext cx="8737600" cy="6109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ZÁKLADNÍ INFORMACE A PODMÍNKY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22020" y="1585361"/>
            <a:ext cx="4507523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1800" b="1" u="sng" dirty="0" smtClean="0"/>
              <a:t>Definice žadatele:</a:t>
            </a:r>
            <a:endParaRPr lang="cs-CZ" sz="1800" b="1" u="sng" dirty="0"/>
          </a:p>
          <a:p>
            <a:pPr marL="0" indent="0">
              <a:spcAft>
                <a:spcPts val="600"/>
              </a:spcAft>
              <a:buNone/>
            </a:pPr>
            <a:endParaRPr lang="cs-CZ" sz="1800" b="1" u="sng" dirty="0"/>
          </a:p>
          <a:p>
            <a:pPr lvl="1">
              <a:spcAft>
                <a:spcPts val="600"/>
              </a:spcAft>
            </a:pPr>
            <a:r>
              <a:rPr lang="cs-CZ" sz="2000" b="1" dirty="0"/>
              <a:t>Zemědělský podnikatel </a:t>
            </a:r>
          </a:p>
          <a:p>
            <a:pPr lvl="2">
              <a:spcAft>
                <a:spcPts val="600"/>
              </a:spcAft>
            </a:pPr>
            <a:r>
              <a:rPr lang="cs-CZ" sz="1800" dirty="0"/>
              <a:t>p</a:t>
            </a:r>
            <a:r>
              <a:rPr lang="cs-CZ" sz="1800" dirty="0" smtClean="0"/>
              <a:t>odniká </a:t>
            </a:r>
            <a:r>
              <a:rPr lang="cs-CZ" sz="1800" dirty="0"/>
              <a:t>v zemědělské výrobě</a:t>
            </a:r>
          </a:p>
          <a:p>
            <a:pPr lvl="2">
              <a:spcAft>
                <a:spcPts val="600"/>
              </a:spcAft>
            </a:pPr>
            <a:r>
              <a:rPr lang="cs-CZ" sz="1800" dirty="0" smtClean="0"/>
              <a:t>zapsaný v Evidenci zemědělského podnikatele (EZP)</a:t>
            </a:r>
            <a:endParaRPr lang="cs-CZ" sz="1800" dirty="0"/>
          </a:p>
          <a:p>
            <a:pPr lvl="2">
              <a:spcAft>
                <a:spcPts val="600"/>
              </a:spcAft>
            </a:pPr>
            <a:r>
              <a:rPr lang="cs-CZ" sz="1800" dirty="0"/>
              <a:t>FO/PO/Skupina zemědělců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5950551" y="1585361"/>
            <a:ext cx="45075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cs-CZ" sz="1800" b="1" u="sng" dirty="0"/>
              <a:t>Žadatelem nemůže být:</a:t>
            </a:r>
          </a:p>
          <a:p>
            <a:pPr marL="0" indent="0">
              <a:spcAft>
                <a:spcPts val="600"/>
              </a:spcAft>
              <a:buNone/>
            </a:pPr>
            <a:endParaRPr lang="cs-CZ" sz="1800" b="1" u="sng" dirty="0"/>
          </a:p>
          <a:p>
            <a:pPr lvl="2">
              <a:spcAft>
                <a:spcPts val="600"/>
              </a:spcAft>
            </a:pPr>
            <a:r>
              <a:rPr lang="cs-CZ" sz="1800" dirty="0"/>
              <a:t>Státní příspěvková organizace</a:t>
            </a:r>
          </a:p>
          <a:p>
            <a:pPr lvl="2">
              <a:spcAft>
                <a:spcPts val="600"/>
              </a:spcAft>
            </a:pPr>
            <a:r>
              <a:rPr lang="cs-CZ" sz="1800" dirty="0"/>
              <a:t>Organizace producentů</a:t>
            </a:r>
          </a:p>
          <a:p>
            <a:pPr lvl="2">
              <a:spcAft>
                <a:spcPts val="600"/>
              </a:spcAft>
            </a:pPr>
            <a:r>
              <a:rPr lang="cs-CZ" sz="1800" dirty="0"/>
              <a:t>Sdružení organizace producentů</a:t>
            </a:r>
          </a:p>
          <a:p>
            <a:pPr lvl="2">
              <a:spcAft>
                <a:spcPts val="600"/>
              </a:spcAft>
            </a:pPr>
            <a:r>
              <a:rPr lang="cs-CZ" sz="1800" dirty="0"/>
              <a:t>Mezioborová organizace</a:t>
            </a:r>
          </a:p>
          <a:p>
            <a:pPr lvl="2">
              <a:spcAft>
                <a:spcPts val="600"/>
              </a:spcAft>
            </a:pPr>
            <a:r>
              <a:rPr lang="cs-CZ" sz="1800" dirty="0"/>
              <a:t>Zahraniční FO, která nemá trvalé bydliště na území ČR, ani zahraniční PO, která nemá sídlo na území ČR</a:t>
            </a:r>
            <a:endParaRPr lang="cs-CZ" dirty="0"/>
          </a:p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38200" y="5678337"/>
            <a:ext cx="961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latin typeface="Verdana" panose="020B0604030504040204" pitchFamily="34" charset="0"/>
                <a:ea typeface="Verdana" panose="020B0604030504040204" pitchFamily="34" charset="0"/>
              </a:rPr>
              <a:t>Alokace na tuto intervenci je 4,856 </a:t>
            </a:r>
            <a:r>
              <a:rPr lang="cs-CZ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miliard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7666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28851"/>
            <a:ext cx="8737600" cy="6109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/>
              <a:t>ZÁKLADNÍ INFORMACE A PODMÍNKY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accent6">
                    <a:lumMod val="50000"/>
                  </a:schemeClr>
                </a:solidFill>
              </a:rPr>
            </a:b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838198" y="1346534"/>
            <a:ext cx="94714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Výše dotace</a:t>
            </a:r>
            <a:r>
              <a:rPr lang="cs-CZ" sz="1600" b="1" dirty="0"/>
              <a:t>:</a:t>
            </a:r>
          </a:p>
        </p:txBody>
      </p:sp>
      <p:sp>
        <p:nvSpPr>
          <p:cNvPr id="4" name="Obdélník 3"/>
          <p:cNvSpPr/>
          <p:nvPr/>
        </p:nvSpPr>
        <p:spPr>
          <a:xfrm>
            <a:off x="924448" y="1930383"/>
            <a:ext cx="6096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40 % výdajů, ze kterých je stanovena dotace</a:t>
            </a:r>
          </a:p>
          <a:p>
            <a:r>
              <a:rPr lang="pl-PL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+ 10 % pro 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mladé začínající zemědělce</a:t>
            </a:r>
            <a:endParaRPr lang="cs-CZ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+ 10 % pro ekologické podnikatele</a:t>
            </a:r>
          </a:p>
        </p:txBody>
      </p:sp>
      <p:sp>
        <p:nvSpPr>
          <p:cNvPr id="5" name="Obdélník 4"/>
          <p:cNvSpPr/>
          <p:nvPr/>
        </p:nvSpPr>
        <p:spPr>
          <a:xfrm>
            <a:off x="838199" y="3995072"/>
            <a:ext cx="77447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Min. výdaje, ze kterých je stanovena dotace na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1 projekt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= 250 000,- Kč.</a:t>
            </a:r>
          </a:p>
          <a:p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Max. výše dotace na 1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projekt =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30 000 000,- Kč.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38198" y="5237822"/>
            <a:ext cx="103757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Maximální výše poskytnuté dotace na jeden nezávislý podnik nebo skupinu partnerských a/nebo propojených podniků v rámci intervence 33.73 činí v součtu 200 mil. Kč na období 2023–2027. </a:t>
            </a:r>
          </a:p>
        </p:txBody>
      </p:sp>
    </p:spTree>
    <p:extLst>
      <p:ext uri="{BB962C8B-B14F-4D97-AF65-F5344CB8AC3E}">
        <p14:creationId xmlns:p14="http://schemas.microsoft.com/office/powerpoint/2010/main" val="59902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096" y="756071"/>
            <a:ext cx="8737600" cy="6109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cs-CZ" dirty="0" err="1" smtClean="0"/>
              <a:t>ZámĚRY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accent6">
                    <a:lumMod val="50000"/>
                  </a:schemeClr>
                </a:solidFill>
              </a:rPr>
            </a:br>
            <a:endParaRPr lang="cs-CZ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42172" y="2588727"/>
            <a:ext cx="1061692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projekty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do 2 000 000 Kč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včetně a zároveň žadatel hospodaří na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maximálně 150 ha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splňuje</a:t>
            </a:r>
          </a:p>
          <a:p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definici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MSP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Rostlinná výroba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42172" y="1522629"/>
            <a:ext cx="108878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a) projekty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do 2 000 000 Kč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včetně a zároveň žadatel hospodaří na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maximálně 150 ha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a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splňuje</a:t>
            </a:r>
          </a:p>
          <a:p>
            <a:pPr algn="just"/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definici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MSP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;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Živočišná výroba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(skot, prasata, drůbež, ovce, kozy,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chladnokrevní koně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, králíci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</a:p>
          <a:p>
            <a:pPr algn="just"/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běžci, hmyz určený k lidské spotřebě nebo k výrobě zpracované živočišné bílkoviny,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zvěř</a:t>
            </a:r>
          </a:p>
          <a:p>
            <a:pPr algn="just"/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 farmovém chovu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  <a:p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42172" y="3582152"/>
            <a:ext cx="10616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Verdana" panose="020B0604030504040204" pitchFamily="34" charset="0"/>
                <a:ea typeface="Verdana" panose="020B0604030504040204" pitchFamily="34" charset="0"/>
              </a:rPr>
              <a:t>d)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Prasata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42172" y="3223939"/>
            <a:ext cx="10616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c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Skot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42171" y="4022395"/>
            <a:ext cx="10616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e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) 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Drůbež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42170" y="4391745"/>
            <a:ext cx="10616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f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Ostatní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živočišná výroba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(ovce, kozy,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chladnokrevní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koně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králíci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běžci, hmyz určený k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lidské</a:t>
            </a:r>
          </a:p>
          <a:p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spotřebě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nebo k výrobě zpracované živočišné bílkoviny, zvěř ve farmovém chovu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542169" y="4976915"/>
            <a:ext cx="10616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g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Rostlinná výroba 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542169" y="5372821"/>
            <a:ext cx="10616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</a:rPr>
              <a:t>Vinná réva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542168" y="5713000"/>
            <a:ext cx="106169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cs-CZ" sz="1600" b="1" dirty="0" err="1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Welfare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drůbeže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684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828851"/>
            <a:ext cx="8737600" cy="610943"/>
          </a:xfrm>
        </p:spPr>
        <p:txBody>
          <a:bodyPr>
            <a:noAutofit/>
          </a:bodyPr>
          <a:lstStyle/>
          <a:p>
            <a:r>
              <a:rPr lang="cs-CZ" dirty="0">
                <a:ea typeface="Verdana" panose="020B0604030504040204" pitchFamily="34" charset="0"/>
              </a:rPr>
              <a:t>Rozdíly </a:t>
            </a:r>
            <a:r>
              <a:rPr lang="cs-CZ" dirty="0" smtClean="0">
                <a:ea typeface="Verdana" panose="020B0604030504040204" pitchFamily="34" charset="0"/>
              </a:rPr>
              <a:t>proti operaci </a:t>
            </a:r>
            <a:r>
              <a:rPr lang="cs-CZ" dirty="0">
                <a:ea typeface="Verdana" panose="020B0604030504040204" pitchFamily="34" charset="0"/>
              </a:rPr>
              <a:t>4.1.1 PRV</a:t>
            </a:r>
            <a:r>
              <a:rPr lang="cs-CZ" dirty="0" smtClean="0">
                <a:ea typeface="Verdana" panose="020B0604030504040204" pitchFamily="34" charset="0"/>
              </a:rPr>
              <a:t/>
            </a:r>
            <a:br>
              <a:rPr lang="cs-CZ" dirty="0" smtClean="0">
                <a:ea typeface="Verdana" panose="020B0604030504040204" pitchFamily="34" charset="0"/>
              </a:rPr>
            </a:br>
            <a:endParaRPr lang="cs-CZ" dirty="0">
              <a:ea typeface="Verdana" panose="020B060403050404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838200" y="1439794"/>
            <a:ext cx="31710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Kap. 5. Způsobilé výdaje</a:t>
            </a:r>
            <a:endParaRPr lang="cs-CZ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38200" y="4275708"/>
            <a:ext cx="105164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V záměrech a), b) lze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poskytnout dotaci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na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obecné náklady spojené s přípravou a realizací projektu, které vznikly nejdříve ke dni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1. 1. 2023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</a:rPr>
              <a:t>a byly skutečně uhrazeny nejpozději do data předložení Žádosti o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</a:rPr>
              <a:t>platbu. </a:t>
            </a:r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838200" y="1839904"/>
            <a:ext cx="1059682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 ŽV je nově podporováno: 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myz určený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 lidské spotřebě nebo k výrobě zpracované živočišné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bílkoviny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věř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 farmovém chovu – jelenovití, mufloni, divoká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prasata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ěžci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obilní oplocení pastvin pouze v záměru a)</a:t>
            </a:r>
          </a:p>
          <a:p>
            <a:endParaRPr lang="cs-CZ" dirty="0" smtClean="0"/>
          </a:p>
        </p:txBody>
      </p:sp>
      <p:sp>
        <p:nvSpPr>
          <p:cNvPr id="6" name="Obdélník 5"/>
          <p:cNvSpPr/>
          <p:nvPr/>
        </p:nvSpPr>
        <p:spPr>
          <a:xfrm>
            <a:off x="838200" y="3198490"/>
            <a:ext cx="109786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V RV je nově podporováno: 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echnologie skladování obilovin a olejnin</a:t>
            </a:r>
          </a:p>
          <a:p>
            <a:pPr marL="285750" indent="-285750">
              <a:buFontTx/>
              <a:buChar char="-"/>
            </a:pP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š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kolky na okrasné druhy, okrasných rostlin, školky pro pěstování matečnic rychle rostoucích dřevin na zemědělské půdě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38199" y="5297925"/>
            <a:ext cx="105164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NE:	lisy 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 balíky, </a:t>
            </a:r>
            <a:r>
              <a:rPr lang="cs-CZ" sz="1600" b="1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mulčovače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žací stroje, baličky, obraceče apod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	stavební výdaje na skladování obilnin a olejnin</a:t>
            </a:r>
            <a:endParaRPr lang="cs-CZ" sz="16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cs-CZ" sz="1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cs-CZ" sz="16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2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Kritéria přijatelnosti a Vybrané další podmínky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4785" y="1415561"/>
            <a:ext cx="11465169" cy="5117123"/>
          </a:xfrm>
        </p:spPr>
        <p:txBody>
          <a:bodyPr>
            <a:normAutofit fontScale="62500" lnSpcReduction="20000"/>
          </a:bodyPr>
          <a:lstStyle/>
          <a:p>
            <a:endParaRPr lang="cs-CZ" dirty="0" smtClean="0"/>
          </a:p>
          <a:p>
            <a:endParaRPr lang="cs-CZ" dirty="0"/>
          </a:p>
          <a:p>
            <a:r>
              <a:rPr lang="cs-CZ" sz="2600" dirty="0"/>
              <a:t>Žádost o dotaci v záměru </a:t>
            </a:r>
            <a:r>
              <a:rPr lang="cs-CZ" sz="2600" b="1" dirty="0"/>
              <a:t>c), d), e), f), g) a h) </a:t>
            </a:r>
            <a:r>
              <a:rPr lang="cs-CZ" sz="2600" dirty="0"/>
              <a:t>obdrží v rámci preferenčních kritérií </a:t>
            </a:r>
            <a:r>
              <a:rPr lang="cs-CZ" sz="2600" b="1" dirty="0"/>
              <a:t>minimálně</a:t>
            </a:r>
            <a:r>
              <a:rPr lang="cs-CZ" sz="2600" dirty="0"/>
              <a:t>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   </a:t>
            </a:r>
            <a:r>
              <a:rPr lang="cs-CZ" sz="2600" b="1" dirty="0" smtClean="0"/>
              <a:t>10 </a:t>
            </a:r>
            <a:r>
              <a:rPr lang="cs-CZ" sz="2600" b="1" dirty="0"/>
              <a:t>bodů</a:t>
            </a:r>
            <a:r>
              <a:rPr lang="cs-CZ" sz="2600" dirty="0"/>
              <a:t>, v případě záměrů </a:t>
            </a:r>
            <a:r>
              <a:rPr lang="cs-CZ" sz="2600" b="1" dirty="0"/>
              <a:t>a), b) a i) minimálně 8 bodů </a:t>
            </a:r>
          </a:p>
          <a:p>
            <a:endParaRPr lang="cs-CZ" sz="2600" dirty="0" smtClean="0"/>
          </a:p>
          <a:p>
            <a:r>
              <a:rPr lang="cs-CZ" sz="2600" dirty="0" smtClean="0"/>
              <a:t>Výdaje </a:t>
            </a:r>
            <a:r>
              <a:rPr lang="cs-CZ" sz="2600" dirty="0"/>
              <a:t>na speciální mobilní stroje </a:t>
            </a:r>
            <a:r>
              <a:rPr lang="cs-CZ" sz="2600" dirty="0" smtClean="0"/>
              <a:t>v kódu 14 pro </a:t>
            </a:r>
            <a:r>
              <a:rPr lang="cs-CZ" sz="2600" dirty="0"/>
              <a:t>živočišnou výrobu mohou tvořit max. 49 % výdajů,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/>
              <a:t> </a:t>
            </a:r>
            <a:r>
              <a:rPr lang="cs-CZ" sz="2600" dirty="0" smtClean="0"/>
              <a:t>  ze </a:t>
            </a:r>
            <a:r>
              <a:rPr lang="cs-CZ" sz="2600" dirty="0"/>
              <a:t>kterých je stanovena dotace (netýká se záměru a</a:t>
            </a:r>
            <a:r>
              <a:rPr lang="cs-CZ" sz="2600" dirty="0" smtClean="0"/>
              <a:t>))</a:t>
            </a:r>
          </a:p>
          <a:p>
            <a:pPr marL="0" indent="0">
              <a:buNone/>
            </a:pPr>
            <a:endParaRPr lang="cs-CZ" sz="2600" dirty="0" smtClean="0"/>
          </a:p>
          <a:p>
            <a:r>
              <a:rPr lang="cs-CZ" sz="2600" dirty="0" smtClean="0"/>
              <a:t>Výdaje </a:t>
            </a:r>
            <a:r>
              <a:rPr lang="cs-CZ" sz="2600" dirty="0"/>
              <a:t>na demoliční práce mohou tvořit maximálně 10 % výdajů, ze kterých je stanovena </a:t>
            </a:r>
            <a:r>
              <a:rPr lang="cs-CZ" sz="2600" dirty="0" smtClean="0"/>
              <a:t>dotace</a:t>
            </a:r>
          </a:p>
          <a:p>
            <a:endParaRPr lang="cs-CZ" sz="2600" dirty="0" smtClean="0">
              <a:latin typeface="Verdana"/>
              <a:ea typeface="Verdana"/>
            </a:endParaRPr>
          </a:p>
          <a:p>
            <a:r>
              <a:rPr lang="cs-CZ" sz="2600" dirty="0" smtClean="0">
                <a:latin typeface="Verdana"/>
                <a:ea typeface="Verdana"/>
              </a:rPr>
              <a:t>Předmět </a:t>
            </a:r>
            <a:r>
              <a:rPr lang="cs-CZ" sz="2600" dirty="0">
                <a:latin typeface="Verdana"/>
                <a:ea typeface="Verdana"/>
              </a:rPr>
              <a:t>dotace nesmí sloužit pouze pro poskytování služeb</a:t>
            </a:r>
          </a:p>
          <a:p>
            <a:endParaRPr lang="cs-CZ" sz="2600" dirty="0" smtClean="0"/>
          </a:p>
          <a:p>
            <a:r>
              <a:rPr lang="cs-CZ" sz="2600" dirty="0" smtClean="0"/>
              <a:t>Skleník </a:t>
            </a:r>
            <a:r>
              <a:rPr lang="cs-CZ" sz="2600" dirty="0"/>
              <a:t>s technologií pro úpravu intenzity osvětlení musí mít stínění na svislých i svrchních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   částech </a:t>
            </a:r>
            <a:r>
              <a:rPr lang="cs-CZ" sz="2600" dirty="0"/>
              <a:t>skleníkové konstrukce proti nadměrnému úniku světla do </a:t>
            </a:r>
            <a:r>
              <a:rPr lang="cs-CZ" sz="2600" dirty="0" smtClean="0"/>
              <a:t>okolí </a:t>
            </a:r>
          </a:p>
          <a:p>
            <a:pPr marL="0" indent="0">
              <a:buNone/>
            </a:pPr>
            <a:endParaRPr lang="cs-CZ" sz="2600" dirty="0" smtClean="0"/>
          </a:p>
          <a:p>
            <a:r>
              <a:rPr lang="cs-CZ" sz="2600" dirty="0" smtClean="0"/>
              <a:t>Projekt </a:t>
            </a:r>
            <a:r>
              <a:rPr lang="cs-CZ" sz="2600" dirty="0"/>
              <a:t>se nesmí týkat ustájení s klecovou </a:t>
            </a:r>
            <a:r>
              <a:rPr lang="cs-CZ" sz="2600" dirty="0" smtClean="0"/>
              <a:t>technologií </a:t>
            </a:r>
          </a:p>
        </p:txBody>
      </p:sp>
    </p:spTree>
    <p:extLst>
      <p:ext uri="{BB962C8B-B14F-4D97-AF65-F5344CB8AC3E}">
        <p14:creationId xmlns:p14="http://schemas.microsoft.com/office/powerpoint/2010/main" val="1647505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" y="536406"/>
            <a:ext cx="10515600" cy="941874"/>
          </a:xfrm>
        </p:spPr>
        <p:txBody>
          <a:bodyPr/>
          <a:lstStyle/>
          <a:p>
            <a:r>
              <a:rPr lang="cs-CZ" dirty="0"/>
              <a:t>Číselník výdajů, na které může být poskytnuta dotace</a:t>
            </a:r>
            <a:r>
              <a:rPr lang="cs-CZ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cs-CZ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1800" dirty="0" smtClean="0">
                <a:solidFill>
                  <a:srgbClr val="FF0000"/>
                </a:solidFill>
              </a:rPr>
              <a:t>přiřazení </a:t>
            </a:r>
            <a:r>
              <a:rPr lang="cs-CZ" sz="1800" dirty="0">
                <a:solidFill>
                  <a:srgbClr val="FF0000"/>
                </a:solidFill>
              </a:rPr>
              <a:t>ke konkrétním záměrům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55772"/>
            <a:ext cx="6429375" cy="392430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6982" y="2389197"/>
            <a:ext cx="5855018" cy="3190875"/>
          </a:xfrm>
          <a:prstGeom prst="rect">
            <a:avLst/>
          </a:prstGeom>
        </p:spPr>
      </p:pic>
      <p:sp>
        <p:nvSpPr>
          <p:cNvPr id="4" name="Ovál 3"/>
          <p:cNvSpPr/>
          <p:nvPr/>
        </p:nvSpPr>
        <p:spPr>
          <a:xfrm>
            <a:off x="4523899" y="1946284"/>
            <a:ext cx="1742122" cy="40767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431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580" y="886926"/>
            <a:ext cx="10515600" cy="392935"/>
          </a:xfrm>
        </p:spPr>
        <p:txBody>
          <a:bodyPr>
            <a:normAutofit fontScale="90000"/>
          </a:bodyPr>
          <a:lstStyle/>
          <a:p>
            <a:r>
              <a:rPr lang="cs-CZ" dirty="0"/>
              <a:t>Závazný přehled maximálních hodnot výdajů </a:t>
            </a:r>
            <a:br>
              <a:rPr lang="cs-CZ" dirty="0"/>
            </a:br>
            <a:r>
              <a:rPr lang="cs-CZ" dirty="0" smtClean="0"/>
              <a:t>příloha </a:t>
            </a:r>
            <a:r>
              <a:rPr lang="cs-CZ" dirty="0"/>
              <a:t>č. </a:t>
            </a:r>
            <a:r>
              <a:rPr lang="cs-CZ" dirty="0" smtClean="0"/>
              <a:t>3 </a:t>
            </a:r>
            <a:r>
              <a:rPr lang="cs-CZ" dirty="0"/>
              <a:t>– </a:t>
            </a:r>
            <a:r>
              <a:rPr lang="cs-CZ" sz="1800" dirty="0"/>
              <a:t>změna vzhledu + číslování </a:t>
            </a:r>
            <a:r>
              <a:rPr lang="cs-CZ" sz="1800" dirty="0" err="1"/>
              <a:t>podkódů</a:t>
            </a:r>
            <a:r>
              <a:rPr lang="cs-CZ" sz="1800" dirty="0"/>
              <a:t> + poznámky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66060" y="1504572"/>
            <a:ext cx="6074623" cy="4801931"/>
          </a:xfrm>
          <a:prstGeom prst="rect">
            <a:avLst/>
          </a:prstGeom>
        </p:spPr>
      </p:pic>
      <p:sp>
        <p:nvSpPr>
          <p:cNvPr id="3" name="Ovál 2"/>
          <p:cNvSpPr/>
          <p:nvPr/>
        </p:nvSpPr>
        <p:spPr>
          <a:xfrm>
            <a:off x="2377440" y="2811780"/>
            <a:ext cx="1234440" cy="37642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0191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ZIF prezentace šablona 2021" id="{2DE5CE67-D1E9-4416-A124-9CB3922A2598}" vid="{6BA11A50-D725-414B-AAB4-C334BA639DCF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2b3d984-8e49-434a-a222-f0c5f75b447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A2EBAB463BA484EACA41AEE01E04936" ma:contentTypeVersion="13" ma:contentTypeDescription="Vytvoří nový dokument" ma:contentTypeScope="" ma:versionID="336023b85f146f8e4ffb4b3a61ca7fb5">
  <xsd:schema xmlns:xsd="http://www.w3.org/2001/XMLSchema" xmlns:xs="http://www.w3.org/2001/XMLSchema" xmlns:p="http://schemas.microsoft.com/office/2006/metadata/properties" xmlns:ns3="025bb5a2-e766-4db6-9f94-73a918a06a00" xmlns:ns4="b2b3d984-8e49-434a-a222-f0c5f75b4473" targetNamespace="http://schemas.microsoft.com/office/2006/metadata/properties" ma:root="true" ma:fieldsID="de1d351321561caa00494ca5df083ca2" ns3:_="" ns4:_="">
    <xsd:import namespace="025bb5a2-e766-4db6-9f94-73a918a06a00"/>
    <xsd:import namespace="b2b3d984-8e49-434a-a222-f0c5f75b447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Location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5bb5a2-e766-4db6-9f94-73a918a06a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b3d984-8e49-434a-a222-f0c5f75b44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879FE7-3A98-4EAB-86F8-548C12A23E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ACC2EEA-0AC5-4ED5-AC61-72204A457E6A}">
  <ds:schemaRefs>
    <ds:schemaRef ds:uri="http://purl.org/dc/terms/"/>
    <ds:schemaRef ds:uri="b2b3d984-8e49-434a-a222-f0c5f75b4473"/>
    <ds:schemaRef ds:uri="http://purl.org/dc/dcmitype/"/>
    <ds:schemaRef ds:uri="http://schemas.microsoft.com/office/infopath/2007/PartnerControls"/>
    <ds:schemaRef ds:uri="025bb5a2-e766-4db6-9f94-73a918a06a00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635FE3E-1A3A-4D83-8600-744A9DD1B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5bb5a2-e766-4db6-9f94-73a918a06a00"/>
    <ds:schemaRef ds:uri="b2b3d984-8e49-434a-a222-f0c5f75b447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SZIF_prezentace_12.kolo PRV</Template>
  <TotalTime>3502</TotalTime>
  <Words>956</Words>
  <Application>Microsoft Office PowerPoint</Application>
  <PresentationFormat>Širokoúhlá obrazovka</PresentationFormat>
  <Paragraphs>131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Verdana</vt:lpstr>
      <vt:lpstr>Motiv Office</vt:lpstr>
      <vt:lpstr>Prezentace aplikace PowerPoint</vt:lpstr>
      <vt:lpstr>Prezentace aplikace PowerPoint</vt:lpstr>
      <vt:lpstr>ZÁKLADNÍ INFORMACE A PODMÍNKY </vt:lpstr>
      <vt:lpstr>ZÁKLADNÍ INFORMACE A PODMÍNKY </vt:lpstr>
      <vt:lpstr>ZámĚRY </vt:lpstr>
      <vt:lpstr>Rozdíly proti operaci 4.1.1 PRV </vt:lpstr>
      <vt:lpstr>Kritéria přijatelnosti a Vybrané další podmínky</vt:lpstr>
      <vt:lpstr>Číselník výdajů, na které může být poskytnuta dotace přiřazení ke konkrétním záměrům</vt:lpstr>
      <vt:lpstr>Závazný přehled maximálních hodnot výdajů  příloha č. 3 – změna vzhledu + číslování podkódů + poznámky</vt:lpstr>
      <vt:lpstr>Preferenční kritéria - Rozdíly proti operaci 4.1.1 PRV</vt:lpstr>
      <vt:lpstr>Preferenční kritéria - Rozdíly proti operaci 4.1.1 PRV </vt:lpstr>
      <vt:lpstr>Preferenční kritéria - Rozdíly proti operaci 4.1.1 PRV </vt:lpstr>
      <vt:lpstr>Preferenční kritéria - Rozdíly proti operaci 4.1.1 PRV </vt:lpstr>
      <vt:lpstr>Preferenční kritéria - Rozdíly proti operaci 4.1.1 PRV </vt:lpstr>
      <vt:lpstr>Preferenční kritéria - Rozdíly proti operaci 4.1.1 PRV </vt:lpstr>
      <vt:lpstr>Prezentace aplikace PowerPoint</vt:lpstr>
    </vt:vector>
  </TitlesOfParts>
  <Company>SZIF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Kunc Zdeněk Ing.</dc:creator>
  <cp:lastModifiedBy>Benešová Kateřina Ing.</cp:lastModifiedBy>
  <cp:revision>234</cp:revision>
  <dcterms:created xsi:type="dcterms:W3CDTF">2021-04-22T10:41:28Z</dcterms:created>
  <dcterms:modified xsi:type="dcterms:W3CDTF">2023-08-02T11:00:59Z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0x010100CA2EBAB463BA484EACA41AEE01E04936</vt:lpwstr>
  </property>
</Properties>
</file>