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4" r:id="rId2"/>
    <p:sldId id="304" r:id="rId3"/>
    <p:sldId id="306" r:id="rId4"/>
    <p:sldId id="307" r:id="rId5"/>
    <p:sldId id="308" r:id="rId6"/>
    <p:sldId id="309" r:id="rId7"/>
    <p:sldId id="310" r:id="rId8"/>
    <p:sldId id="313" r:id="rId9"/>
    <p:sldId id="311" r:id="rId10"/>
    <p:sldId id="312" r:id="rId11"/>
    <p:sldId id="287" r:id="rId12"/>
    <p:sldId id="298" r:id="rId13"/>
    <p:sldId id="299" r:id="rId14"/>
    <p:sldId id="300" r:id="rId15"/>
    <p:sldId id="301" r:id="rId16"/>
    <p:sldId id="302" r:id="rId17"/>
    <p:sldId id="316" r:id="rId18"/>
    <p:sldId id="314" r:id="rId19"/>
    <p:sldId id="315" r:id="rId20"/>
    <p:sldId id="261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stalová Lucie MgA." initials="VLM" lastIdx="1" clrIdx="0">
    <p:extLst>
      <p:ext uri="{19B8F6BF-5375-455C-9EA6-DF929625EA0E}">
        <p15:presenceInfo xmlns:p15="http://schemas.microsoft.com/office/powerpoint/2012/main" userId="S-1-5-21-1801674531-2146709945-725345543-56208" providerId="AD"/>
      </p:ext>
    </p:extLst>
  </p:cmAuthor>
  <p:cmAuthor id="2" name="Faltýnková Ilona Ing." initials="FII" lastIdx="1" clrIdx="1">
    <p:extLst>
      <p:ext uri="{19B8F6BF-5375-455C-9EA6-DF929625EA0E}">
        <p15:presenceInfo xmlns:p15="http://schemas.microsoft.com/office/powerpoint/2012/main" userId="S-1-5-21-1801674531-2146709945-725345543-353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6837" autoAdjust="0"/>
  </p:normalViewPr>
  <p:slideViewPr>
    <p:cSldViewPr snapToGrid="0">
      <p:cViewPr varScale="1">
        <p:scale>
          <a:sx n="125" d="100"/>
          <a:sy n="125" d="100"/>
        </p:scale>
        <p:origin x="96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15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CE8A7-C9D7-49A1-998D-DE8800E81080}" type="datetimeFigureOut">
              <a:rPr lang="cs-CZ" smtClean="0"/>
              <a:t>02.08.2023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FE32C-3AEC-4737-9FC6-0CE89EAC2D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9168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AF869-8AAA-4914-9F34-A112E7DDA88C}" type="datetimeFigureOut">
              <a:rPr lang="cs-CZ" smtClean="0"/>
              <a:t>02.08.2023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6B40C-9CD8-41CE-95A2-8869751BE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81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484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284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959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3364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226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101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438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916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2259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056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942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452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963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330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989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4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656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519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702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0672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49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886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ástupný symbol pro text 35"/>
          <p:cNvSpPr>
            <a:spLocks noGrp="1"/>
          </p:cNvSpPr>
          <p:nvPr>
            <p:ph type="body" sz="quarter" idx="10"/>
          </p:nvPr>
        </p:nvSpPr>
        <p:spPr>
          <a:xfrm>
            <a:off x="843130" y="1936627"/>
            <a:ext cx="2381249" cy="2542670"/>
          </a:xfrm>
        </p:spPr>
        <p:txBody>
          <a:bodyPr anchor="t">
            <a:normAutofit/>
          </a:bodyPr>
          <a:lstStyle>
            <a:lvl1pPr>
              <a:defRPr sz="1200"/>
            </a:lvl1pPr>
          </a:lstStyle>
          <a:p>
            <a:pPr marL="0" lvl="0" indent="0">
              <a:buNone/>
            </a:pPr>
            <a:r>
              <a:rPr lang="cs-CZ">
                <a:latin typeface="Verdana" panose="020B0604030504040204" pitchFamily="34" charset="0"/>
                <a:ea typeface="Verdana" panose="020B0604030504040204" pitchFamily="34" charset="0"/>
              </a:rPr>
              <a:t>Upravte styly předlohy textu.</a:t>
            </a:r>
          </a:p>
        </p:txBody>
      </p:sp>
      <p:sp>
        <p:nvSpPr>
          <p:cNvPr id="26" name="Zástupný symbol pro text 39"/>
          <p:cNvSpPr>
            <a:spLocks noGrp="1"/>
          </p:cNvSpPr>
          <p:nvPr>
            <p:ph type="body" sz="quarter" idx="14"/>
          </p:nvPr>
        </p:nvSpPr>
        <p:spPr>
          <a:xfrm>
            <a:off x="3644294" y="1936627"/>
            <a:ext cx="2381248" cy="2542670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lang="cs-CZ" sz="1400"/>
              <a:t>Upravte styly předlohy textu.</a:t>
            </a:r>
          </a:p>
        </p:txBody>
      </p:sp>
      <p:sp>
        <p:nvSpPr>
          <p:cNvPr id="27" name="Zástupný symbol pro text 40"/>
          <p:cNvSpPr>
            <a:spLocks noGrp="1"/>
          </p:cNvSpPr>
          <p:nvPr>
            <p:ph type="body" sz="quarter" idx="15"/>
          </p:nvPr>
        </p:nvSpPr>
        <p:spPr>
          <a:xfrm>
            <a:off x="9217193" y="1962574"/>
            <a:ext cx="2381250" cy="251672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marL="0" lvl="0" indent="0">
              <a:buNone/>
            </a:pPr>
            <a:r>
              <a:rPr lang="cs-CZ">
                <a:latin typeface="Verdana" panose="020B0604030504040204" pitchFamily="34" charset="0"/>
                <a:ea typeface="Verdana" panose="020B0604030504040204" pitchFamily="34" charset="0"/>
              </a:rPr>
              <a:t>Upravte styly předlohy textu.</a:t>
            </a:r>
          </a:p>
        </p:txBody>
      </p:sp>
      <p:sp>
        <p:nvSpPr>
          <p:cNvPr id="28" name="Zástupný symbol pro text 41"/>
          <p:cNvSpPr>
            <a:spLocks noGrp="1"/>
          </p:cNvSpPr>
          <p:nvPr>
            <p:ph type="body" sz="quarter" idx="16"/>
          </p:nvPr>
        </p:nvSpPr>
        <p:spPr>
          <a:xfrm>
            <a:off x="6445457" y="1962574"/>
            <a:ext cx="2381251" cy="254377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marL="0" lvl="0" indent="0">
              <a:buNone/>
            </a:pPr>
            <a:r>
              <a:rPr lang="cs-CZ">
                <a:latin typeface="Verdana" panose="020B0604030504040204" pitchFamily="34" charset="0"/>
                <a:ea typeface="Verdana" panose="020B0604030504040204" pitchFamily="34" charset="0"/>
              </a:rPr>
              <a:t>Upravte styly předlohy textu.</a:t>
            </a:r>
          </a:p>
        </p:txBody>
      </p:sp>
      <p:sp>
        <p:nvSpPr>
          <p:cNvPr id="29" name="Zástupný symbol pro text 43"/>
          <p:cNvSpPr>
            <a:spLocks noGrp="1"/>
          </p:cNvSpPr>
          <p:nvPr>
            <p:ph type="body" sz="quarter" idx="18"/>
          </p:nvPr>
        </p:nvSpPr>
        <p:spPr>
          <a:xfrm>
            <a:off x="843129" y="1429772"/>
            <a:ext cx="8653046" cy="259824"/>
          </a:xfrm>
        </p:spPr>
        <p:txBody>
          <a:bodyPr anchor="t">
            <a:normAutofit/>
          </a:bodyPr>
          <a:lstStyle>
            <a:lvl1pPr>
              <a:defRPr sz="1200"/>
            </a:lvl1pPr>
          </a:lstStyle>
          <a:p>
            <a:pPr marL="0" lvl="0" indent="0">
              <a:buNone/>
            </a:pPr>
            <a:r>
              <a:rPr lang="cs-CZ">
                <a:latin typeface="Verdana" panose="020B0604030504040204" pitchFamily="34" charset="0"/>
                <a:ea typeface="Verdana" panose="020B0604030504040204" pitchFamily="34" charset="0"/>
              </a:rPr>
              <a:t>Upravte styly předlohy textu.</a:t>
            </a:r>
          </a:p>
        </p:txBody>
      </p:sp>
      <p:sp>
        <p:nvSpPr>
          <p:cNvPr id="30" name="Zástupný symbol pro text 44"/>
          <p:cNvSpPr>
            <a:spLocks noGrp="1"/>
          </p:cNvSpPr>
          <p:nvPr>
            <p:ph type="body" sz="quarter" idx="19"/>
          </p:nvPr>
        </p:nvSpPr>
        <p:spPr>
          <a:xfrm>
            <a:off x="843130" y="909786"/>
            <a:ext cx="8653045" cy="39293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000" b="1" cap="all">
                <a:latin typeface="Verdana" panose="020B0604030504040204" pitchFamily="34" charset="0"/>
              </a:rPr>
              <a:t>Upravte styly předlohy textu.</a:t>
            </a:r>
          </a:p>
        </p:txBody>
      </p:sp>
      <p:grpSp>
        <p:nvGrpSpPr>
          <p:cNvPr id="31" name="Skupina 30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32" name="Skupina 31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34" name="Obdélník 33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5" name="Obdélník 34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6" name="Obdélník 35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7" name="Obdélník 36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8" name="Obdélník 37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9" name="Obdélník 38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33" name="Obrázek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45" name="Zástupný symbol pro obrázek 44"/>
          <p:cNvSpPr>
            <a:spLocks noGrp="1"/>
          </p:cNvSpPr>
          <p:nvPr>
            <p:ph type="pic" sz="quarter" idx="20"/>
          </p:nvPr>
        </p:nvSpPr>
        <p:spPr>
          <a:xfrm>
            <a:off x="843129" y="4720407"/>
            <a:ext cx="2381249" cy="1363662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6" name="Zástupný symbol pro obrázek 44"/>
          <p:cNvSpPr>
            <a:spLocks noGrp="1"/>
          </p:cNvSpPr>
          <p:nvPr>
            <p:ph type="pic" sz="quarter" idx="21"/>
          </p:nvPr>
        </p:nvSpPr>
        <p:spPr>
          <a:xfrm>
            <a:off x="3644293" y="4720407"/>
            <a:ext cx="2381249" cy="1363662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7" name="Zástupný symbol pro obrázek 44"/>
          <p:cNvSpPr>
            <a:spLocks noGrp="1"/>
          </p:cNvSpPr>
          <p:nvPr>
            <p:ph type="pic" sz="quarter" idx="22"/>
          </p:nvPr>
        </p:nvSpPr>
        <p:spPr>
          <a:xfrm>
            <a:off x="6447779" y="4716414"/>
            <a:ext cx="2381249" cy="1363662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8" name="Zástupný symbol pro obrázek 44"/>
          <p:cNvSpPr>
            <a:spLocks noGrp="1"/>
          </p:cNvSpPr>
          <p:nvPr>
            <p:ph type="pic" sz="quarter" idx="23"/>
          </p:nvPr>
        </p:nvSpPr>
        <p:spPr>
          <a:xfrm>
            <a:off x="9217193" y="4720407"/>
            <a:ext cx="2381249" cy="1363662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2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kupina 21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23" name="Skupina 22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25" name="Obdélník 24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26" name="Obdélník 25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27" name="Obdélník 26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28" name="Obdélník 27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29" name="Obdélník 28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0" name="Obdélník 29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24" name="Obrázek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40" name="Zástupný symbol pro obrázek 39"/>
          <p:cNvSpPr>
            <a:spLocks noGrp="1"/>
          </p:cNvSpPr>
          <p:nvPr>
            <p:ph type="pic" sz="quarter" idx="10"/>
          </p:nvPr>
        </p:nvSpPr>
        <p:spPr>
          <a:xfrm>
            <a:off x="6886575" y="2069235"/>
            <a:ext cx="4468813" cy="4075978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2" name="Zástupný symbol pro text 41"/>
          <p:cNvSpPr>
            <a:spLocks noGrp="1"/>
          </p:cNvSpPr>
          <p:nvPr>
            <p:ph type="body" sz="quarter" idx="11" hasCustomPrompt="1"/>
          </p:nvPr>
        </p:nvSpPr>
        <p:spPr>
          <a:xfrm>
            <a:off x="3786188" y="3868737"/>
            <a:ext cx="2838450" cy="2276475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3" name="Zástupný symbol pro text 41"/>
          <p:cNvSpPr>
            <a:spLocks noGrp="1"/>
          </p:cNvSpPr>
          <p:nvPr>
            <p:ph type="body" sz="quarter" idx="12" hasCustomPrompt="1"/>
          </p:nvPr>
        </p:nvSpPr>
        <p:spPr>
          <a:xfrm>
            <a:off x="816770" y="3868737"/>
            <a:ext cx="2838450" cy="2276475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5" name="Zástupný symbol pro text 44"/>
          <p:cNvSpPr>
            <a:spLocks noGrp="1"/>
          </p:cNvSpPr>
          <p:nvPr>
            <p:ph type="body" sz="quarter" idx="13" hasCustomPrompt="1"/>
          </p:nvPr>
        </p:nvSpPr>
        <p:spPr>
          <a:xfrm>
            <a:off x="817563" y="2068513"/>
            <a:ext cx="5807075" cy="1282700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7" name="Zástupný symbol pro text 46"/>
          <p:cNvSpPr>
            <a:spLocks noGrp="1"/>
          </p:cNvSpPr>
          <p:nvPr>
            <p:ph type="body" sz="quarter" idx="14" hasCustomPrompt="1"/>
          </p:nvPr>
        </p:nvSpPr>
        <p:spPr>
          <a:xfrm>
            <a:off x="838422" y="1359360"/>
            <a:ext cx="7888287" cy="247650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9" name="Zástupný symbol pro text 48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909638"/>
            <a:ext cx="8534400" cy="393700"/>
          </a:xfrm>
        </p:spPr>
        <p:txBody>
          <a:bodyPr/>
          <a:lstStyle>
            <a:lvl1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</p:spTree>
    <p:extLst>
      <p:ext uri="{BB962C8B-B14F-4D97-AF65-F5344CB8AC3E}">
        <p14:creationId xmlns:p14="http://schemas.microsoft.com/office/powerpoint/2010/main" val="362415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 userDrawn="1"/>
        </p:nvSpPr>
        <p:spPr>
          <a:xfrm>
            <a:off x="925879" y="910366"/>
            <a:ext cx="133154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cap="all" spc="170" dirty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OBSAH</a:t>
            </a:r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8" name="Skupina 7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10" name="Obdélník 9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1" name="Obdélník 10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16" name="TextovéPole 15"/>
          <p:cNvSpPr txBox="1"/>
          <p:nvPr userDrawn="1"/>
        </p:nvSpPr>
        <p:spPr>
          <a:xfrm>
            <a:off x="5282005" y="24957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7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1564101" y="2290012"/>
            <a:ext cx="8385449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1564101" y="2675370"/>
            <a:ext cx="8385449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10"/>
          <p:cNvSpPr>
            <a:spLocks noGrp="1"/>
          </p:cNvSpPr>
          <p:nvPr>
            <p:ph type="body" sz="quarter" idx="4294967295"/>
          </p:nvPr>
        </p:nvSpPr>
        <p:spPr>
          <a:xfrm>
            <a:off x="1564101" y="3881690"/>
            <a:ext cx="8385450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text 11"/>
          <p:cNvSpPr>
            <a:spLocks noGrp="1"/>
          </p:cNvSpPr>
          <p:nvPr>
            <p:ph type="body" sz="quarter" idx="4294967295"/>
          </p:nvPr>
        </p:nvSpPr>
        <p:spPr>
          <a:xfrm>
            <a:off x="1564101" y="3481580"/>
            <a:ext cx="8385450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Zástupný symbol pro text 12"/>
          <p:cNvSpPr>
            <a:spLocks noGrp="1"/>
          </p:cNvSpPr>
          <p:nvPr>
            <p:ph type="body" sz="quarter" idx="4294967295"/>
          </p:nvPr>
        </p:nvSpPr>
        <p:spPr>
          <a:xfrm>
            <a:off x="1564101" y="4299125"/>
            <a:ext cx="8385450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13"/>
          <p:cNvSpPr>
            <a:spLocks noGrp="1"/>
          </p:cNvSpPr>
          <p:nvPr>
            <p:ph type="body" sz="quarter" idx="4294967295"/>
          </p:nvPr>
        </p:nvSpPr>
        <p:spPr>
          <a:xfrm>
            <a:off x="1564101" y="3077790"/>
            <a:ext cx="8385450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8914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7" name="Skupina 6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9" name="Obdélník 8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0" name="Obdélník 9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1" name="Obdélník 10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24" name="TextovéPole 23"/>
          <p:cNvSpPr txBox="1"/>
          <p:nvPr userDrawn="1"/>
        </p:nvSpPr>
        <p:spPr>
          <a:xfrm>
            <a:off x="925879" y="910366"/>
            <a:ext cx="133154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cap="all" spc="170" dirty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OBSAH</a:t>
            </a:r>
          </a:p>
        </p:txBody>
      </p:sp>
      <p:sp>
        <p:nvSpPr>
          <p:cNvPr id="25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1564101" y="2290012"/>
            <a:ext cx="8385449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1564101" y="2675370"/>
            <a:ext cx="8385449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7" name="Zástupný symbol pro text 10"/>
          <p:cNvSpPr>
            <a:spLocks noGrp="1"/>
          </p:cNvSpPr>
          <p:nvPr>
            <p:ph type="body" sz="quarter" idx="4294967295"/>
          </p:nvPr>
        </p:nvSpPr>
        <p:spPr>
          <a:xfrm>
            <a:off x="1564101" y="3881690"/>
            <a:ext cx="8385450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Zástupný symbol pro text 11"/>
          <p:cNvSpPr>
            <a:spLocks noGrp="1"/>
          </p:cNvSpPr>
          <p:nvPr>
            <p:ph type="body" sz="quarter" idx="4294967295"/>
          </p:nvPr>
        </p:nvSpPr>
        <p:spPr>
          <a:xfrm>
            <a:off x="1564101" y="3481580"/>
            <a:ext cx="8385450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Zástupný symbol pro text 12"/>
          <p:cNvSpPr>
            <a:spLocks noGrp="1"/>
          </p:cNvSpPr>
          <p:nvPr>
            <p:ph type="body" sz="quarter" idx="4294967295"/>
          </p:nvPr>
        </p:nvSpPr>
        <p:spPr>
          <a:xfrm>
            <a:off x="1564101" y="4299125"/>
            <a:ext cx="8385450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Zástupný symbol pro text 13"/>
          <p:cNvSpPr>
            <a:spLocks noGrp="1"/>
          </p:cNvSpPr>
          <p:nvPr>
            <p:ph type="body" sz="quarter" idx="4294967295"/>
          </p:nvPr>
        </p:nvSpPr>
        <p:spPr>
          <a:xfrm>
            <a:off x="1564101" y="3077790"/>
            <a:ext cx="8385450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7868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10515600" cy="392935"/>
          </a:xfrm>
        </p:spPr>
        <p:txBody>
          <a:bodyPr/>
          <a:lstStyle>
            <a:lvl1pPr>
              <a:defRPr sz="2000" b="1" i="0" cap="all" baseline="0">
                <a:latin typeface="Verdan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ea typeface="Verdana" panose="020B0604030504040204" pitchFamily="34" charset="0"/>
              </a:defRPr>
            </a:lvl2pPr>
            <a:lvl3pPr>
              <a:defRPr sz="1200">
                <a:ea typeface="Verdana" panose="020B0604030504040204" pitchFamily="34" charset="0"/>
              </a:defRPr>
            </a:lvl3pPr>
            <a:lvl4pPr>
              <a:defRPr sz="1200">
                <a:ea typeface="Verdana" panose="020B0604030504040204" pitchFamily="34" charset="0"/>
              </a:defRPr>
            </a:lvl4pPr>
            <a:lvl5pPr>
              <a:defRPr sz="1200">
                <a:ea typeface="Verdana" panose="020B060403050404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8" name="Skupina 7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10" name="Obdélník 9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1" name="Obdélník 10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355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295167" cy="392934"/>
          </a:xfrm>
        </p:spPr>
        <p:txBody>
          <a:bodyPr>
            <a:normAutofit/>
          </a:bodyPr>
          <a:lstStyle/>
          <a:p>
            <a:r>
              <a:rPr lang="cs-CZ" sz="2000" b="1" cap="all">
                <a:latin typeface="Verdana" panose="020B0604030504040204" pitchFamily="34" charset="0"/>
              </a:rPr>
              <a:t>Kliknutím lze upravit styl.</a:t>
            </a:r>
            <a:endParaRPr lang="cs-CZ" sz="2000" b="1" cap="all" dirty="0">
              <a:latin typeface="Verdana" panose="020B0604030504040204" pitchFamily="34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marL="0" indent="0">
              <a:buNone/>
            </a:pPr>
            <a:r>
              <a:rPr lang="cs-CZ" sz="1000" dirty="0">
                <a:latin typeface="Verdana" panose="020B0604030504040204" pitchFamily="34" charset="0"/>
              </a:rPr>
              <a:t>Kliknutím vložíte text/objekt/obrázek/graf…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000" dirty="0">
                <a:latin typeface="Verdana" panose="020B0604030504040204" pitchFamily="34" charset="0"/>
              </a:rPr>
              <a:t>Kliknutím vložíte text/objekt/obrázek/graf…</a:t>
            </a:r>
          </a:p>
        </p:txBody>
      </p:sp>
      <p:grpSp>
        <p:nvGrpSpPr>
          <p:cNvPr id="9" name="Skupina 8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10" name="Skupina 9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12" name="Obdélník 11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6" name="Obdélník 15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7" name="Obdélník 16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19" name="Zástupný symbol pro text 18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421783"/>
            <a:ext cx="8294688" cy="306387"/>
          </a:xfrm>
        </p:spPr>
        <p:txBody>
          <a:bodyPr/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</p:spTree>
    <p:extLst>
      <p:ext uri="{BB962C8B-B14F-4D97-AF65-F5344CB8AC3E}">
        <p14:creationId xmlns:p14="http://schemas.microsoft.com/office/powerpoint/2010/main" val="407745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775700" cy="392935"/>
          </a:xfrm>
        </p:spPr>
        <p:txBody>
          <a:bodyPr/>
          <a:lstStyle>
            <a:lvl1pPr>
              <a:defRPr sz="2000" b="1" cap="all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61987"/>
          </a:xfrm>
        </p:spPr>
        <p:txBody>
          <a:bodyPr anchor="b"/>
          <a:lstStyle>
            <a:lvl1pPr marL="0" indent="0">
              <a:buNone/>
              <a:defRPr sz="12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1600" cy="661987"/>
          </a:xfrm>
        </p:spPr>
        <p:txBody>
          <a:bodyPr anchor="b"/>
          <a:lstStyle>
            <a:lvl1pPr marL="0" indent="0">
              <a:buNone/>
              <a:defRPr sz="12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11" name="Skupina 10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13" name="Obdélník 12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6" name="Obdélník 15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7" name="Obdélník 16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8" name="Obdélník 17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7098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ástupný symbol pro text 35"/>
          <p:cNvSpPr>
            <a:spLocks noGrp="1"/>
          </p:cNvSpPr>
          <p:nvPr>
            <p:ph type="body" sz="quarter" idx="10"/>
          </p:nvPr>
        </p:nvSpPr>
        <p:spPr>
          <a:xfrm>
            <a:off x="843130" y="2576289"/>
            <a:ext cx="2381250" cy="862816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cs-CZ" sz="1400" b="1"/>
              <a:t>Upravte styly předlohy textu.</a:t>
            </a:r>
          </a:p>
        </p:txBody>
      </p:sp>
      <p:sp>
        <p:nvSpPr>
          <p:cNvPr id="24" name="Zástupný symbol pro text 37"/>
          <p:cNvSpPr>
            <a:spLocks noGrp="1"/>
          </p:cNvSpPr>
          <p:nvPr>
            <p:ph type="body" sz="quarter" idx="12"/>
          </p:nvPr>
        </p:nvSpPr>
        <p:spPr>
          <a:xfrm>
            <a:off x="3543301" y="3643079"/>
            <a:ext cx="5110162" cy="851668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39"/>
          <p:cNvSpPr>
            <a:spLocks noGrp="1"/>
          </p:cNvSpPr>
          <p:nvPr>
            <p:ph type="body" sz="quarter" idx="14"/>
          </p:nvPr>
        </p:nvSpPr>
        <p:spPr>
          <a:xfrm>
            <a:off x="843130" y="3620253"/>
            <a:ext cx="2381250" cy="863486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cs-CZ" sz="1400" b="1"/>
              <a:t>Upravte styly předlohy textu.</a:t>
            </a:r>
          </a:p>
        </p:txBody>
      </p:sp>
      <p:sp>
        <p:nvSpPr>
          <p:cNvPr id="26" name="Zástupný symbol pro text 40"/>
          <p:cNvSpPr>
            <a:spLocks noGrp="1"/>
          </p:cNvSpPr>
          <p:nvPr>
            <p:ph type="body" sz="quarter" idx="15"/>
          </p:nvPr>
        </p:nvSpPr>
        <p:spPr>
          <a:xfrm>
            <a:off x="3543467" y="1532981"/>
            <a:ext cx="5109996" cy="862159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7" name="Zástupný symbol pro text 41"/>
          <p:cNvSpPr>
            <a:spLocks noGrp="1"/>
          </p:cNvSpPr>
          <p:nvPr>
            <p:ph type="body" sz="quarter" idx="16"/>
          </p:nvPr>
        </p:nvSpPr>
        <p:spPr>
          <a:xfrm>
            <a:off x="3543301" y="2576289"/>
            <a:ext cx="5110162" cy="862816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Zástupný symbol pro text 43"/>
          <p:cNvSpPr>
            <a:spLocks noGrp="1"/>
          </p:cNvSpPr>
          <p:nvPr>
            <p:ph type="body" sz="quarter" idx="18"/>
          </p:nvPr>
        </p:nvSpPr>
        <p:spPr>
          <a:xfrm>
            <a:off x="841374" y="1532982"/>
            <a:ext cx="2381251" cy="862159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cs-CZ" sz="1400" b="1"/>
              <a:t>Upravte styly předlohy textu.</a:t>
            </a:r>
          </a:p>
        </p:txBody>
      </p:sp>
      <p:sp>
        <p:nvSpPr>
          <p:cNvPr id="29" name="Zástupný symbol pro text 44"/>
          <p:cNvSpPr>
            <a:spLocks noGrp="1"/>
          </p:cNvSpPr>
          <p:nvPr>
            <p:ph type="body" sz="quarter" idx="19"/>
          </p:nvPr>
        </p:nvSpPr>
        <p:spPr>
          <a:xfrm>
            <a:off x="843130" y="909786"/>
            <a:ext cx="8653045" cy="39293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000" b="1" cap="all">
                <a:latin typeface="Verdana" panose="020B0604030504040204" pitchFamily="34" charset="0"/>
              </a:rPr>
              <a:t>Upravte styly předlohy textu.</a:t>
            </a:r>
          </a:p>
        </p:txBody>
      </p:sp>
      <p:grpSp>
        <p:nvGrpSpPr>
          <p:cNvPr id="30" name="Skupina 29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31" name="Skupina 30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33" name="Obdélník 32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4" name="Obdélník 33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5" name="Obdélník 34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6" name="Obdélník 35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7" name="Obdélník 36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8" name="Obdélník 37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32" name="Obrázek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44" name="Zástupný symbol pro obrázek 43"/>
          <p:cNvSpPr>
            <a:spLocks noGrp="1"/>
          </p:cNvSpPr>
          <p:nvPr>
            <p:ph type="pic" sz="quarter" idx="20"/>
          </p:nvPr>
        </p:nvSpPr>
        <p:spPr>
          <a:xfrm>
            <a:off x="841374" y="4725225"/>
            <a:ext cx="2381250" cy="1363663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5" name="Zástupný symbol pro obrázek 43"/>
          <p:cNvSpPr>
            <a:spLocks noGrp="1"/>
          </p:cNvSpPr>
          <p:nvPr>
            <p:ph type="pic" sz="quarter" idx="21"/>
          </p:nvPr>
        </p:nvSpPr>
        <p:spPr>
          <a:xfrm>
            <a:off x="3543300" y="4726048"/>
            <a:ext cx="2381250" cy="1363663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6" name="Zástupný symbol pro obrázek 43"/>
          <p:cNvSpPr>
            <a:spLocks noGrp="1"/>
          </p:cNvSpPr>
          <p:nvPr>
            <p:ph type="pic" sz="quarter" idx="22"/>
          </p:nvPr>
        </p:nvSpPr>
        <p:spPr>
          <a:xfrm>
            <a:off x="8974138" y="4725224"/>
            <a:ext cx="2381250" cy="1363663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7" name="Zástupný symbol pro obrázek 43"/>
          <p:cNvSpPr>
            <a:spLocks noGrp="1"/>
          </p:cNvSpPr>
          <p:nvPr>
            <p:ph type="pic" sz="quarter" idx="23"/>
          </p:nvPr>
        </p:nvSpPr>
        <p:spPr>
          <a:xfrm>
            <a:off x="6272212" y="4712673"/>
            <a:ext cx="2381250" cy="1363663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9538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text 5"/>
          <p:cNvSpPr>
            <a:spLocks noGrp="1"/>
          </p:cNvSpPr>
          <p:nvPr>
            <p:ph type="body" sz="quarter" idx="21"/>
          </p:nvPr>
        </p:nvSpPr>
        <p:spPr>
          <a:xfrm>
            <a:off x="838421" y="1949387"/>
            <a:ext cx="6267229" cy="1284534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1"/>
          <p:cNvSpPr>
            <a:spLocks noGrp="1"/>
          </p:cNvSpPr>
          <p:nvPr>
            <p:ph type="body" sz="quarter" idx="16"/>
          </p:nvPr>
        </p:nvSpPr>
        <p:spPr>
          <a:xfrm>
            <a:off x="838421" y="909786"/>
            <a:ext cx="8629429" cy="392935"/>
          </a:xfrm>
        </p:spPr>
        <p:txBody>
          <a:bodyPr>
            <a:noAutofit/>
          </a:bodyPr>
          <a:lstStyle>
            <a:lvl1pPr marL="0" indent="0">
              <a:buNone/>
              <a:defRPr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z="2000" b="1" cap="all"/>
              <a:t>Upravte styly předlohy textu.</a:t>
            </a:r>
          </a:p>
        </p:txBody>
      </p:sp>
      <p:sp>
        <p:nvSpPr>
          <p:cNvPr id="23" name="Zástupný symbol pro text 2"/>
          <p:cNvSpPr>
            <a:spLocks noGrp="1"/>
          </p:cNvSpPr>
          <p:nvPr>
            <p:ph type="body" sz="quarter" idx="17"/>
          </p:nvPr>
        </p:nvSpPr>
        <p:spPr>
          <a:xfrm>
            <a:off x="838421" y="1395440"/>
            <a:ext cx="8629429" cy="240990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3"/>
          <p:cNvSpPr>
            <a:spLocks noGrp="1"/>
          </p:cNvSpPr>
          <p:nvPr>
            <p:ph type="body" sz="quarter" idx="19"/>
          </p:nvPr>
        </p:nvSpPr>
        <p:spPr>
          <a:xfrm>
            <a:off x="838419" y="4748129"/>
            <a:ext cx="6267229" cy="1285875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4"/>
          <p:cNvSpPr>
            <a:spLocks noGrp="1"/>
          </p:cNvSpPr>
          <p:nvPr>
            <p:ph type="body" sz="quarter" idx="20"/>
          </p:nvPr>
        </p:nvSpPr>
        <p:spPr>
          <a:xfrm>
            <a:off x="838420" y="3348287"/>
            <a:ext cx="6267229" cy="1287215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7" name="Zástupný symbol pro obrázek 36"/>
          <p:cNvSpPr>
            <a:spLocks noGrp="1"/>
          </p:cNvSpPr>
          <p:nvPr>
            <p:ph type="pic" sz="quarter" idx="22"/>
          </p:nvPr>
        </p:nvSpPr>
        <p:spPr>
          <a:xfrm>
            <a:off x="7286625" y="1949387"/>
            <a:ext cx="4068763" cy="4084701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grpSp>
        <p:nvGrpSpPr>
          <p:cNvPr id="38" name="Skupina 37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39" name="Skupina 38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41" name="Obdélník 40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2" name="Obdélník 41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3" name="Obdélník 42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4" name="Obdélník 43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5" name="Obdélník 44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6" name="Obdélník 45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40" name="Obrázek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628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text 5"/>
          <p:cNvSpPr>
            <a:spLocks noGrp="1"/>
          </p:cNvSpPr>
          <p:nvPr>
            <p:ph type="body" sz="quarter" idx="21"/>
          </p:nvPr>
        </p:nvSpPr>
        <p:spPr>
          <a:xfrm>
            <a:off x="5088159" y="1949303"/>
            <a:ext cx="6267229" cy="1284534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1"/>
          <p:cNvSpPr>
            <a:spLocks noGrp="1"/>
          </p:cNvSpPr>
          <p:nvPr>
            <p:ph type="body" sz="quarter" idx="16"/>
          </p:nvPr>
        </p:nvSpPr>
        <p:spPr>
          <a:xfrm>
            <a:off x="838421" y="909786"/>
            <a:ext cx="8629429" cy="392935"/>
          </a:xfrm>
        </p:spPr>
        <p:txBody>
          <a:bodyPr>
            <a:noAutofit/>
          </a:bodyPr>
          <a:lstStyle>
            <a:lvl1pPr marL="0" indent="0">
              <a:buNone/>
              <a:defRPr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z="2000" b="1" cap="all"/>
              <a:t>Upravte styly předlohy textu.</a:t>
            </a:r>
          </a:p>
        </p:txBody>
      </p:sp>
      <p:sp>
        <p:nvSpPr>
          <p:cNvPr id="23" name="Zástupný symbol pro text 2"/>
          <p:cNvSpPr>
            <a:spLocks noGrp="1"/>
          </p:cNvSpPr>
          <p:nvPr>
            <p:ph type="body" sz="quarter" idx="17"/>
          </p:nvPr>
        </p:nvSpPr>
        <p:spPr>
          <a:xfrm>
            <a:off x="838421" y="1395440"/>
            <a:ext cx="8629429" cy="240990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3"/>
          <p:cNvSpPr>
            <a:spLocks noGrp="1"/>
          </p:cNvSpPr>
          <p:nvPr>
            <p:ph type="body" sz="quarter" idx="19"/>
          </p:nvPr>
        </p:nvSpPr>
        <p:spPr>
          <a:xfrm>
            <a:off x="5088157" y="4748045"/>
            <a:ext cx="6267229" cy="1285875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4"/>
          <p:cNvSpPr>
            <a:spLocks noGrp="1"/>
          </p:cNvSpPr>
          <p:nvPr>
            <p:ph type="body" sz="quarter" idx="20"/>
          </p:nvPr>
        </p:nvSpPr>
        <p:spPr>
          <a:xfrm>
            <a:off x="5088158" y="3348203"/>
            <a:ext cx="6267229" cy="1287215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7" name="Zástupný symbol pro obrázek 36"/>
          <p:cNvSpPr>
            <a:spLocks noGrp="1"/>
          </p:cNvSpPr>
          <p:nvPr>
            <p:ph type="pic" sz="quarter" idx="22"/>
          </p:nvPr>
        </p:nvSpPr>
        <p:spPr>
          <a:xfrm>
            <a:off x="838419" y="1949303"/>
            <a:ext cx="4068763" cy="4084701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grpSp>
        <p:nvGrpSpPr>
          <p:cNvPr id="38" name="Skupina 37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39" name="Skupina 38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41" name="Obdélník 40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2" name="Obdélník 41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3" name="Obdélník 42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4" name="Obdélník 43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5" name="Obdélník 44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6" name="Obdélník 45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40" name="Obrázek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831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C5C3B-849C-4275-8462-48417107539F}" type="datetimeFigureOut">
              <a:rPr lang="cs-CZ" smtClean="0"/>
              <a:t>02.08.2023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ECAF4-FFBB-41DA-BD5A-F7CBCA107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72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4" r:id="rId2"/>
    <p:sldLayoutId id="2147483697" r:id="rId3"/>
    <p:sldLayoutId id="2147483650" r:id="rId4"/>
    <p:sldLayoutId id="2147483696" r:id="rId5"/>
    <p:sldLayoutId id="2147483653" r:id="rId6"/>
    <p:sldLayoutId id="2147483654" r:id="rId7"/>
    <p:sldLayoutId id="2147483690" r:id="rId8"/>
    <p:sldLayoutId id="2147483691" r:id="rId9"/>
    <p:sldLayoutId id="2147483692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lona.Faltynkova@szif.cz" TargetMode="External"/><Relationship Id="rId4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0" y="5072678"/>
            <a:ext cx="12192000" cy="1272540"/>
            <a:chOff x="0" y="629770"/>
            <a:chExt cx="12192000" cy="1272540"/>
          </a:xfrm>
        </p:grpSpPr>
        <p:sp>
          <p:nvSpPr>
            <p:cNvPr id="2" name="Obdélník 1"/>
            <p:cNvSpPr/>
            <p:nvPr/>
          </p:nvSpPr>
          <p:spPr>
            <a:xfrm>
              <a:off x="0" y="629770"/>
              <a:ext cx="12192000" cy="1272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4874" y="1032013"/>
              <a:ext cx="1675713" cy="468366"/>
            </a:xfrm>
            <a:prstGeom prst="rect">
              <a:avLst/>
            </a:prstGeom>
          </p:spPr>
        </p:pic>
      </p:grpSp>
      <p:sp>
        <p:nvSpPr>
          <p:cNvPr id="8" name="TextovéPole 7"/>
          <p:cNvSpPr txBox="1"/>
          <p:nvPr/>
        </p:nvSpPr>
        <p:spPr>
          <a:xfrm>
            <a:off x="333910" y="5308838"/>
            <a:ext cx="856864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cap="all" spc="17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34.73 Investice do zpracování zemědělských produktů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33911" y="5809438"/>
            <a:ext cx="370932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cs-CZ" sz="1100" b="1" cap="all" spc="170" dirty="0">
              <a:solidFill>
                <a:srgbClr val="E2880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1100" b="1" cap="all" spc="170" dirty="0" smtClean="0">
                <a:solidFill>
                  <a:srgbClr val="E2880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Ilona Faltýnková</a:t>
            </a:r>
            <a:endParaRPr lang="cs-CZ" sz="1100" b="1" cap="all" spc="170" dirty="0">
              <a:solidFill>
                <a:srgbClr val="E2880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716766" cy="392935"/>
          </a:xfrm>
        </p:spPr>
        <p:txBody>
          <a:bodyPr>
            <a:noAutofit/>
          </a:bodyPr>
          <a:lstStyle/>
          <a:p>
            <a:r>
              <a:rPr lang="cs-CZ" spc="170" dirty="0">
                <a:ea typeface="Verdana" panose="020B0604030504040204" pitchFamily="34" charset="0"/>
              </a:rPr>
              <a:t>34.73 Investice do zpracování zemědělských produktů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9135" y="1587731"/>
            <a:ext cx="11305309" cy="483800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sz="1600" b="1" u="sng" dirty="0"/>
              <a:t>Preferenční kritéria (pokračování):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+mj-lt"/>
              <a:buAutoNum type="arabicPeriod" startAt="7"/>
            </a:pPr>
            <a:r>
              <a:rPr lang="cs-CZ" sz="1600" dirty="0">
                <a:solidFill>
                  <a:srgbClr val="FF0000"/>
                </a:solidFill>
              </a:rPr>
              <a:t>Žadatel spolupracuje s potravinovou </a:t>
            </a:r>
            <a:r>
              <a:rPr lang="cs-CZ" sz="1600" dirty="0" smtClean="0">
                <a:solidFill>
                  <a:srgbClr val="FF0000"/>
                </a:solidFill>
              </a:rPr>
              <a:t>bankou. </a:t>
            </a:r>
            <a:r>
              <a:rPr lang="cs-CZ" sz="1600" dirty="0" smtClean="0"/>
              <a:t>(2 b.)</a:t>
            </a:r>
            <a:endParaRPr lang="cs-CZ" sz="1600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+mj-lt"/>
              <a:buAutoNum type="arabicPeriod" startAt="7"/>
            </a:pPr>
            <a:r>
              <a:rPr lang="cs-CZ" sz="1600" dirty="0" smtClean="0"/>
              <a:t>Žadatel </a:t>
            </a:r>
            <a:r>
              <a:rPr lang="cs-CZ" sz="1600" dirty="0"/>
              <a:t>je nejpozději k datu podání Žádosti o platbu </a:t>
            </a:r>
            <a:r>
              <a:rPr lang="cs-CZ" sz="1600" dirty="0" smtClean="0"/>
              <a:t>držitelem platného </a:t>
            </a:r>
            <a:r>
              <a:rPr lang="cs-CZ" sz="1600" dirty="0"/>
              <a:t>osvědčení o původu </a:t>
            </a:r>
            <a:r>
              <a:rPr lang="cs-CZ" sz="1600" dirty="0" smtClean="0"/>
              <a:t>biopotraviny/</a:t>
            </a:r>
            <a:r>
              <a:rPr lang="cs-CZ" sz="1600" dirty="0" err="1" smtClean="0"/>
              <a:t>biokrmiva</a:t>
            </a:r>
            <a:r>
              <a:rPr lang="cs-CZ" sz="1600" dirty="0" smtClean="0"/>
              <a:t> (5, 10 b.).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+mj-lt"/>
              <a:buAutoNum type="arabicPeriod" startAt="7"/>
            </a:pPr>
            <a:r>
              <a:rPr lang="en-US" sz="1600" dirty="0" err="1" smtClean="0">
                <a:solidFill>
                  <a:srgbClr val="FF0000"/>
                </a:solidFill>
              </a:rPr>
              <a:t>Žadatel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je </a:t>
            </a:r>
            <a:r>
              <a:rPr lang="en-US" sz="1600" dirty="0" err="1">
                <a:solidFill>
                  <a:srgbClr val="FF0000"/>
                </a:solidFill>
              </a:rPr>
              <a:t>sociálním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podnikem</a:t>
            </a:r>
            <a:r>
              <a:rPr lang="cs-CZ" sz="1600" dirty="0">
                <a:solidFill>
                  <a:srgbClr val="FF0000"/>
                </a:solidFill>
              </a:rPr>
              <a:t> – uveden v Adresáři sociálních </a:t>
            </a:r>
            <a:r>
              <a:rPr lang="cs-CZ" sz="1600" dirty="0" smtClean="0">
                <a:solidFill>
                  <a:srgbClr val="FF0000"/>
                </a:solidFill>
              </a:rPr>
              <a:t>podniků. </a:t>
            </a:r>
            <a:r>
              <a:rPr lang="cs-CZ" sz="1600" dirty="0" smtClean="0"/>
              <a:t>(3 b.)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+mj-lt"/>
              <a:buAutoNum type="arabicPeriod" startAt="7"/>
            </a:pPr>
            <a:r>
              <a:rPr lang="cs-CZ" sz="1600" dirty="0" smtClean="0">
                <a:solidFill>
                  <a:srgbClr val="FF0000"/>
                </a:solidFill>
              </a:rPr>
              <a:t>Žadatel </a:t>
            </a:r>
            <a:r>
              <a:rPr lang="cs-CZ" sz="1600" dirty="0">
                <a:solidFill>
                  <a:srgbClr val="FF0000"/>
                </a:solidFill>
              </a:rPr>
              <a:t>vyrábí energii z OZE - minimální instalovaný výkon 10 kW. </a:t>
            </a:r>
            <a:r>
              <a:rPr lang="cs-CZ" sz="1600" dirty="0"/>
              <a:t>(5 b</a:t>
            </a:r>
            <a:r>
              <a:rPr lang="cs-CZ" sz="1600" dirty="0" smtClean="0"/>
              <a:t>.)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+mj-lt"/>
              <a:buAutoNum type="arabicPeriod" startAt="7"/>
            </a:pPr>
            <a:r>
              <a:rPr lang="cs-CZ" sz="1600" dirty="0" smtClean="0">
                <a:solidFill>
                  <a:srgbClr val="FF0000"/>
                </a:solidFill>
              </a:rPr>
              <a:t>Předmět </a:t>
            </a:r>
            <a:r>
              <a:rPr lang="cs-CZ" sz="1600" dirty="0">
                <a:solidFill>
                  <a:srgbClr val="FF0000"/>
                </a:solidFill>
              </a:rPr>
              <a:t>projektu navazuje na operaci 16.1.1 Podpora operačních skupin a projektů EIP, 16.2.2  Podpora vývoje nových produktů, postupů a technologií při zpracování zemědělských produktů a jejich uvádění na trh nebo na intervenci 53.77 Podpora operačních skupin a projektů EIP či 51.77 Inovace při zpracování zemědělských produktů. </a:t>
            </a:r>
            <a:r>
              <a:rPr lang="cs-CZ" sz="1600" dirty="0"/>
              <a:t>(3 b</a:t>
            </a:r>
            <a:r>
              <a:rPr lang="cs-CZ" sz="1600" dirty="0" smtClean="0"/>
              <a:t>.)</a:t>
            </a:r>
            <a:endParaRPr lang="cs-CZ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0" y="5082202"/>
            <a:ext cx="12192000" cy="1272540"/>
            <a:chOff x="0" y="629770"/>
            <a:chExt cx="12192000" cy="1272540"/>
          </a:xfrm>
        </p:grpSpPr>
        <p:sp>
          <p:nvSpPr>
            <p:cNvPr id="2" name="Obdélník 1"/>
            <p:cNvSpPr/>
            <p:nvPr/>
          </p:nvSpPr>
          <p:spPr>
            <a:xfrm>
              <a:off x="0" y="629770"/>
              <a:ext cx="12192000" cy="1272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4874" y="1032013"/>
              <a:ext cx="1675713" cy="468366"/>
            </a:xfrm>
            <a:prstGeom prst="rect">
              <a:avLst/>
            </a:prstGeom>
          </p:spPr>
        </p:pic>
      </p:grpSp>
      <p:sp>
        <p:nvSpPr>
          <p:cNvPr id="8" name="TextovéPole 7"/>
          <p:cNvSpPr txBox="1"/>
          <p:nvPr/>
        </p:nvSpPr>
        <p:spPr>
          <a:xfrm>
            <a:off x="888415" y="5318362"/>
            <a:ext cx="774504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spc="170" dirty="0">
                <a:ea typeface="Verdana" panose="020B0604030504040204" pitchFamily="34" charset="0"/>
              </a:rPr>
              <a:t>51.77 INOVACE PŘI ZPRACOVÁNÍ ZEMĚDĚLSKÝCH PRODUKTŮ</a:t>
            </a:r>
            <a:endParaRPr lang="cs-CZ" sz="2000" b="1" cap="all" spc="17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888415" y="5818962"/>
            <a:ext cx="3154823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100" b="1" cap="all" spc="170" dirty="0" smtClean="0">
                <a:solidFill>
                  <a:srgbClr val="E2880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Ilona </a:t>
            </a:r>
            <a:r>
              <a:rPr lang="cs-CZ" sz="1100" b="1" cap="all" spc="170" dirty="0" err="1" smtClean="0">
                <a:solidFill>
                  <a:srgbClr val="E2880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Fatlýnková</a:t>
            </a:r>
            <a:endParaRPr lang="cs-CZ" sz="1100" b="1" cap="all" spc="170" dirty="0">
              <a:solidFill>
                <a:srgbClr val="E2880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8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909786"/>
            <a:ext cx="9584934" cy="392935"/>
          </a:xfrm>
        </p:spPr>
        <p:txBody>
          <a:bodyPr>
            <a:noAutofit/>
          </a:bodyPr>
          <a:lstStyle/>
          <a:p>
            <a:r>
              <a:rPr lang="cs-CZ" spc="170" dirty="0">
                <a:ea typeface="Verdana" panose="020B0604030504040204" pitchFamily="34" charset="0"/>
              </a:rPr>
              <a:t>51.77 INOVACE PŘI ZPRACOVÁNÍ ZEMĚDĚLSKÝCH PRODUKTŮ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8763" y="1637607"/>
            <a:ext cx="11172305" cy="477981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600" b="1" dirty="0"/>
              <a:t>Definice žadatele: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dirty="0"/>
              <a:t>Uskupení minimálně </a:t>
            </a:r>
            <a:r>
              <a:rPr lang="cs-CZ" sz="1600" b="1" dirty="0"/>
              <a:t>dvou</a:t>
            </a:r>
            <a:r>
              <a:rPr lang="cs-CZ" sz="1600" dirty="0"/>
              <a:t> subjektů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16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cs-CZ" sz="1600" b="1" dirty="0"/>
              <a:t>výrobce </a:t>
            </a:r>
            <a:r>
              <a:rPr lang="cs-CZ" sz="1600" b="1" dirty="0" smtClean="0"/>
              <a:t>potravin</a:t>
            </a:r>
            <a:r>
              <a:rPr lang="cs-CZ" sz="1600" dirty="0"/>
              <a:t> </a:t>
            </a:r>
            <a:r>
              <a:rPr lang="cs-CZ" sz="1600" dirty="0" smtClean="0"/>
              <a:t>nebo </a:t>
            </a:r>
            <a:r>
              <a:rPr lang="cs-CZ" sz="1600" b="1" dirty="0"/>
              <a:t>výrobce </a:t>
            </a:r>
            <a:r>
              <a:rPr lang="cs-CZ" sz="1600" b="1" dirty="0" smtClean="0"/>
              <a:t>krmiv</a:t>
            </a:r>
            <a:r>
              <a:rPr lang="cs-CZ" sz="1600" dirty="0"/>
              <a:t> </a:t>
            </a:r>
            <a:r>
              <a:rPr lang="cs-CZ" sz="1600" dirty="0" smtClean="0"/>
              <a:t>= žadatel,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arenR" startAt="2"/>
            </a:pPr>
            <a:r>
              <a:rPr lang="cs-CZ" sz="1600" b="1" dirty="0"/>
              <a:t>výzkumná </a:t>
            </a:r>
            <a:r>
              <a:rPr lang="cs-CZ" sz="1600" b="1" dirty="0" smtClean="0"/>
              <a:t>instituce.</a:t>
            </a:r>
            <a:endParaRPr lang="cs-CZ" sz="1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1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9659112" cy="392935"/>
          </a:xfrm>
        </p:spPr>
        <p:txBody>
          <a:bodyPr>
            <a:noAutofit/>
          </a:bodyPr>
          <a:lstStyle/>
          <a:p>
            <a:r>
              <a:rPr lang="cs-CZ" spc="170" dirty="0">
                <a:ea typeface="Verdana" panose="020B0604030504040204" pitchFamily="34" charset="0"/>
              </a:rPr>
              <a:t>51.77 INOVACE PŘI ZPRACOVÁNÍ ZEMĚDĚLSKÝCH PRODUKTŮ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600" b="1" dirty="0"/>
              <a:t>Výše dotace: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1600" b="1" dirty="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cs-CZ" sz="1600" dirty="0">
                <a:solidFill>
                  <a:srgbClr val="FF0000"/>
                </a:solidFill>
              </a:rPr>
              <a:t>60%</a:t>
            </a:r>
            <a:r>
              <a:rPr lang="cs-CZ" sz="1600" dirty="0">
                <a:solidFill>
                  <a:srgbClr val="111B0B"/>
                </a:solidFill>
              </a:rPr>
              <a:t> </a:t>
            </a:r>
            <a:r>
              <a:rPr lang="cs-CZ" sz="1600" dirty="0" smtClean="0">
                <a:solidFill>
                  <a:srgbClr val="111B0B"/>
                </a:solidFill>
              </a:rPr>
              <a:t>výdajů, ze kterých je stanovena dotace.</a:t>
            </a:r>
            <a:endParaRPr lang="cs-CZ" sz="1600" dirty="0">
              <a:solidFill>
                <a:srgbClr val="111B0B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600" b="1" dirty="0">
              <a:solidFill>
                <a:srgbClr val="111B0B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dirty="0" smtClean="0">
                <a:solidFill>
                  <a:srgbClr val="111B0B"/>
                </a:solidFill>
              </a:rPr>
              <a:t>Minimální výše výdajů - </a:t>
            </a:r>
            <a:r>
              <a:rPr lang="cs-CZ" sz="1600" dirty="0" smtClean="0">
                <a:solidFill>
                  <a:srgbClr val="FF0000"/>
                </a:solidFill>
              </a:rPr>
              <a:t>250.000</a:t>
            </a:r>
            <a:r>
              <a:rPr lang="cs-CZ" sz="1600" dirty="0">
                <a:solidFill>
                  <a:srgbClr val="FF0000"/>
                </a:solidFill>
              </a:rPr>
              <a:t>,- Kč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dirty="0" smtClean="0">
                <a:solidFill>
                  <a:srgbClr val="111B0B"/>
                </a:solidFill>
              </a:rPr>
              <a:t>Maximální výše výdajů - </a:t>
            </a:r>
            <a:r>
              <a:rPr lang="cs-CZ" sz="1600" dirty="0" smtClean="0">
                <a:solidFill>
                  <a:srgbClr val="FF0000"/>
                </a:solidFill>
              </a:rPr>
              <a:t>30.000.000</a:t>
            </a:r>
            <a:r>
              <a:rPr lang="cs-CZ" sz="1600" dirty="0">
                <a:solidFill>
                  <a:srgbClr val="FF0000"/>
                </a:solidFill>
              </a:rPr>
              <a:t>,- Kč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16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cs-CZ" sz="1600" dirty="0">
                <a:solidFill>
                  <a:srgbClr val="FF0000"/>
                </a:solidFill>
              </a:rPr>
              <a:t>Maximální výše poskytnuté dotace na jeden nezávislý podnik nebo skupinu partnerských a/nebo propojených podniků v rámci intervence 51.77 činí v součtu 200 mil. Kč na období 2023–2027</a:t>
            </a:r>
            <a:r>
              <a:rPr lang="cs-CZ" sz="1600" dirty="0"/>
              <a:t>. </a:t>
            </a:r>
          </a:p>
        </p:txBody>
      </p:sp>
      <p:pic>
        <p:nvPicPr>
          <p:cNvPr id="5" name="Zástupný symbol pro 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5" r="23846"/>
          <a:stretch/>
        </p:blipFill>
        <p:spPr>
          <a:xfrm>
            <a:off x="9046396" y="1825625"/>
            <a:ext cx="2089262" cy="209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5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9423981" cy="392935"/>
          </a:xfrm>
        </p:spPr>
        <p:txBody>
          <a:bodyPr>
            <a:noAutofit/>
          </a:bodyPr>
          <a:lstStyle/>
          <a:p>
            <a:r>
              <a:rPr lang="cs-CZ" spc="170" dirty="0">
                <a:ea typeface="Verdana" panose="020B0604030504040204" pitchFamily="34" charset="0"/>
              </a:rPr>
              <a:t>51.77 INOVACE PŘI ZPRACOVÁNÍ ZEMĚDĚLSKÝCH PRODUKTŮ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600" b="1" dirty="0">
                <a:solidFill>
                  <a:srgbClr val="111B0B"/>
                </a:solidFill>
              </a:rPr>
              <a:t>Způsobilé výdaje: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1600" b="1" dirty="0">
              <a:solidFill>
                <a:srgbClr val="111B0B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b="1" dirty="0">
                <a:solidFill>
                  <a:srgbClr val="111B0B"/>
                </a:solidFill>
              </a:rPr>
              <a:t>Výdaje na spolupráci </a:t>
            </a:r>
            <a:r>
              <a:rPr lang="cs-CZ" sz="1600" dirty="0">
                <a:solidFill>
                  <a:srgbClr val="111B0B"/>
                </a:solidFill>
              </a:rPr>
              <a:t>- </a:t>
            </a:r>
            <a:r>
              <a:rPr lang="cs-CZ" sz="1600" dirty="0">
                <a:solidFill>
                  <a:srgbClr val="FF0000"/>
                </a:solidFill>
              </a:rPr>
              <a:t>minimálně 50 % výdajů, ze kterých je stanovena </a:t>
            </a:r>
            <a:r>
              <a:rPr lang="cs-CZ" sz="1600" dirty="0" smtClean="0">
                <a:solidFill>
                  <a:srgbClr val="FF0000"/>
                </a:solidFill>
              </a:rPr>
              <a:t>dotace:</a:t>
            </a:r>
            <a:endParaRPr lang="cs-CZ" sz="1600" dirty="0">
              <a:solidFill>
                <a:srgbClr val="FF0000"/>
              </a:solidFill>
            </a:endParaRP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cs-CZ" sz="1600" dirty="0" smtClean="0">
                <a:solidFill>
                  <a:srgbClr val="111B0B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nové technologie </a:t>
            </a:r>
            <a:r>
              <a:rPr lang="cs-CZ" sz="1600" dirty="0">
                <a:solidFill>
                  <a:srgbClr val="111B0B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cs-CZ" sz="1600" dirty="0" smtClean="0">
                <a:solidFill>
                  <a:srgbClr val="111B0B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postupy </a:t>
            </a:r>
            <a:r>
              <a:rPr lang="cs-CZ" sz="1600" dirty="0">
                <a:solidFill>
                  <a:srgbClr val="111B0B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zpracování zemědělských produktů a přidávání hodnoty zemědělským a potravinářským </a:t>
            </a:r>
            <a:r>
              <a:rPr lang="cs-CZ" sz="1600" dirty="0" smtClean="0">
                <a:solidFill>
                  <a:srgbClr val="111B0B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produktům,</a:t>
            </a:r>
            <a:endParaRPr lang="cs-CZ" sz="1600" dirty="0">
              <a:solidFill>
                <a:srgbClr val="111B0B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cs-CZ" sz="1600" dirty="0" smtClean="0">
                <a:solidFill>
                  <a:srgbClr val="111B0B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nové produkty, </a:t>
            </a:r>
            <a:r>
              <a:rPr lang="cs-CZ" sz="1600" dirty="0">
                <a:solidFill>
                  <a:srgbClr val="111B0B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včetně jejich finální úpravy a </a:t>
            </a:r>
            <a:r>
              <a:rPr lang="cs-CZ" sz="1600" dirty="0" smtClean="0">
                <a:solidFill>
                  <a:srgbClr val="111B0B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designu,</a:t>
            </a:r>
            <a:endParaRPr lang="cs-CZ" sz="1600" dirty="0">
              <a:solidFill>
                <a:srgbClr val="111B0B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cs-CZ" sz="1600" dirty="0" smtClean="0">
                <a:solidFill>
                  <a:srgbClr val="111B0B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výzkum </a:t>
            </a:r>
            <a:r>
              <a:rPr lang="cs-CZ" sz="1600" dirty="0">
                <a:solidFill>
                  <a:srgbClr val="111B0B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nových způsobů zvyšování nebo monitorování kvality </a:t>
            </a:r>
            <a:r>
              <a:rPr lang="cs-CZ" sz="1600" dirty="0" smtClean="0">
                <a:solidFill>
                  <a:srgbClr val="111B0B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výrobků,</a:t>
            </a:r>
            <a:endParaRPr lang="cs-CZ" sz="1600" dirty="0">
              <a:solidFill>
                <a:srgbClr val="111B0B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cs-CZ" sz="1600" dirty="0" smtClean="0">
                <a:solidFill>
                  <a:srgbClr val="111B0B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nové systémy </a:t>
            </a:r>
            <a:r>
              <a:rPr lang="cs-CZ" sz="1600" dirty="0">
                <a:solidFill>
                  <a:srgbClr val="111B0B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zajištění sledovatelnosti výrobků a včasného </a:t>
            </a:r>
            <a:r>
              <a:rPr lang="cs-CZ" sz="1600" dirty="0" smtClean="0">
                <a:solidFill>
                  <a:srgbClr val="111B0B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upozornění, </a:t>
            </a:r>
            <a:r>
              <a:rPr lang="cs-CZ" sz="1600" dirty="0">
                <a:solidFill>
                  <a:srgbClr val="111B0B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na nebezpečné </a:t>
            </a:r>
            <a:r>
              <a:rPr lang="cs-CZ" sz="1600" dirty="0" smtClean="0">
                <a:solidFill>
                  <a:srgbClr val="111B0B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potraviny,</a:t>
            </a:r>
            <a:endParaRPr lang="cs-CZ" sz="1600" dirty="0">
              <a:solidFill>
                <a:srgbClr val="111B0B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cs-CZ" sz="1600" dirty="0" smtClean="0">
                <a:solidFill>
                  <a:srgbClr val="FF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marketingové </a:t>
            </a:r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cs-CZ" sz="1600" dirty="0" smtClean="0">
                <a:solidFill>
                  <a:srgbClr val="FF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organizační inovace.</a:t>
            </a:r>
            <a:endParaRPr lang="cs-CZ" sz="1600" dirty="0">
              <a:solidFill>
                <a:srgbClr val="FF000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endParaRPr lang="cs-CZ" sz="16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b="1" dirty="0">
                <a:solidFill>
                  <a:srgbClr val="111B0B"/>
                </a:solidFill>
              </a:rPr>
              <a:t>Investiční výdaje</a:t>
            </a:r>
            <a:r>
              <a:rPr lang="cs-CZ" sz="1600" dirty="0">
                <a:solidFill>
                  <a:srgbClr val="111B0B"/>
                </a:solidFill>
              </a:rPr>
              <a:t> – nezbytně nutné </a:t>
            </a:r>
            <a:r>
              <a:rPr lang="cs-CZ" sz="1600" dirty="0" smtClean="0">
                <a:solidFill>
                  <a:srgbClr val="111B0B"/>
                </a:solidFill>
              </a:rPr>
              <a:t>výdaje na doporučení výzkumné instituce </a:t>
            </a:r>
            <a:endParaRPr lang="cs-CZ" sz="1600" b="1" dirty="0">
              <a:solidFill>
                <a:srgbClr val="111B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5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9737489" cy="392935"/>
          </a:xfrm>
        </p:spPr>
        <p:txBody>
          <a:bodyPr>
            <a:noAutofit/>
          </a:bodyPr>
          <a:lstStyle/>
          <a:p>
            <a:r>
              <a:rPr lang="cs-CZ" spc="170" dirty="0">
                <a:ea typeface="Verdana" panose="020B0604030504040204" pitchFamily="34" charset="0"/>
              </a:rPr>
              <a:t>51.77 INOVACE PŘI ZPRACOVÁNÍ ZEMĚDĚLSKÝCH PRODUKTŮ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3702" y="1825625"/>
            <a:ext cx="11064239" cy="451698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600" b="1" dirty="0"/>
              <a:t>Kritéria přijatelnosti: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cs-CZ" sz="16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cs-CZ" sz="1600" dirty="0" smtClean="0"/>
              <a:t>Žadatel </a:t>
            </a:r>
            <a:r>
              <a:rPr lang="cs-CZ" sz="1600" dirty="0"/>
              <a:t>zveřejní výsledky projektu a zajistí jejich </a:t>
            </a:r>
            <a:r>
              <a:rPr lang="cs-CZ" sz="1600" dirty="0" smtClean="0"/>
              <a:t>šíření.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cs-CZ" sz="16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cs-CZ" sz="1600" dirty="0" smtClean="0"/>
              <a:t>Beneficient = výrobce potravin či výrobce krmiv.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cs-CZ" sz="16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cs-CZ" sz="1600" dirty="0" smtClean="0"/>
              <a:t>Spolupráce </a:t>
            </a:r>
            <a:r>
              <a:rPr lang="cs-CZ" sz="1600" dirty="0"/>
              <a:t>realizována minimálně dvěma </a:t>
            </a:r>
            <a:r>
              <a:rPr lang="cs-CZ" sz="1600" dirty="0" smtClean="0"/>
              <a:t>subjekty.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cs-CZ" sz="16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cs-CZ" sz="1600" dirty="0"/>
              <a:t>Projekt se musí týkat potravin nebo krmiv a předmětem projektu pak musí být zpracování a/nebo uvádění na trh zemědělských produktů, kde </a:t>
            </a:r>
            <a:r>
              <a:rPr lang="cs-CZ" sz="1600" b="1" dirty="0"/>
              <a:t>výstupní produkt </a:t>
            </a:r>
            <a:r>
              <a:rPr lang="cs-CZ" sz="1600" dirty="0"/>
              <a:t>musí být uveden v příloze I Smlouvy o fungování EU, v případě výroby krmiv je výstupní produkt omezen na krmiva určená pro hospodářská zvířata (s výjimkou ryb) - ne však pouze pro přímou spotřebu v podniku </a:t>
            </a:r>
            <a:r>
              <a:rPr lang="cs-CZ" sz="1600" dirty="0" smtClean="0"/>
              <a:t>žadatele.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cs-CZ" sz="16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cs-CZ" sz="1600" dirty="0"/>
              <a:t>Žadatel se v rámci této intervence zabývá zpracováním a/nebo uváděním na trh zemědělských </a:t>
            </a:r>
            <a:r>
              <a:rPr lang="cs-CZ" sz="1600" dirty="0" smtClean="0"/>
              <a:t>produktů.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8037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9476232" cy="392935"/>
          </a:xfrm>
        </p:spPr>
        <p:txBody>
          <a:bodyPr>
            <a:noAutofit/>
          </a:bodyPr>
          <a:lstStyle/>
          <a:p>
            <a:r>
              <a:rPr lang="cs-CZ" spc="170" dirty="0">
                <a:ea typeface="Verdana" panose="020B0604030504040204" pitchFamily="34" charset="0"/>
              </a:rPr>
              <a:t>51.77 INOVACE PŘI ZPRACOVÁNÍ ZEMĚDĚLSKÝCH PRODUKTŮ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1" y="1825624"/>
            <a:ext cx="11097490" cy="450867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600" b="1" dirty="0"/>
              <a:t>Vybrané další podmínky:</a:t>
            </a:r>
            <a:endParaRPr lang="cs-CZ" sz="1600" b="1" u="sng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1600" b="1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dirty="0"/>
              <a:t>Žádost o dotaci obdrží v rámci preferenčních kritérií minimálně 30 </a:t>
            </a:r>
            <a:r>
              <a:rPr lang="cs-CZ" sz="1600" dirty="0" smtClean="0"/>
              <a:t>bodů.</a:t>
            </a:r>
            <a:endParaRPr lang="cs-CZ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dirty="0"/>
              <a:t>Žádost o platbu musí být předložena nejpozději do 36 měsíců od podpisu Dohody o poskytnutí </a:t>
            </a:r>
            <a:r>
              <a:rPr lang="cs-CZ" sz="1600" dirty="0" smtClean="0"/>
              <a:t>dotace.</a:t>
            </a:r>
            <a:endParaRPr lang="cs-CZ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dirty="0"/>
              <a:t>Projekt je inovativního </a:t>
            </a:r>
            <a:r>
              <a:rPr lang="cs-CZ" sz="1600" dirty="0" smtClean="0"/>
              <a:t>charakteru - Hodnotitelskou </a:t>
            </a:r>
            <a:r>
              <a:rPr lang="cs-CZ" sz="1600" dirty="0"/>
              <a:t>komisí neobdržel 0 bodů </a:t>
            </a:r>
            <a:r>
              <a:rPr lang="cs-CZ" sz="1600" dirty="0" smtClean="0"/>
              <a:t>za kritéria č. </a:t>
            </a:r>
            <a:r>
              <a:rPr lang="cs-CZ" sz="1600" dirty="0"/>
              <a:t>1), 7), 9) nebo 10</a:t>
            </a:r>
            <a:r>
              <a:rPr lang="cs-CZ" sz="1600" dirty="0" smtClean="0"/>
              <a:t>).</a:t>
            </a:r>
            <a:endParaRPr lang="cs-CZ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dirty="0"/>
              <a:t>Spolupracující subjekt musí být vybrán již k </a:t>
            </a:r>
            <a:r>
              <a:rPr lang="cs-CZ" sz="1600" b="1" dirty="0"/>
              <a:t>datu podání Žádosti o </a:t>
            </a:r>
            <a:r>
              <a:rPr lang="cs-CZ" sz="1600" b="1" dirty="0" smtClean="0"/>
              <a:t>dotaci.</a:t>
            </a:r>
            <a:endParaRPr lang="cs-CZ" sz="1600" b="1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5733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pc="170" dirty="0">
                <a:ea typeface="Verdana" panose="020B0604030504040204" pitchFamily="34" charset="0"/>
              </a:rPr>
              <a:t>51.77 INOVACE PŘI ZPRACOVÁNÍ ZEMĚDĚLSKÝCH </a:t>
            </a:r>
            <a:r>
              <a:rPr lang="cs-CZ" spc="170" dirty="0" smtClean="0">
                <a:ea typeface="Verdana" panose="020B0604030504040204" pitchFamily="34" charset="0"/>
              </a:rPr>
              <a:t/>
            </a:r>
            <a:br>
              <a:rPr lang="cs-CZ" spc="170" dirty="0" smtClean="0">
                <a:ea typeface="Verdana" panose="020B0604030504040204" pitchFamily="34" charset="0"/>
              </a:rPr>
            </a:br>
            <a:r>
              <a:rPr lang="cs-CZ" spc="170" dirty="0" smtClean="0">
                <a:ea typeface="Verdana" panose="020B0604030504040204" pitchFamily="34" charset="0"/>
              </a:rPr>
              <a:t>PRODUKTŮ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600" b="1" dirty="0"/>
              <a:t>Vybrané další </a:t>
            </a:r>
            <a:r>
              <a:rPr lang="cs-CZ" sz="1600" b="1" dirty="0" smtClean="0"/>
              <a:t>podmínky (pokračování):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6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dirty="0" smtClean="0"/>
              <a:t>Inovace </a:t>
            </a:r>
            <a:r>
              <a:rPr lang="cs-CZ" sz="1600" dirty="0"/>
              <a:t>- zavedení produktů, postupů, technologií nových nebo významně zlepšených s ohledem na jejich charakteristiky nebo zamýšlené užití. Technologie, produkty nebo procesy musí být minimálně pro odvětví v ČR nové. Nová technologie, produkt nebo proces musí být vyvinuty ve spolupráci s výzkumným subjektem.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dirty="0">
                <a:solidFill>
                  <a:srgbClr val="FF0000"/>
                </a:solidFill>
              </a:rPr>
              <a:t>V případě zpracování medu se projekt netýká technologií uvedených v příloze č. 5–8 nařízení vlády č. 53/2023 Sb. o stanovení podmínek provádění opatření v odvětví včelařství.</a:t>
            </a:r>
            <a:endParaRPr lang="cs-CZ" sz="1600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4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9476232" cy="392935"/>
          </a:xfrm>
        </p:spPr>
        <p:txBody>
          <a:bodyPr>
            <a:noAutofit/>
          </a:bodyPr>
          <a:lstStyle/>
          <a:p>
            <a:r>
              <a:rPr lang="cs-CZ" spc="170" dirty="0">
                <a:ea typeface="Verdana" panose="020B0604030504040204" pitchFamily="34" charset="0"/>
              </a:rPr>
              <a:t>51.77 INOVACE PŘI ZPRACOVÁNÍ ZEMĚDĚLSKÝCH PRODUKTŮ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0575" y="1612670"/>
            <a:ext cx="11363498" cy="47465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600" b="1" dirty="0"/>
              <a:t>Vybrané další podmínky (pokračování):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sz="1600" u="sng" dirty="0"/>
              <a:t>V rámci intervence nelze poskytnout dotaci na: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dirty="0"/>
              <a:t>nákup </a:t>
            </a:r>
            <a:r>
              <a:rPr lang="cs-CZ" sz="1600" dirty="0" smtClean="0"/>
              <a:t>nemovitosti, </a:t>
            </a:r>
            <a:endParaRPr lang="cs-CZ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dirty="0"/>
              <a:t>nákup dopravních prostředků </a:t>
            </a:r>
            <a:r>
              <a:rPr lang="cs-CZ" sz="1600" dirty="0" smtClean="0"/>
              <a:t>pro </a:t>
            </a:r>
            <a:r>
              <a:rPr lang="cs-CZ" sz="1600" dirty="0"/>
              <a:t>osobní </a:t>
            </a:r>
            <a:r>
              <a:rPr lang="cs-CZ" sz="1600" dirty="0" smtClean="0"/>
              <a:t>přepravu,</a:t>
            </a:r>
            <a:endParaRPr lang="cs-CZ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dirty="0"/>
              <a:t>administrativní a správní budovy, intervenční sklady, logistická </a:t>
            </a:r>
            <a:r>
              <a:rPr lang="cs-CZ" sz="1600" dirty="0" smtClean="0"/>
              <a:t>centra, </a:t>
            </a:r>
            <a:endParaRPr lang="cs-CZ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dirty="0"/>
              <a:t>inženýrské sítě včetně přípojek kromě rozvodů uvnitř </a:t>
            </a:r>
            <a:r>
              <a:rPr lang="cs-CZ" sz="1600" dirty="0" smtClean="0"/>
              <a:t>staveb,</a:t>
            </a:r>
            <a:endParaRPr lang="cs-CZ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dirty="0"/>
              <a:t>studny, vrty, vodárny, úpravny </a:t>
            </a:r>
            <a:r>
              <a:rPr lang="cs-CZ" sz="1600" dirty="0" smtClean="0"/>
              <a:t>vody, </a:t>
            </a:r>
            <a:endParaRPr lang="cs-CZ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dirty="0"/>
              <a:t>bezpečnostní a kamerové systémy, kromě kamerových systémů, které jsou součástí zpracovatelského </a:t>
            </a:r>
            <a:r>
              <a:rPr lang="cs-CZ" sz="1600" dirty="0" smtClean="0"/>
              <a:t>provozu, </a:t>
            </a:r>
            <a:endParaRPr lang="cs-CZ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dirty="0"/>
              <a:t>výstavbu nebo rekonstrukci komunikací, odstavných či parkovacích </a:t>
            </a:r>
            <a:r>
              <a:rPr lang="cs-CZ" sz="1600" dirty="0" smtClean="0"/>
              <a:t>ploch, </a:t>
            </a:r>
            <a:endParaRPr lang="cs-CZ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dirty="0"/>
              <a:t>projektovou a technickou </a:t>
            </a:r>
            <a:r>
              <a:rPr lang="cs-CZ" sz="1600" dirty="0" smtClean="0"/>
              <a:t>dokumentaci, </a:t>
            </a:r>
            <a:endParaRPr lang="cs-CZ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dirty="0"/>
              <a:t>software související s tvorbou e-</a:t>
            </a:r>
            <a:r>
              <a:rPr lang="cs-CZ" sz="1600" dirty="0" err="1"/>
              <a:t>shopů</a:t>
            </a:r>
            <a:r>
              <a:rPr lang="cs-CZ" sz="1600" dirty="0"/>
              <a:t> a internetových </a:t>
            </a:r>
            <a:r>
              <a:rPr lang="cs-CZ" sz="1600" dirty="0" smtClean="0"/>
              <a:t>stránek, </a:t>
            </a:r>
            <a:endParaRPr lang="cs-CZ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dirty="0"/>
              <a:t>stavby a technologie pro třídění, chlazení, balení, značení, skladování a dopravu </a:t>
            </a:r>
            <a:r>
              <a:rPr lang="cs-CZ" sz="1600" dirty="0" smtClean="0"/>
              <a:t>vajec, </a:t>
            </a:r>
            <a:endParaRPr lang="cs-CZ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dirty="0"/>
              <a:t>investice související s restaurační, hostinskou a degustační </a:t>
            </a:r>
            <a:r>
              <a:rPr lang="cs-CZ" sz="1600" dirty="0" smtClean="0"/>
              <a:t>činností, </a:t>
            </a:r>
            <a:endParaRPr lang="cs-CZ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dirty="0"/>
              <a:t>investice, které bezprostředně navazují na sklizeň a nejsou zpracováním ani uváděním na </a:t>
            </a:r>
            <a:r>
              <a:rPr lang="cs-CZ" sz="1600" dirty="0" smtClean="0"/>
              <a:t>trh.</a:t>
            </a:r>
            <a:endParaRPr lang="cs-CZ" sz="1600" dirty="0"/>
          </a:p>
        </p:txBody>
      </p:sp>
      <p:pic>
        <p:nvPicPr>
          <p:cNvPr id="4" name="Zástupný symbol pro obrázek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50" b="7050"/>
          <a:stretch>
            <a:fillRect/>
          </a:stretch>
        </p:blipFill>
        <p:spPr>
          <a:xfrm>
            <a:off x="8859671" y="1612670"/>
            <a:ext cx="2944402" cy="168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0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521931" cy="392935"/>
          </a:xfrm>
        </p:spPr>
        <p:txBody>
          <a:bodyPr>
            <a:noAutofit/>
          </a:bodyPr>
          <a:lstStyle/>
          <a:p>
            <a:r>
              <a:rPr lang="cs-CZ" spc="170" dirty="0">
                <a:ea typeface="Verdana" panose="020B0604030504040204" pitchFamily="34" charset="0"/>
              </a:rPr>
              <a:t>51.77 INOVACE PŘI ZPRACOVÁNÍ ZEMĚDĚLSKÝCH PRODUKTŮ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8887" y="1496291"/>
            <a:ext cx="11355186" cy="4979324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600" b="1" dirty="0"/>
              <a:t>Preferenční </a:t>
            </a:r>
            <a:r>
              <a:rPr lang="cs-CZ" sz="1600" b="1" dirty="0" smtClean="0"/>
              <a:t>kritéria:</a:t>
            </a:r>
            <a:r>
              <a:rPr lang="cs-CZ" sz="1600" b="1" dirty="0"/>
              <a:t> </a:t>
            </a:r>
            <a:r>
              <a:rPr lang="en-US" sz="1600" dirty="0" smtClean="0"/>
              <a:t>​</a:t>
            </a:r>
            <a:endParaRPr lang="cs-CZ" sz="1600" dirty="0" smtClean="0"/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  <a:buNone/>
            </a:pPr>
            <a:endParaRPr lang="cs-CZ" sz="1600" dirty="0" smtClean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600" dirty="0" smtClean="0"/>
              <a:t>1. Posouzení </a:t>
            </a:r>
            <a:r>
              <a:rPr lang="cs-CZ" sz="1600" dirty="0"/>
              <a:t>projektu Hodnotitelskou </a:t>
            </a:r>
            <a:r>
              <a:rPr lang="cs-CZ" sz="1600" dirty="0" smtClean="0"/>
              <a:t>komisí (0 – 67 b.).</a:t>
            </a:r>
            <a:endParaRPr lang="en-US" sz="1600" dirty="0"/>
          </a:p>
          <a:p>
            <a:pPr fontAlgn="base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cs-CZ" sz="1600" dirty="0"/>
              <a:t>Žadatel vyrábí produkt, který je označen jako produkt s chráněným zeměpisným </a:t>
            </a:r>
            <a:r>
              <a:rPr lang="cs-CZ" sz="1600" dirty="0" smtClean="0"/>
              <a:t>označením, označením původu, zaručená </a:t>
            </a:r>
            <a:r>
              <a:rPr lang="cs-CZ" sz="1600" dirty="0"/>
              <a:t>tradiční </a:t>
            </a:r>
            <a:r>
              <a:rPr lang="cs-CZ" sz="1600" dirty="0" smtClean="0"/>
              <a:t>specialita, Regionální </a:t>
            </a:r>
            <a:r>
              <a:rPr lang="cs-CZ" sz="1600" dirty="0"/>
              <a:t>potravina, Nejlepší biopotravina </a:t>
            </a:r>
            <a:r>
              <a:rPr lang="cs-CZ" sz="1600" dirty="0" smtClean="0"/>
              <a:t>roku, KLASA</a:t>
            </a:r>
            <a:r>
              <a:rPr lang="cs-CZ" sz="1600" dirty="0"/>
              <a:t>, </a:t>
            </a:r>
            <a:r>
              <a:rPr lang="cs-CZ" sz="1600" dirty="0" smtClean="0"/>
              <a:t>Česká </a:t>
            </a:r>
            <a:r>
              <a:rPr lang="cs-CZ" sz="1600" dirty="0"/>
              <a:t>cechovní </a:t>
            </a:r>
            <a:r>
              <a:rPr lang="cs-CZ" sz="1600" dirty="0" smtClean="0"/>
              <a:t>norma (5, 10 b.).</a:t>
            </a:r>
            <a:r>
              <a:rPr lang="en-US" sz="1600" dirty="0" smtClean="0"/>
              <a:t>​</a:t>
            </a:r>
            <a:endParaRPr lang="en-US" sz="1600" dirty="0"/>
          </a:p>
          <a:p>
            <a:pPr fontAlgn="base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cs-CZ" sz="1600" dirty="0"/>
              <a:t>Podnik uplatňuje certifikovaný systém bezpečnosti a jakosti potravin/krmiv nebo je nositelem certifikátu Management životního </a:t>
            </a:r>
            <a:r>
              <a:rPr lang="cs-CZ" sz="1600" dirty="0" smtClean="0"/>
              <a:t>prostředí (5 b.).</a:t>
            </a:r>
            <a:r>
              <a:rPr lang="en-US" sz="1600" dirty="0" smtClean="0"/>
              <a:t>​</a:t>
            </a:r>
            <a:endParaRPr lang="en-US" sz="1600" dirty="0"/>
          </a:p>
          <a:p>
            <a:pPr fontAlgn="base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cs-CZ" sz="1600" dirty="0"/>
              <a:t>Žadatel je nejpozději k datu podání Žádosti o platbu držitelem platného osvědčení o původu </a:t>
            </a:r>
            <a:r>
              <a:rPr lang="cs-CZ" sz="1600" dirty="0" smtClean="0"/>
              <a:t>biopotraviny/</a:t>
            </a:r>
            <a:r>
              <a:rPr lang="cs-CZ" sz="1600" dirty="0" err="1" smtClean="0"/>
              <a:t>biokrmiva</a:t>
            </a:r>
            <a:r>
              <a:rPr lang="cs-CZ" sz="1600" dirty="0" smtClean="0"/>
              <a:t> (5, 10 b.). </a:t>
            </a:r>
          </a:p>
          <a:p>
            <a:pPr fontAlgn="base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cs-CZ" sz="1600" dirty="0" smtClean="0"/>
              <a:t>Projekt </a:t>
            </a:r>
            <a:r>
              <a:rPr lang="cs-CZ" sz="1600" dirty="0"/>
              <a:t>se týká </a:t>
            </a:r>
            <a:r>
              <a:rPr lang="en-US" sz="1600" dirty="0"/>
              <a:t>​</a:t>
            </a:r>
            <a:r>
              <a:rPr lang="cs-CZ" sz="1600" dirty="0"/>
              <a:t>- ovoce/zelenina, maso, mléko, krmiva, chmel, víno a ostatní ovocné kvašené nápoje, mlýnské </a:t>
            </a:r>
            <a:r>
              <a:rPr lang="cs-CZ" sz="1600" dirty="0" smtClean="0"/>
              <a:t>výrobky (3, 5 b.).</a:t>
            </a:r>
            <a:endParaRPr lang="en-US" sz="1600" dirty="0"/>
          </a:p>
          <a:p>
            <a:pPr fontAlgn="base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cs-CZ" sz="1600" dirty="0"/>
              <a:t>Předmětem projektu je výroba mouky nebo škrobu z bezlepkových obilovin, sóji nebo amarantu</a:t>
            </a:r>
            <a:r>
              <a:rPr lang="en-US" sz="1600" dirty="0" smtClean="0"/>
              <a:t>​</a:t>
            </a:r>
            <a:r>
              <a:rPr lang="cs-CZ" sz="1600" dirty="0" smtClean="0"/>
              <a:t> (5 b.).</a:t>
            </a:r>
            <a:endParaRPr lang="en-US" sz="1600" dirty="0"/>
          </a:p>
          <a:p>
            <a:pPr fontAlgn="base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cs-CZ" sz="1600" dirty="0"/>
              <a:t>Projekt je realizován podnikem o velikosti</a:t>
            </a:r>
            <a:r>
              <a:rPr lang="en-US" sz="1600" dirty="0"/>
              <a:t>​</a:t>
            </a:r>
            <a:r>
              <a:rPr lang="cs-CZ" sz="1600" dirty="0"/>
              <a:t> - </a:t>
            </a:r>
            <a:r>
              <a:rPr lang="cs-CZ" sz="1600" dirty="0" err="1"/>
              <a:t>mikropodnik</a:t>
            </a:r>
            <a:r>
              <a:rPr lang="cs-CZ" sz="1600" dirty="0"/>
              <a:t>, malý podnik, střední </a:t>
            </a:r>
            <a:r>
              <a:rPr lang="cs-CZ" sz="1600" dirty="0" smtClean="0"/>
              <a:t>podnik (3, 5, 10b.).</a:t>
            </a:r>
            <a:endParaRPr lang="en-US" sz="1600" dirty="0"/>
          </a:p>
          <a:p>
            <a:pPr fontAlgn="base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cs-CZ" sz="1600" dirty="0">
                <a:solidFill>
                  <a:srgbClr val="FF0000"/>
                </a:solidFill>
              </a:rPr>
              <a:t>Žadatel spolupracuje s potravinovou bankou</a:t>
            </a:r>
            <a:r>
              <a:rPr lang="en-US" sz="1600" dirty="0" smtClean="0">
                <a:solidFill>
                  <a:srgbClr val="FF0000"/>
                </a:solidFill>
              </a:rPr>
              <a:t>​</a:t>
            </a:r>
            <a:r>
              <a:rPr lang="cs-CZ" sz="1600" dirty="0" smtClean="0">
                <a:solidFill>
                  <a:srgbClr val="FF0000"/>
                </a:solidFill>
              </a:rPr>
              <a:t>. </a:t>
            </a:r>
            <a:r>
              <a:rPr lang="cs-CZ" sz="1600" dirty="0" smtClean="0"/>
              <a:t>(3 b.)</a:t>
            </a:r>
            <a:endParaRPr lang="en-US" sz="1600" dirty="0">
              <a:solidFill>
                <a:srgbClr val="FF0000"/>
              </a:solidFill>
            </a:endParaRPr>
          </a:p>
          <a:p>
            <a:pPr fontAlgn="base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cs-CZ" sz="1600" dirty="0">
                <a:solidFill>
                  <a:srgbClr val="FF0000"/>
                </a:solidFill>
              </a:rPr>
              <a:t>Žadatel je sociálním </a:t>
            </a:r>
            <a:r>
              <a:rPr lang="cs-CZ" sz="1600" dirty="0" smtClean="0">
                <a:solidFill>
                  <a:srgbClr val="FF0000"/>
                </a:solidFill>
              </a:rPr>
              <a:t>podnikem. </a:t>
            </a:r>
            <a:r>
              <a:rPr lang="cs-CZ" sz="1600" dirty="0" smtClean="0"/>
              <a:t>(3 b.)</a:t>
            </a:r>
            <a:endParaRPr lang="cs-CZ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7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757" y="832295"/>
            <a:ext cx="9850862" cy="392935"/>
          </a:xfrm>
        </p:spPr>
        <p:txBody>
          <a:bodyPr>
            <a:noAutofit/>
          </a:bodyPr>
          <a:lstStyle/>
          <a:p>
            <a:r>
              <a:rPr lang="cs-CZ" spc="170" dirty="0">
                <a:ea typeface="Verdana" panose="020B0604030504040204" pitchFamily="34" charset="0"/>
              </a:rPr>
              <a:t>34.73 Investice do zpracování zemědělských produktů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4320" y="1463041"/>
            <a:ext cx="11671069" cy="514557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600" b="1" dirty="0"/>
              <a:t>Záměry a definice </a:t>
            </a:r>
            <a:r>
              <a:rPr lang="cs-CZ" sz="1600" b="1" dirty="0" smtClean="0"/>
              <a:t>žadatele</a:t>
            </a:r>
            <a:endParaRPr lang="cs-CZ" sz="1600" b="1" dirty="0"/>
          </a:p>
          <a:p>
            <a:pPr marL="342900" indent="-342900">
              <a:lnSpc>
                <a:spcPct val="120000"/>
              </a:lnSpc>
              <a:buFont typeface="+mj-lt"/>
              <a:buAutoNum type="alphaLcParenR"/>
            </a:pPr>
            <a:r>
              <a:rPr lang="cs-CZ" sz="1600" u="sng" dirty="0">
                <a:cs typeface="Verdana" panose="020B0604030504040204" pitchFamily="34" charset="0"/>
              </a:rPr>
              <a:t>Zemědělské podniky MSP</a:t>
            </a:r>
          </a:p>
          <a:p>
            <a:pPr algn="just">
              <a:lnSpc>
                <a:spcPct val="120000"/>
              </a:lnSpc>
            </a:pPr>
            <a:r>
              <a:rPr lang="cs-CZ" sz="1600" b="1" dirty="0"/>
              <a:t>Zemědělský </a:t>
            </a:r>
            <a:r>
              <a:rPr lang="cs-CZ" sz="1600" b="1" dirty="0" smtClean="0"/>
              <a:t>podnikatel, MSP.</a:t>
            </a:r>
          </a:p>
          <a:p>
            <a:pPr algn="just">
              <a:lnSpc>
                <a:spcPct val="120000"/>
              </a:lnSpc>
            </a:pPr>
            <a:r>
              <a:rPr lang="cs-CZ" sz="1600" dirty="0"/>
              <a:t>P</a:t>
            </a:r>
            <a:r>
              <a:rPr lang="cs-CZ" sz="1600" dirty="0" smtClean="0"/>
              <a:t>odíl </a:t>
            </a:r>
            <a:r>
              <a:rPr lang="cs-CZ" sz="1600" dirty="0"/>
              <a:t>příjmů ze zemědělské prvovýroby </a:t>
            </a:r>
            <a:r>
              <a:rPr lang="cs-CZ" sz="1600" dirty="0" smtClean="0">
                <a:solidFill>
                  <a:srgbClr val="FF0000"/>
                </a:solidFill>
              </a:rPr>
              <a:t>30 </a:t>
            </a:r>
            <a:r>
              <a:rPr lang="cs-CZ" sz="1600" dirty="0">
                <a:solidFill>
                  <a:srgbClr val="FF0000"/>
                </a:solidFill>
              </a:rPr>
              <a:t>% a více.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cs-CZ" sz="1600" dirty="0">
              <a:solidFill>
                <a:srgbClr val="034A31"/>
              </a:solidFill>
              <a:cs typeface="Verdana" panose="020B0604030504040204" pitchFamily="34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lphaLcParenR" startAt="2"/>
            </a:pPr>
            <a:r>
              <a:rPr lang="cs-CZ" sz="1600" u="sng" dirty="0">
                <a:cs typeface="Verdana" panose="020B0604030504040204" pitchFamily="34" charset="0"/>
              </a:rPr>
              <a:t>Zpracovatelské podniky MSP</a:t>
            </a:r>
          </a:p>
          <a:p>
            <a:pPr>
              <a:lnSpc>
                <a:spcPct val="120000"/>
              </a:lnSpc>
            </a:pPr>
            <a:r>
              <a:rPr lang="cs-CZ" sz="1600" b="1" dirty="0"/>
              <a:t>Výrobce </a:t>
            </a:r>
            <a:r>
              <a:rPr lang="cs-CZ" sz="1600" b="1" dirty="0" smtClean="0"/>
              <a:t>potravin</a:t>
            </a:r>
            <a:r>
              <a:rPr lang="cs-CZ" sz="1600" dirty="0"/>
              <a:t>,</a:t>
            </a:r>
            <a:r>
              <a:rPr lang="cs-CZ" sz="1600" dirty="0" smtClean="0"/>
              <a:t> </a:t>
            </a:r>
            <a:r>
              <a:rPr lang="cs-CZ" sz="1600" b="1" dirty="0" smtClean="0"/>
              <a:t>MSP</a:t>
            </a:r>
            <a:endParaRPr lang="cs-CZ" sz="16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cs-CZ" sz="1600" dirty="0" smtClean="0"/>
              <a:t>nebo </a:t>
            </a:r>
          </a:p>
          <a:p>
            <a:pPr>
              <a:lnSpc>
                <a:spcPct val="120000"/>
              </a:lnSpc>
            </a:pPr>
            <a:r>
              <a:rPr lang="cs-CZ" sz="1600" b="1" dirty="0" smtClean="0"/>
              <a:t>výrobce krmiv</a:t>
            </a:r>
            <a:r>
              <a:rPr lang="cs-CZ" sz="1600" dirty="0" smtClean="0"/>
              <a:t>, </a:t>
            </a:r>
            <a:r>
              <a:rPr lang="cs-CZ" sz="1600" b="1" dirty="0" smtClean="0"/>
              <a:t>MSP.</a:t>
            </a:r>
          </a:p>
          <a:p>
            <a:pPr>
              <a:lnSpc>
                <a:spcPct val="120000"/>
              </a:lnSpc>
            </a:pPr>
            <a:r>
              <a:rPr lang="cs-CZ" sz="1600" dirty="0" smtClean="0"/>
              <a:t>EZP - podíl </a:t>
            </a:r>
            <a:r>
              <a:rPr lang="cs-CZ" sz="1600" dirty="0"/>
              <a:t>příjmů ze zemědělské prvovýroby </a:t>
            </a:r>
            <a:r>
              <a:rPr lang="cs-CZ" sz="1600" dirty="0" smtClean="0"/>
              <a:t>musí </a:t>
            </a:r>
            <a:r>
              <a:rPr lang="cs-CZ" sz="1600" dirty="0"/>
              <a:t>činit </a:t>
            </a:r>
            <a:r>
              <a:rPr lang="cs-CZ" sz="1600" dirty="0">
                <a:solidFill>
                  <a:srgbClr val="FF0000"/>
                </a:solidFill>
              </a:rPr>
              <a:t>méně než 30 %.</a:t>
            </a:r>
          </a:p>
        </p:txBody>
      </p:sp>
    </p:spTree>
    <p:extLst>
      <p:ext uri="{BB962C8B-B14F-4D97-AF65-F5344CB8AC3E}">
        <p14:creationId xmlns:p14="http://schemas.microsoft.com/office/powerpoint/2010/main" val="49030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0" y="589932"/>
            <a:ext cx="12192000" cy="5708002"/>
            <a:chOff x="0" y="913782"/>
            <a:chExt cx="12192000" cy="5708002"/>
          </a:xfrm>
        </p:grpSpPr>
        <p:sp>
          <p:nvSpPr>
            <p:cNvPr id="7" name="Obdélník 6"/>
            <p:cNvSpPr/>
            <p:nvPr/>
          </p:nvSpPr>
          <p:spPr>
            <a:xfrm>
              <a:off x="0" y="5349244"/>
              <a:ext cx="12192000" cy="1272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3703701" y="913782"/>
              <a:ext cx="403156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cap="all" spc="170" dirty="0">
                  <a:latin typeface="Verdana" panose="020B0604030504040204" pitchFamily="34" charset="0"/>
                  <a:ea typeface="Verdana" panose="020B0604030504040204" pitchFamily="34" charset="0"/>
                </a:rPr>
                <a:t>děkuji Za pozornost</a:t>
              </a:r>
            </a:p>
          </p:txBody>
        </p:sp>
        <p:sp>
          <p:nvSpPr>
            <p:cNvPr id="2" name="TextovéPole 1"/>
            <p:cNvSpPr txBox="1"/>
            <p:nvPr/>
          </p:nvSpPr>
          <p:spPr>
            <a:xfrm>
              <a:off x="9123760" y="5554627"/>
              <a:ext cx="24702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cs-CZ" sz="1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946" y="5792634"/>
              <a:ext cx="1405838" cy="392935"/>
            </a:xfrm>
            <a:prstGeom prst="rect">
              <a:avLst/>
            </a:prstGeom>
          </p:spPr>
        </p:pic>
      </p:grpSp>
      <p:sp>
        <p:nvSpPr>
          <p:cNvPr id="4" name="TextovéPole 3"/>
          <p:cNvSpPr txBox="1"/>
          <p:nvPr/>
        </p:nvSpPr>
        <p:spPr>
          <a:xfrm>
            <a:off x="4364531" y="5230777"/>
            <a:ext cx="2873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Ing. Ilona Faltýnková</a:t>
            </a:r>
          </a:p>
          <a:p>
            <a:pPr algn="ctr"/>
            <a:endParaRPr lang="cs-CZ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cs-CZ" sz="1400" b="1" dirty="0" smtClean="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Ilona.Faltynkova@szif.cz</a:t>
            </a:r>
            <a:endParaRPr lang="cs-CZ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cs-CZ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+420 703 197 365</a:t>
            </a:r>
            <a:endParaRPr lang="cs-CZ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60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909786"/>
            <a:ext cx="9086636" cy="392935"/>
          </a:xfrm>
        </p:spPr>
        <p:txBody>
          <a:bodyPr>
            <a:noAutofit/>
          </a:bodyPr>
          <a:lstStyle/>
          <a:p>
            <a:r>
              <a:rPr lang="cs-CZ" spc="170" dirty="0">
                <a:ea typeface="Verdana" panose="020B0604030504040204" pitchFamily="34" charset="0"/>
              </a:rPr>
              <a:t>34.73 Investice do zpracování zemědělských produktů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9135" y="1562793"/>
            <a:ext cx="11463250" cy="475488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600" b="1" dirty="0"/>
              <a:t>Záměry a definice žadatele (pokračování)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16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lphaLcParenR" startAt="3"/>
            </a:pPr>
            <a:r>
              <a:rPr lang="cs-CZ" sz="1600" u="sng" dirty="0">
                <a:cs typeface="Verdana" panose="020B0604030504040204" pitchFamily="34" charset="0"/>
              </a:rPr>
              <a:t>Zpracovatelské + zemědělské podniky velké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b="1" dirty="0"/>
              <a:t>Zemědělský </a:t>
            </a:r>
            <a:r>
              <a:rPr lang="cs-CZ" sz="1600" b="1" dirty="0" smtClean="0"/>
              <a:t>podnikatel</a:t>
            </a:r>
            <a:r>
              <a:rPr lang="cs-CZ" sz="1600" dirty="0" smtClean="0"/>
              <a:t>, velký podnik</a:t>
            </a:r>
            <a:endParaRPr lang="cs-CZ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600" dirty="0"/>
              <a:t>nebo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b="1" dirty="0"/>
              <a:t>výrobce </a:t>
            </a:r>
            <a:r>
              <a:rPr lang="cs-CZ" sz="1600" b="1" dirty="0" smtClean="0"/>
              <a:t>potravin</a:t>
            </a:r>
            <a:r>
              <a:rPr lang="cs-CZ" sz="1600" dirty="0" smtClean="0"/>
              <a:t>, velký podnik.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600" dirty="0" smtClean="0"/>
              <a:t>nebo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b="1" dirty="0" smtClean="0"/>
              <a:t>výrobce krmiv</a:t>
            </a:r>
            <a:r>
              <a:rPr lang="cs-CZ" sz="1600" dirty="0" smtClean="0"/>
              <a:t>, velký podnik. </a:t>
            </a:r>
            <a:endParaRPr lang="cs-CZ" sz="1600" dirty="0"/>
          </a:p>
        </p:txBody>
      </p:sp>
      <p:pic>
        <p:nvPicPr>
          <p:cNvPr id="4" name="Zástupný symbol pro obrázek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46" b="6746"/>
          <a:stretch>
            <a:fillRect/>
          </a:stretch>
        </p:blipFill>
        <p:spPr>
          <a:xfrm>
            <a:off x="7768949" y="3895805"/>
            <a:ext cx="3920491" cy="224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1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994169" cy="392935"/>
          </a:xfrm>
        </p:spPr>
        <p:txBody>
          <a:bodyPr>
            <a:noAutofit/>
          </a:bodyPr>
          <a:lstStyle/>
          <a:p>
            <a:r>
              <a:rPr lang="cs-CZ" spc="170" dirty="0">
                <a:ea typeface="Verdana" panose="020B0604030504040204" pitchFamily="34" charset="0"/>
              </a:rPr>
              <a:t>34.73 Investice do zpracování zemědělských produktů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3701" y="1825625"/>
            <a:ext cx="11263745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600" b="1" dirty="0"/>
              <a:t>Výše dotace: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r>
              <a:rPr lang="cs-CZ" sz="1600" dirty="0">
                <a:solidFill>
                  <a:srgbClr val="FF0000"/>
                </a:solidFill>
                <a:cs typeface="Verdana" panose="020B0604030504040204" pitchFamily="34" charset="0"/>
              </a:rPr>
              <a:t>30%</a:t>
            </a:r>
            <a:r>
              <a:rPr lang="cs-CZ" sz="1600" dirty="0">
                <a:solidFill>
                  <a:srgbClr val="111B0B"/>
                </a:solidFill>
                <a:cs typeface="Verdana" panose="020B0604030504040204" pitchFamily="34" charset="0"/>
              </a:rPr>
              <a:t> </a:t>
            </a:r>
            <a:r>
              <a:rPr lang="cs-CZ" sz="1600" dirty="0" smtClean="0">
                <a:solidFill>
                  <a:srgbClr val="111B0B"/>
                </a:solidFill>
                <a:cs typeface="Verdana" panose="020B0604030504040204" pitchFamily="34" charset="0"/>
              </a:rPr>
              <a:t>výdajů, ze kterých je stanovena.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cs-CZ" sz="1600" b="1" dirty="0" smtClean="0">
              <a:solidFill>
                <a:srgbClr val="111B0B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600" b="1" dirty="0" smtClean="0">
                <a:solidFill>
                  <a:srgbClr val="FF0000"/>
                </a:solidFill>
              </a:rPr>
              <a:t>Navýšení </a:t>
            </a:r>
            <a:r>
              <a:rPr lang="cs-CZ" sz="1600" b="1" dirty="0">
                <a:solidFill>
                  <a:srgbClr val="FF0000"/>
                </a:solidFill>
              </a:rPr>
              <a:t>míry dotace: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Verdana" panose="020B0604030504040204" pitchFamily="34" charset="0"/>
              <a:buChar char="–"/>
            </a:pPr>
            <a:r>
              <a:rPr lang="cs-CZ" sz="1600" dirty="0">
                <a:solidFill>
                  <a:srgbClr val="FF0000"/>
                </a:solidFill>
                <a:cs typeface="Verdana" panose="020B0604030504040204" pitchFamily="34" charset="0"/>
              </a:rPr>
              <a:t>10% </a:t>
            </a:r>
            <a:r>
              <a:rPr lang="cs-CZ" sz="1600" dirty="0">
                <a:solidFill>
                  <a:srgbClr val="FF0000"/>
                </a:solidFill>
              </a:rPr>
              <a:t>pro mladé začínající </a:t>
            </a:r>
            <a:r>
              <a:rPr lang="cs-CZ" sz="1600" dirty="0" smtClean="0">
                <a:solidFill>
                  <a:srgbClr val="FF0000"/>
                </a:solidFill>
              </a:rPr>
              <a:t>zemědělce,</a:t>
            </a:r>
            <a:endParaRPr lang="cs-CZ" sz="1600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Verdana" panose="020B0604030504040204" pitchFamily="34" charset="0"/>
              <a:buChar char="–"/>
            </a:pPr>
            <a:r>
              <a:rPr lang="cs-CZ" sz="1600" dirty="0">
                <a:solidFill>
                  <a:srgbClr val="FF0000"/>
                </a:solidFill>
                <a:cs typeface="Verdana" panose="020B0604030504040204" pitchFamily="34" charset="0"/>
              </a:rPr>
              <a:t>10% </a:t>
            </a:r>
            <a:r>
              <a:rPr lang="cs-CZ" sz="1600" dirty="0">
                <a:solidFill>
                  <a:srgbClr val="FF0000"/>
                </a:solidFill>
              </a:rPr>
              <a:t>pro mikro a malé </a:t>
            </a:r>
            <a:r>
              <a:rPr lang="cs-CZ" sz="1600" dirty="0" smtClean="0">
                <a:solidFill>
                  <a:srgbClr val="FF0000"/>
                </a:solidFill>
              </a:rPr>
              <a:t>podniky.</a:t>
            </a:r>
            <a:endParaRPr lang="cs-CZ" sz="1600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endParaRPr lang="cs-CZ" sz="1600" b="1" dirty="0">
              <a:solidFill>
                <a:srgbClr val="111B0B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1600" dirty="0">
                <a:solidFill>
                  <a:srgbClr val="111B0B"/>
                </a:solidFill>
              </a:rPr>
              <a:t>Minimální výše </a:t>
            </a:r>
            <a:r>
              <a:rPr lang="cs-CZ" sz="1600" dirty="0" smtClean="0">
                <a:solidFill>
                  <a:srgbClr val="111B0B"/>
                </a:solidFill>
              </a:rPr>
              <a:t>výdajů - </a:t>
            </a:r>
            <a:r>
              <a:rPr lang="cs-CZ" sz="1600" dirty="0">
                <a:solidFill>
                  <a:srgbClr val="111B0B"/>
                </a:solidFill>
                <a:cs typeface="Verdana" panose="020B0604030504040204" pitchFamily="34" charset="0"/>
              </a:rPr>
              <a:t>100.000,- </a:t>
            </a:r>
            <a:r>
              <a:rPr lang="cs-CZ" sz="1600" dirty="0" smtClean="0">
                <a:solidFill>
                  <a:srgbClr val="111B0B"/>
                </a:solidFill>
              </a:rPr>
              <a:t>Kč.</a:t>
            </a:r>
            <a:endParaRPr lang="cs-CZ" sz="1600" dirty="0">
              <a:solidFill>
                <a:srgbClr val="111B0B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cs-CZ" sz="1600" dirty="0">
              <a:solidFill>
                <a:srgbClr val="111B0B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1600" dirty="0">
                <a:solidFill>
                  <a:srgbClr val="111B0B"/>
                </a:solidFill>
              </a:rPr>
              <a:t>Maximální výše </a:t>
            </a:r>
            <a:r>
              <a:rPr lang="cs-CZ" sz="1600" dirty="0" smtClean="0">
                <a:solidFill>
                  <a:srgbClr val="111B0B"/>
                </a:solidFill>
              </a:rPr>
              <a:t>výdajů - </a:t>
            </a:r>
            <a:r>
              <a:rPr lang="cs-CZ" sz="1600" dirty="0">
                <a:solidFill>
                  <a:srgbClr val="FF0000"/>
                </a:solidFill>
                <a:cs typeface="Verdana" panose="020B0604030504040204" pitchFamily="34" charset="0"/>
              </a:rPr>
              <a:t>30.000.000,- </a:t>
            </a:r>
            <a:r>
              <a:rPr lang="cs-CZ" sz="1600" dirty="0" smtClean="0">
                <a:solidFill>
                  <a:srgbClr val="FF0000"/>
                </a:solidFill>
              </a:rPr>
              <a:t>Kč.</a:t>
            </a:r>
            <a:endParaRPr lang="cs-CZ" sz="1600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cs-CZ" sz="1600" dirty="0"/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cs-CZ" sz="1600" dirty="0">
                <a:solidFill>
                  <a:srgbClr val="FF0000"/>
                </a:solidFill>
              </a:rPr>
              <a:t>Maximální výše poskytnuté dotace na jeden nezávislý podnik nebo skupinu partnerských a/nebo propojených podniků v rámci intervence 34.73 činí v součtu 200 mil. Kč na období 2023–2027.</a:t>
            </a:r>
          </a:p>
        </p:txBody>
      </p:sp>
      <p:pic>
        <p:nvPicPr>
          <p:cNvPr id="4" name="Zástupný symbol pro 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7" b="4827"/>
          <a:stretch>
            <a:fillRect/>
          </a:stretch>
        </p:blipFill>
        <p:spPr>
          <a:xfrm>
            <a:off x="9002880" y="1825625"/>
            <a:ext cx="2784566" cy="159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0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809234" cy="392935"/>
          </a:xfrm>
        </p:spPr>
        <p:txBody>
          <a:bodyPr>
            <a:noAutofit/>
          </a:bodyPr>
          <a:lstStyle/>
          <a:p>
            <a:r>
              <a:rPr lang="cs-CZ" spc="170" dirty="0">
                <a:ea typeface="Verdana" panose="020B0604030504040204" pitchFamily="34" charset="0"/>
              </a:rPr>
              <a:t>34.73 Investice do zpracování zemědělských produktů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2137" y="1825625"/>
            <a:ext cx="11479877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sz="1600" b="1" dirty="0"/>
              <a:t>Způsobilé výdaje</a:t>
            </a:r>
            <a:r>
              <a:rPr lang="cs-CZ" sz="1600" b="1" dirty="0" smtClean="0"/>
              <a:t>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1600" b="1" dirty="0"/>
              <a:t> </a:t>
            </a:r>
            <a:r>
              <a:rPr lang="cs-CZ" sz="1600" dirty="0" smtClean="0"/>
              <a:t>Pořízení strojů, nástrojů a zařízení,</a:t>
            </a:r>
            <a:endParaRPr lang="cs-CZ" sz="1600" b="1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</a:pPr>
            <a:r>
              <a:rPr lang="cs-CZ" sz="1600" dirty="0"/>
              <a:t>v</a:t>
            </a:r>
            <a:r>
              <a:rPr lang="cs-CZ" sz="1600" dirty="0" smtClean="0"/>
              <a:t>ýstavba</a:t>
            </a:r>
            <a:r>
              <a:rPr lang="cs-CZ" sz="1600" dirty="0"/>
              <a:t>, modernizace a rekonstrukce budov </a:t>
            </a:r>
            <a:r>
              <a:rPr lang="cs-CZ" sz="1600" dirty="0">
                <a:solidFill>
                  <a:srgbClr val="FF0000"/>
                </a:solidFill>
              </a:rPr>
              <a:t>včetně nezbytného zázemí stavby (technické místnosti a sociální zázemí)</a:t>
            </a:r>
            <a:r>
              <a:rPr lang="cs-CZ" sz="1600" dirty="0"/>
              <a:t>, manipulační plochy a bourací práce nezbytně nutné pro realizaci </a:t>
            </a:r>
            <a:r>
              <a:rPr lang="cs-CZ" sz="1600" dirty="0" smtClean="0"/>
              <a:t>projektu,</a:t>
            </a:r>
            <a:endParaRPr lang="cs-CZ" sz="1600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</a:pPr>
            <a:r>
              <a:rPr lang="cs-CZ" sz="1600" dirty="0"/>
              <a:t>investice </a:t>
            </a:r>
            <a:r>
              <a:rPr lang="cs-CZ" sz="1600" dirty="0" smtClean="0"/>
              <a:t>související: </a:t>
            </a:r>
            <a:r>
              <a:rPr lang="cs-CZ" sz="1600" dirty="0"/>
              <a:t>se skladováním zpracovávaných surovin a </a:t>
            </a:r>
            <a:r>
              <a:rPr lang="cs-CZ" sz="1600" dirty="0" smtClean="0"/>
              <a:t>výrobků, se skladováním druhotných surovin, související </a:t>
            </a:r>
            <a:r>
              <a:rPr lang="cs-CZ" sz="1600" dirty="0"/>
              <a:t>s finální úpravou, balením a značením </a:t>
            </a:r>
            <a:r>
              <a:rPr lang="cs-CZ" sz="1600" dirty="0" smtClean="0"/>
              <a:t>výrobků, s uváděním zemědělských produktů na trh,</a:t>
            </a:r>
            <a:endParaRPr lang="cs-CZ" sz="1600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</a:pPr>
            <a:r>
              <a:rPr lang="cs-CZ" sz="1600" dirty="0" smtClean="0"/>
              <a:t>zvyšování </a:t>
            </a:r>
            <a:r>
              <a:rPr lang="cs-CZ" sz="1600" dirty="0"/>
              <a:t>a monitorování kvality </a:t>
            </a:r>
            <a:r>
              <a:rPr lang="cs-CZ" sz="1600" dirty="0" smtClean="0"/>
              <a:t>produktů,</a:t>
            </a:r>
            <a:endParaRPr lang="cs-CZ" sz="1600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</a:pPr>
            <a:r>
              <a:rPr lang="cs-CZ" sz="1600" dirty="0" smtClean="0"/>
              <a:t>výstavba a rekonstrukce čistírny odpadních vod ve zpracovatelském provozu,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</a:pPr>
            <a:r>
              <a:rPr lang="cs-CZ" sz="1600" dirty="0" smtClean="0">
                <a:solidFill>
                  <a:srgbClr val="FF0000"/>
                </a:solidFill>
              </a:rPr>
              <a:t>investice </a:t>
            </a:r>
            <a:r>
              <a:rPr lang="cs-CZ" sz="1600" dirty="0">
                <a:solidFill>
                  <a:srgbClr val="FF0000"/>
                </a:solidFill>
              </a:rPr>
              <a:t>do znovuvyužití odpadních </a:t>
            </a:r>
            <a:r>
              <a:rPr lang="cs-CZ" sz="1600" dirty="0" smtClean="0">
                <a:solidFill>
                  <a:srgbClr val="FF0000"/>
                </a:solidFill>
              </a:rPr>
              <a:t>vod,</a:t>
            </a:r>
            <a:endParaRPr lang="cs-CZ" sz="1600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</a:pPr>
            <a:r>
              <a:rPr lang="cs-CZ" sz="1600" dirty="0" smtClean="0"/>
              <a:t>dopravní prostředky </a:t>
            </a:r>
            <a:r>
              <a:rPr lang="cs-CZ" sz="1600" dirty="0">
                <a:solidFill>
                  <a:srgbClr val="FF0000"/>
                </a:solidFill>
              </a:rPr>
              <a:t>– jedná se o dopravní prostředky s prostorem pro přepravu nákladu větším než je prostor pro přepravu </a:t>
            </a:r>
            <a:r>
              <a:rPr lang="cs-CZ" sz="1600" dirty="0" smtClean="0">
                <a:solidFill>
                  <a:srgbClr val="FF0000"/>
                </a:solidFill>
              </a:rPr>
              <a:t>osob.</a:t>
            </a:r>
            <a:endParaRPr lang="cs-CZ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1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732178" cy="392935"/>
          </a:xfrm>
        </p:spPr>
        <p:txBody>
          <a:bodyPr>
            <a:noAutofit/>
          </a:bodyPr>
          <a:lstStyle/>
          <a:p>
            <a:r>
              <a:rPr lang="cs-CZ" spc="170" dirty="0">
                <a:ea typeface="Verdana" panose="020B0604030504040204" pitchFamily="34" charset="0"/>
              </a:rPr>
              <a:t>34.73 Investice do zpracování zemědělských produktů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47" y="1496291"/>
            <a:ext cx="11612880" cy="487957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600" b="1" dirty="0"/>
              <a:t>Kritéria přijatelnosti: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cs-CZ" sz="1600" dirty="0" smtClean="0"/>
              <a:t>Projekt </a:t>
            </a:r>
            <a:r>
              <a:rPr lang="cs-CZ" sz="1600" dirty="0"/>
              <a:t>se musí týkat potravin nebo krmiv a předmětem projektu pak musí být zpracování a/nebo uvádění na trh zemědělských produktů, kde výstupní produkt musí být uveden v Příloze I Smlouvy o fungování EU, v případě výroby krmiv je výstupní produkt omezen na krmiva určená pro hospodářská zvířata (s výjimkou ryb) – ne však pouze pro přímou spotřebu v podniku </a:t>
            </a:r>
            <a:r>
              <a:rPr lang="cs-CZ" sz="1600" dirty="0" smtClean="0"/>
              <a:t>žadatele.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cs-CZ" sz="16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cs-CZ" sz="1600" dirty="0"/>
              <a:t>Žadatel se v rámci této intervence zabývá zpracováním a/nebo uváděním na trh zemědělských </a:t>
            </a:r>
            <a:r>
              <a:rPr lang="cs-CZ" sz="1600" dirty="0" smtClean="0"/>
              <a:t>produktů.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cs-CZ" sz="16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cs-CZ" sz="1600" dirty="0"/>
              <a:t>Žadatel </a:t>
            </a:r>
            <a:r>
              <a:rPr lang="cs-CZ" sz="1600" dirty="0" smtClean="0"/>
              <a:t>evidovaný </a:t>
            </a:r>
            <a:r>
              <a:rPr lang="cs-CZ" sz="1600" dirty="0"/>
              <a:t>v EZP (netýká se záměru c</a:t>
            </a:r>
            <a:r>
              <a:rPr lang="cs-CZ" sz="1600" dirty="0" smtClean="0"/>
              <a:t>)) - formulář </a:t>
            </a:r>
            <a:r>
              <a:rPr lang="cs-CZ" sz="1600" dirty="0"/>
              <a:t>prokázání příjmů ze zemědělské </a:t>
            </a:r>
            <a:r>
              <a:rPr lang="cs-CZ" sz="1600" dirty="0" smtClean="0"/>
              <a:t>prvovýroby.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cs-CZ" sz="16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cs-CZ" sz="1600" dirty="0">
                <a:solidFill>
                  <a:srgbClr val="FF0000"/>
                </a:solidFill>
              </a:rPr>
              <a:t>Projekty v záměru c</a:t>
            </a:r>
            <a:r>
              <a:rPr lang="cs-CZ" sz="1600" dirty="0" smtClean="0">
                <a:solidFill>
                  <a:srgbClr val="FF0000"/>
                </a:solidFill>
              </a:rPr>
              <a:t>) - </a:t>
            </a:r>
            <a:r>
              <a:rPr lang="cs-CZ" sz="1600" dirty="0">
                <a:solidFill>
                  <a:srgbClr val="FF0000"/>
                </a:solidFill>
              </a:rPr>
              <a:t>investice zaměřené na snížení spotřeby energie (min. o 10 %) a/nebo znovuvyužití odpadních vod ze zpracovatelského provozu, nebo musí být projekt zaměřen výhradně na </a:t>
            </a:r>
            <a:r>
              <a:rPr lang="cs-CZ" sz="1600" dirty="0" smtClean="0">
                <a:solidFill>
                  <a:srgbClr val="FF0000"/>
                </a:solidFill>
              </a:rPr>
              <a:t>bioprodukci.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cs-CZ" sz="1600" b="1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cs-CZ" sz="1600" dirty="0" smtClean="0"/>
              <a:t>EIA </a:t>
            </a:r>
            <a:r>
              <a:rPr lang="cs-CZ" sz="1600" dirty="0"/>
              <a:t>(dle přílohy č. 1 zákona č. 100/2001 Sb</a:t>
            </a:r>
            <a:r>
              <a:rPr lang="cs-CZ" sz="1600" dirty="0" smtClean="0"/>
              <a:t>.).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9955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917112" cy="392935"/>
          </a:xfrm>
        </p:spPr>
        <p:txBody>
          <a:bodyPr>
            <a:noAutofit/>
          </a:bodyPr>
          <a:lstStyle/>
          <a:p>
            <a:r>
              <a:rPr lang="cs-CZ" spc="170" dirty="0">
                <a:ea typeface="Verdana" panose="020B0604030504040204" pitchFamily="34" charset="0"/>
              </a:rPr>
              <a:t>34.73 Investice do zpracování zemědělských produktů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9135" y="1662545"/>
            <a:ext cx="11413373" cy="470500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sz="1600" b="1" dirty="0"/>
              <a:t>Vybrané další podmínky: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1600" dirty="0"/>
              <a:t>Žádost o dotaci obdrží v rámci preferenčních kritérií minimálně 15 </a:t>
            </a:r>
            <a:r>
              <a:rPr lang="cs-CZ" sz="1600" dirty="0" smtClean="0"/>
              <a:t>bodů.</a:t>
            </a:r>
            <a:endParaRPr lang="cs-CZ" sz="1600" dirty="0"/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cs-CZ" sz="1600" dirty="0"/>
              <a:t>V případě, že je předmětem dotace investice související s uváděním </a:t>
            </a:r>
            <a:r>
              <a:rPr lang="cs-CZ" sz="1600" dirty="0">
                <a:solidFill>
                  <a:srgbClr val="FF0000"/>
                </a:solidFill>
              </a:rPr>
              <a:t>zemědělských </a:t>
            </a:r>
            <a:r>
              <a:rPr lang="cs-CZ" sz="1600" dirty="0"/>
              <a:t>výrobků na trh,  musí prodej výrobků uvedených v Příloze I Smlouvy o fungování EU tvořit více než 50 % všech výrobků prodávaných v </a:t>
            </a:r>
            <a:r>
              <a:rPr lang="cs-CZ" sz="1600" dirty="0" smtClean="0"/>
              <a:t>provozovně </a:t>
            </a:r>
            <a:r>
              <a:rPr lang="cs-CZ" sz="1600" dirty="0"/>
              <a:t>či v rámci e-</a:t>
            </a:r>
            <a:r>
              <a:rPr lang="cs-CZ" sz="1600" dirty="0" err="1"/>
              <a:t>shopu</a:t>
            </a:r>
            <a:r>
              <a:rPr lang="cs-CZ" sz="1600" dirty="0"/>
              <a:t>. K ověření této podmínky je příjemce dotace povinen vést oddělenou evidenci tržeb zvlášť </a:t>
            </a:r>
            <a:r>
              <a:rPr lang="cs-CZ" sz="1600" dirty="0" err="1"/>
              <a:t>annexových</a:t>
            </a:r>
            <a:r>
              <a:rPr lang="cs-CZ" sz="1600" dirty="0"/>
              <a:t> a </a:t>
            </a:r>
            <a:r>
              <a:rPr lang="cs-CZ" sz="1600" dirty="0" err="1"/>
              <a:t>neannexových</a:t>
            </a:r>
            <a:r>
              <a:rPr lang="cs-CZ" sz="1600" dirty="0"/>
              <a:t> produktů prodávaných v těchto typech provozoven. </a:t>
            </a:r>
            <a:endParaRPr lang="cs-CZ" sz="1600" dirty="0" smtClean="0"/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cs-CZ" sz="1600" dirty="0" smtClean="0">
                <a:solidFill>
                  <a:srgbClr val="FF0000"/>
                </a:solidFill>
              </a:rPr>
              <a:t>Pokud </a:t>
            </a:r>
            <a:r>
              <a:rPr lang="cs-CZ" sz="1600" dirty="0">
                <a:solidFill>
                  <a:srgbClr val="FF0000"/>
                </a:solidFill>
              </a:rPr>
              <a:t>je žadatel velkým podnikem a požaduje dotaci na investice zaměřené na bioprodukci, bude nejpozději k datu podání Žádosti o platbu veden v Registru ekologických podnikatelů jako výrobce </a:t>
            </a:r>
            <a:r>
              <a:rPr lang="cs-CZ" sz="1600" dirty="0" smtClean="0">
                <a:solidFill>
                  <a:srgbClr val="FF0000"/>
                </a:solidFill>
              </a:rPr>
              <a:t>biopotravin.</a:t>
            </a:r>
            <a:endParaRPr lang="cs-CZ" sz="1600" dirty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cs-CZ" sz="1600" dirty="0" smtClean="0">
                <a:solidFill>
                  <a:srgbClr val="FF0000"/>
                </a:solidFill>
              </a:rPr>
              <a:t>V </a:t>
            </a:r>
            <a:r>
              <a:rPr lang="cs-CZ" sz="1600" dirty="0">
                <a:solidFill>
                  <a:srgbClr val="FF0000"/>
                </a:solidFill>
              </a:rPr>
              <a:t>případě zpracování medu se projekt netýká technologií uvedených v příloze č. 5–8 nařízení vlády č. 53/2023 Sb. o stanovení podmínek provádění opatření v odvětví </a:t>
            </a:r>
            <a:r>
              <a:rPr lang="cs-CZ" sz="1600" dirty="0" smtClean="0">
                <a:solidFill>
                  <a:srgbClr val="FF0000"/>
                </a:solidFill>
              </a:rPr>
              <a:t>včelařství.</a:t>
            </a:r>
            <a:endParaRPr lang="cs-CZ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5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917112" cy="392935"/>
          </a:xfrm>
        </p:spPr>
        <p:txBody>
          <a:bodyPr>
            <a:noAutofit/>
          </a:bodyPr>
          <a:lstStyle/>
          <a:p>
            <a:r>
              <a:rPr lang="cs-CZ" spc="170" dirty="0">
                <a:ea typeface="Verdana" panose="020B0604030504040204" pitchFamily="34" charset="0"/>
              </a:rPr>
              <a:t>34.73 Investice do zpracování zemědělských produktů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2261" y="1647645"/>
            <a:ext cx="11396749" cy="47614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600" b="1" dirty="0"/>
              <a:t>Vybrané další podmínky (pokračování):</a:t>
            </a:r>
            <a:endParaRPr lang="cs-CZ" sz="1600" u="sng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sz="1600" u="sng" dirty="0"/>
              <a:t>V rámci intervence nelze poskytnout dotaci na: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dirty="0"/>
              <a:t>stavby a technologie pro třídění, chlazení, balení, značení, skladování a dopravu </a:t>
            </a:r>
            <a:r>
              <a:rPr lang="cs-CZ" sz="1600" dirty="0" smtClean="0"/>
              <a:t>vajec, </a:t>
            </a:r>
            <a:endParaRPr lang="cs-CZ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dirty="0"/>
              <a:t>investice související s restaurační, hostinskou a degustační </a:t>
            </a:r>
            <a:r>
              <a:rPr lang="cs-CZ" sz="1600" dirty="0" smtClean="0"/>
              <a:t>činností, </a:t>
            </a:r>
            <a:endParaRPr lang="cs-CZ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1600" dirty="0"/>
              <a:t>projektovou a technickou </a:t>
            </a:r>
            <a:r>
              <a:rPr lang="pl-PL" sz="1600" dirty="0" smtClean="0"/>
              <a:t>dokumentaci, </a:t>
            </a:r>
            <a:endParaRPr lang="pl-PL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dirty="0"/>
              <a:t>celkové demolice, výstavbu nebo rekonstrukci komunikací, odstavných či parkovacích ploch a inženýrských sítí včetně přípojek kromě rozvodů uvnitř </a:t>
            </a:r>
            <a:r>
              <a:rPr lang="cs-CZ" sz="1600" dirty="0" smtClean="0"/>
              <a:t>staveb, </a:t>
            </a:r>
            <a:endParaRPr lang="cs-CZ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dirty="0"/>
              <a:t>nákup </a:t>
            </a:r>
            <a:r>
              <a:rPr lang="cs-CZ" sz="1600" dirty="0" smtClean="0"/>
              <a:t>nemovitosti, studny</a:t>
            </a:r>
            <a:r>
              <a:rPr lang="cs-CZ" sz="1600" dirty="0"/>
              <a:t>, vrty, </a:t>
            </a:r>
            <a:r>
              <a:rPr lang="cs-CZ" sz="1600" dirty="0" smtClean="0"/>
              <a:t>vodárny, </a:t>
            </a:r>
            <a:endParaRPr lang="cs-CZ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dirty="0"/>
              <a:t>bezpečnostní a kamerové systémy (kromě kamerových systémů, které jsou součástí zpracovatelského provozu</a:t>
            </a:r>
            <a:r>
              <a:rPr lang="cs-CZ" sz="1600" dirty="0" smtClean="0"/>
              <a:t>), </a:t>
            </a:r>
            <a:endParaRPr lang="cs-CZ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dirty="0"/>
              <a:t>výstavbu, modernizaci a rekonstrukci administrativních a správních budov, intervenčních skladů a logistických </a:t>
            </a:r>
            <a:r>
              <a:rPr lang="cs-CZ" sz="1600" dirty="0" smtClean="0"/>
              <a:t>center,</a:t>
            </a:r>
            <a:endParaRPr lang="cs-CZ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dirty="0"/>
              <a:t>investice, které bezprostředně navazují na sklizeň a nejsou zpracováním ani uváděním na trh (např. třídicí a balicí linky pro zemědělské prvovýrobce</a:t>
            </a:r>
            <a:r>
              <a:rPr lang="cs-CZ" sz="1600" dirty="0" smtClean="0"/>
              <a:t>), </a:t>
            </a:r>
            <a:endParaRPr lang="cs-CZ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dirty="0"/>
              <a:t>nákup dopravních prostředků určených zejména pro osobní přepravu, </a:t>
            </a:r>
            <a:r>
              <a:rPr lang="cs-CZ" sz="1600" dirty="0">
                <a:solidFill>
                  <a:srgbClr val="FF0000"/>
                </a:solidFill>
              </a:rPr>
              <a:t>tj. prostředků, u nichž je prostor pro přepravu osob větší než prostor pro přepravu </a:t>
            </a:r>
            <a:r>
              <a:rPr lang="cs-CZ" sz="1600" dirty="0" smtClean="0">
                <a:solidFill>
                  <a:srgbClr val="FF0000"/>
                </a:solidFill>
              </a:rPr>
              <a:t>nákladu.</a:t>
            </a:r>
            <a:endParaRPr lang="cs-CZ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74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989031" cy="392935"/>
          </a:xfrm>
        </p:spPr>
        <p:txBody>
          <a:bodyPr>
            <a:noAutofit/>
          </a:bodyPr>
          <a:lstStyle/>
          <a:p>
            <a:r>
              <a:rPr lang="cs-CZ" spc="170" dirty="0">
                <a:ea typeface="Verdana" panose="020B0604030504040204" pitchFamily="34" charset="0"/>
              </a:rPr>
              <a:t>34.73 Investice do zpracování zemědělských produktů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3825" y="1587732"/>
            <a:ext cx="11454939" cy="481306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sz="1600" b="1" u="sng" dirty="0"/>
              <a:t>Preferenční kritéria: 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cs-CZ" sz="1600" dirty="0"/>
              <a:t>Projekt se týká – mléko, maso, ovoce/zelenina, krmiva, mlýnské výrobky, chmel, víno a ostatní ovocné kvašené </a:t>
            </a:r>
            <a:r>
              <a:rPr lang="cs-CZ" sz="1600" dirty="0" smtClean="0"/>
              <a:t>nápoje (4, 5, 6, 8 b.).</a:t>
            </a:r>
            <a:endParaRPr lang="cs-CZ" sz="1600" dirty="0"/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cs-CZ" sz="1600" dirty="0"/>
              <a:t>Žadatel vyrábí produkt, který je </a:t>
            </a:r>
            <a:r>
              <a:rPr lang="cs-CZ" sz="1600" dirty="0" smtClean="0"/>
              <a:t>označen</a:t>
            </a:r>
            <a:r>
              <a:rPr lang="cs-CZ" sz="1600" dirty="0"/>
              <a:t> </a:t>
            </a:r>
            <a:r>
              <a:rPr lang="cs-CZ" sz="1600" dirty="0" smtClean="0"/>
              <a:t>- produkt </a:t>
            </a:r>
            <a:r>
              <a:rPr lang="cs-CZ" sz="1600" dirty="0"/>
              <a:t>s chráněným zeměpisným </a:t>
            </a:r>
            <a:r>
              <a:rPr lang="cs-CZ" sz="1600" dirty="0" smtClean="0"/>
              <a:t>označením, označením původu, zaručená </a:t>
            </a:r>
            <a:r>
              <a:rPr lang="cs-CZ" sz="1600" dirty="0"/>
              <a:t>tradiční </a:t>
            </a:r>
            <a:r>
              <a:rPr lang="cs-CZ" sz="1600" dirty="0" smtClean="0"/>
              <a:t>specialita, Regionální potravina, Nejlepší </a:t>
            </a:r>
            <a:r>
              <a:rPr lang="cs-CZ" sz="1600" dirty="0"/>
              <a:t>biopotravina </a:t>
            </a:r>
            <a:r>
              <a:rPr lang="cs-CZ" sz="1600" dirty="0" smtClean="0"/>
              <a:t>roku, KLASA, Česká </a:t>
            </a:r>
            <a:r>
              <a:rPr lang="cs-CZ" sz="1600" dirty="0"/>
              <a:t>cechovní </a:t>
            </a:r>
            <a:r>
              <a:rPr lang="cs-CZ" sz="1600" dirty="0" smtClean="0"/>
              <a:t>norma (6, 10 b.).</a:t>
            </a:r>
            <a:endParaRPr lang="cs-CZ" sz="1600" dirty="0"/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cs-CZ" sz="1600" dirty="0"/>
              <a:t>Podnik uplatňuje certifikovaný systém bezpečnosti a jakosti potravin/krmiv nebo je nositelem certifikátu Management životního </a:t>
            </a:r>
            <a:r>
              <a:rPr lang="cs-CZ" sz="1600" dirty="0" smtClean="0"/>
              <a:t>prostředí (5 b.).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cs-CZ" sz="1600" dirty="0" smtClean="0"/>
              <a:t>Výdaje</a:t>
            </a:r>
            <a:r>
              <a:rPr lang="cs-CZ" sz="1600" dirty="0"/>
              <a:t>, ze kterých je stanovena dotace (uvedené ve formuláři Žádosti o dotaci), jsou – do 3 mil. Kč; 3-10 mil. Kč; 10-15 mil. </a:t>
            </a:r>
            <a:r>
              <a:rPr lang="cs-CZ" sz="1600" dirty="0" smtClean="0"/>
              <a:t>Kč (3, 4, 5 b.).</a:t>
            </a:r>
            <a:endParaRPr lang="cs-CZ" sz="1600" dirty="0"/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cs-CZ" sz="1600" dirty="0"/>
              <a:t>Žadatel prokáže proexportní výkonnost podniku v posledních 3 letech – </a:t>
            </a:r>
            <a:r>
              <a:rPr lang="cs-CZ" sz="1600" dirty="0">
                <a:solidFill>
                  <a:srgbClr val="FF0000"/>
                </a:solidFill>
              </a:rPr>
              <a:t>min. 250 000 </a:t>
            </a:r>
            <a:r>
              <a:rPr lang="cs-CZ" sz="1600" dirty="0" smtClean="0">
                <a:solidFill>
                  <a:srgbClr val="FF0000"/>
                </a:solidFill>
              </a:rPr>
              <a:t>Kč. </a:t>
            </a:r>
            <a:r>
              <a:rPr lang="cs-CZ" sz="1600" dirty="0" smtClean="0"/>
              <a:t>(3 b.)</a:t>
            </a:r>
            <a:endParaRPr lang="cs-CZ" sz="1600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cs-CZ" sz="1600" dirty="0"/>
              <a:t>Součástí výdajů, ze kterých je stanovena dotace, je investice do zkrácení dodavatelského řetězce v rámci místních trhů – nově pořízená provozovna; rekonstrukce a modernizace stávající </a:t>
            </a:r>
            <a:r>
              <a:rPr lang="cs-CZ" sz="1600" dirty="0" smtClean="0"/>
              <a:t>kapacity (5, 10 b.).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3908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IF prezentace šablona 2021" id="{2DE5CE67-D1E9-4416-A124-9CB3922A2598}" vid="{6BA11A50-D725-414B-AAB4-C334BA639DC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SZIF_prezentace_sablona_2021</Template>
  <TotalTime>939</TotalTime>
  <Words>2003</Words>
  <Application>Microsoft Office PowerPoint</Application>
  <PresentationFormat>Širokoúhlá obrazovka</PresentationFormat>
  <Paragraphs>199</Paragraphs>
  <Slides>20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Verdana</vt:lpstr>
      <vt:lpstr>Motiv Office</vt:lpstr>
      <vt:lpstr>Prezentace aplikace PowerPoint</vt:lpstr>
      <vt:lpstr>34.73 Investice do zpracování zemědělských produktů</vt:lpstr>
      <vt:lpstr>34.73 Investice do zpracování zemědělských produktů</vt:lpstr>
      <vt:lpstr>34.73 Investice do zpracování zemědělských produktů</vt:lpstr>
      <vt:lpstr>34.73 Investice do zpracování zemědělských produktů</vt:lpstr>
      <vt:lpstr>34.73 Investice do zpracování zemědělských produktů</vt:lpstr>
      <vt:lpstr>34.73 Investice do zpracování zemědělských produktů</vt:lpstr>
      <vt:lpstr>34.73 Investice do zpracování zemědělských produktů</vt:lpstr>
      <vt:lpstr>34.73 Investice do zpracování zemědělských produktů</vt:lpstr>
      <vt:lpstr>34.73 Investice do zpracování zemědělských produktů</vt:lpstr>
      <vt:lpstr>Prezentace aplikace PowerPoint</vt:lpstr>
      <vt:lpstr>51.77 INOVACE PŘI ZPRACOVÁNÍ ZEMĚDĚLSKÝCH PRODUKTŮ</vt:lpstr>
      <vt:lpstr>51.77 INOVACE PŘI ZPRACOVÁNÍ ZEMĚDĚLSKÝCH PRODUKTŮ</vt:lpstr>
      <vt:lpstr>51.77 INOVACE PŘI ZPRACOVÁNÍ ZEMĚDĚLSKÝCH PRODUKTŮ</vt:lpstr>
      <vt:lpstr>51.77 INOVACE PŘI ZPRACOVÁNÍ ZEMĚDĚLSKÝCH PRODUKTŮ</vt:lpstr>
      <vt:lpstr>51.77 INOVACE PŘI ZPRACOVÁNÍ ZEMĚDĚLSKÝCH PRODUKTŮ</vt:lpstr>
      <vt:lpstr>51.77 INOVACE PŘI ZPRACOVÁNÍ ZEMĚDĚLSKÝCH  PRODUKTŮ</vt:lpstr>
      <vt:lpstr>51.77 INOVACE PŘI ZPRACOVÁNÍ ZEMĚDĚLSKÝCH PRODUKTŮ</vt:lpstr>
      <vt:lpstr>51.77 INOVACE PŘI ZPRACOVÁNÍ ZEMĚDĚLSKÝCH PRODUKTŮ</vt:lpstr>
      <vt:lpstr>Prezentace aplikace PowerPoint</vt:lpstr>
    </vt:vector>
  </TitlesOfParts>
  <Company>SZIF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Bláhová Jitka</dc:creator>
  <cp:lastModifiedBy>Benešová Kateřina Ing.</cp:lastModifiedBy>
  <cp:revision>245</cp:revision>
  <dcterms:created xsi:type="dcterms:W3CDTF">2021-02-03T13:49:30Z</dcterms:created>
  <dcterms:modified xsi:type="dcterms:W3CDTF">2023-08-02T11:01:15Z</dcterms:modified>
</cp:coreProperties>
</file>