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7" r:id="rId5"/>
    <p:sldId id="327" r:id="rId6"/>
    <p:sldId id="288" r:id="rId7"/>
    <p:sldId id="330" r:id="rId8"/>
    <p:sldId id="316" r:id="rId9"/>
    <p:sldId id="331" r:id="rId10"/>
    <p:sldId id="332" r:id="rId11"/>
    <p:sldId id="328" r:id="rId12"/>
    <p:sldId id="333" r:id="rId13"/>
    <p:sldId id="334" r:id="rId14"/>
    <p:sldId id="304" r:id="rId15"/>
    <p:sldId id="307" r:id="rId16"/>
    <p:sldId id="261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1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  <p:cmAuthor id="2" name="Tůmová Lucie Ing." initials="TLI" lastIdx="4" clrIdx="1">
    <p:extLst>
      <p:ext uri="{19B8F6BF-5375-455C-9EA6-DF929625EA0E}">
        <p15:presenceInfo xmlns:p15="http://schemas.microsoft.com/office/powerpoint/2012/main" userId="S-1-5-21-1801674531-2146709945-725345543-12172" providerId="AD"/>
      </p:ext>
    </p:extLst>
  </p:cmAuthor>
  <p:cmAuthor id="3" name="Havlíčková Jana Ing." initials="HJI" lastIdx="1" clrIdx="2">
    <p:extLst>
      <p:ext uri="{19B8F6BF-5375-455C-9EA6-DF929625EA0E}">
        <p15:presenceInfo xmlns:p15="http://schemas.microsoft.com/office/powerpoint/2012/main" userId="S-1-5-21-1801674531-2146709945-725345543-2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E2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7B83D-F746-4815-812F-3F432F74BC90}" v="15" dt="2021-09-29T08:15:37.153"/>
    <p1510:client id="{60D5B235-142B-4747-B602-140B161C4D72}" v="71" dt="2021-09-29T06:33:59.391"/>
    <p1510:client id="{987D0A92-E4FB-4EC7-9CE4-7173BEDF2EA5}" v="50" dt="2021-09-29T12:52:13.993"/>
    <p1510:client id="{BF0E1D82-DD54-43D8-B0C0-69061C223ED4}" v="64" dt="2021-09-29T15:10:03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1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ubík Lukáš Ing." userId="S::szif02687@szif.cz::093b43b4-f39f-4f04-808d-d1a980d84955" providerId="AD" clId="Web-{60D5B235-142B-4747-B602-140B161C4D72}"/>
    <pc:docChg chg="addSld delSld modSld">
      <pc:chgData name="Holubík Lukáš Ing." userId="S::szif02687@szif.cz::093b43b4-f39f-4f04-808d-d1a980d84955" providerId="AD" clId="Web-{60D5B235-142B-4747-B602-140B161C4D72}" dt="2021-09-29T06:33:54.454" v="23"/>
      <pc:docMkLst>
        <pc:docMk/>
      </pc:docMkLst>
      <pc:sldChg chg="del">
        <pc:chgData name="Holubík Lukáš Ing." userId="S::szif02687@szif.cz::093b43b4-f39f-4f04-808d-d1a980d84955" providerId="AD" clId="Web-{60D5B235-142B-4747-B602-140B161C4D72}" dt="2021-09-29T06:30:14.011" v="11"/>
        <pc:sldMkLst>
          <pc:docMk/>
          <pc:sldMk cId="1416062578" sldId="295"/>
        </pc:sldMkLst>
      </pc:sldChg>
      <pc:sldChg chg="addSp modSp add replId">
        <pc:chgData name="Holubík Lukáš Ing." userId="S::szif02687@szif.cz::093b43b4-f39f-4f04-808d-d1a980d84955" providerId="AD" clId="Web-{60D5B235-142B-4747-B602-140B161C4D72}" dt="2021-09-29T06:28:44.415" v="10" actId="1076"/>
        <pc:sldMkLst>
          <pc:docMk/>
          <pc:sldMk cId="1366606790" sldId="296"/>
        </pc:sldMkLst>
        <pc:spChg chg="mod">
          <ac:chgData name="Holubík Lukáš Ing." userId="S::szif02687@szif.cz::093b43b4-f39f-4f04-808d-d1a980d84955" providerId="AD" clId="Web-{60D5B235-142B-4747-B602-140B161C4D72}" dt="2021-09-29T06:26:52.491" v="2" actId="20577"/>
          <ac:spMkLst>
            <pc:docMk/>
            <pc:sldMk cId="1366606790" sldId="296"/>
            <ac:spMk id="2" creationId="{00000000-0000-0000-0000-000000000000}"/>
          </ac:spMkLst>
        </pc:spChg>
        <pc:picChg chg="add mod">
          <ac:chgData name="Holubík Lukáš Ing." userId="S::szif02687@szif.cz::093b43b4-f39f-4f04-808d-d1a980d84955" providerId="AD" clId="Web-{60D5B235-142B-4747-B602-140B161C4D72}" dt="2021-09-29T06:28:44.415" v="10" actId="1076"/>
          <ac:picMkLst>
            <pc:docMk/>
            <pc:sldMk cId="1366606790" sldId="296"/>
            <ac:picMk id="3" creationId="{81757634-4B3B-47C1-90CD-BAB09B218081}"/>
          </ac:picMkLst>
        </pc:picChg>
      </pc:sldChg>
      <pc:sldChg chg="addSp modSp add replId">
        <pc:chgData name="Holubík Lukáš Ing." userId="S::szif02687@szif.cz::093b43b4-f39f-4f04-808d-d1a980d84955" providerId="AD" clId="Web-{60D5B235-142B-4747-B602-140B161C4D72}" dt="2021-09-29T06:33:54.454" v="23"/>
        <pc:sldMkLst>
          <pc:docMk/>
          <pc:sldMk cId="2495820642" sldId="297"/>
        </pc:sldMkLst>
        <pc:spChg chg="mod">
          <ac:chgData name="Holubík Lukáš Ing." userId="S::szif02687@szif.cz::093b43b4-f39f-4f04-808d-d1a980d84955" providerId="AD" clId="Web-{60D5B235-142B-4747-B602-140B161C4D72}" dt="2021-09-29T06:30:58.497" v="15" actId="20577"/>
          <ac:spMkLst>
            <pc:docMk/>
            <pc:sldMk cId="2495820642" sldId="297"/>
            <ac:spMk id="2" creationId="{00000000-0000-0000-0000-000000000000}"/>
          </ac:spMkLst>
        </pc:spChg>
        <pc:spChg chg="mod">
          <ac:chgData name="Holubík Lukáš Ing." userId="S::szif02687@szif.cz::093b43b4-f39f-4f04-808d-d1a980d84955" providerId="AD" clId="Web-{60D5B235-142B-4747-B602-140B161C4D72}" dt="2021-09-29T06:30:50.231" v="13" actId="20577"/>
          <ac:spMkLst>
            <pc:docMk/>
            <pc:sldMk cId="2495820642" sldId="297"/>
            <ac:spMk id="7" creationId="{00000000-0000-0000-0000-000000000000}"/>
          </ac:spMkLst>
        </pc:spChg>
        <pc:graphicFrameChg chg="add mod modGraphic">
          <ac:chgData name="Holubík Lukáš Ing." userId="S::szif02687@szif.cz::093b43b4-f39f-4f04-808d-d1a980d84955" providerId="AD" clId="Web-{60D5B235-142B-4747-B602-140B161C4D72}" dt="2021-09-29T06:33:54.454" v="23"/>
          <ac:graphicFrameMkLst>
            <pc:docMk/>
            <pc:sldMk cId="2495820642" sldId="297"/>
            <ac:graphicFrameMk id="4" creationId="{1C2F2F93-684F-4804-82B7-418ED982EF9F}"/>
          </ac:graphicFrameMkLst>
        </pc:graphicFrameChg>
      </pc:sldChg>
    </pc:docChg>
  </pc:docChgLst>
  <pc:docChgLst>
    <pc:chgData name="Benešová Kateřina Ing." userId="S::szif02455@szif.cz::06d3ed42-007f-41c1-97ae-fd4e9f413b33" providerId="AD" clId="Web-{BF0E1D82-DD54-43D8-B0C0-69061C223ED4}"/>
    <pc:docChg chg="modSld">
      <pc:chgData name="Benešová Kateřina Ing." userId="S::szif02455@szif.cz::06d3ed42-007f-41c1-97ae-fd4e9f413b33" providerId="AD" clId="Web-{BF0E1D82-DD54-43D8-B0C0-69061C223ED4}" dt="2021-09-29T15:10:03.159" v="36" actId="20577"/>
      <pc:docMkLst>
        <pc:docMk/>
      </pc:docMkLst>
      <pc:sldChg chg="modSp">
        <pc:chgData name="Benešová Kateřina Ing." userId="S::szif02455@szif.cz::06d3ed42-007f-41c1-97ae-fd4e9f413b33" providerId="AD" clId="Web-{BF0E1D82-DD54-43D8-B0C0-69061C223ED4}" dt="2021-09-29T15:10:03.159" v="36" actId="20577"/>
        <pc:sldMkLst>
          <pc:docMk/>
          <pc:sldMk cId="3508571705" sldId="288"/>
        </pc:sldMkLst>
        <pc:spChg chg="mod">
          <ac:chgData name="Benešová Kateřina Ing." userId="S::szif02455@szif.cz::06d3ed42-007f-41c1-97ae-fd4e9f413b33" providerId="AD" clId="Web-{BF0E1D82-DD54-43D8-B0C0-69061C223ED4}" dt="2021-09-29T15:10:03.159" v="36" actId="20577"/>
          <ac:spMkLst>
            <pc:docMk/>
            <pc:sldMk cId="3508571705" sldId="288"/>
            <ac:spMk id="4" creationId="{00000000-0000-0000-0000-000000000000}"/>
          </ac:spMkLst>
        </pc:spChg>
      </pc:sldChg>
    </pc:docChg>
  </pc:docChgLst>
  <pc:docChgLst>
    <pc:chgData name="Holubík Lukáš Ing." userId="S::szif02687@szif.cz::093b43b4-f39f-4f04-808d-d1a980d84955" providerId="AD" clId="Web-{4C77B83D-F746-4815-812F-3F432F74BC90}"/>
    <pc:docChg chg="addSld modSld">
      <pc:chgData name="Holubík Lukáš Ing." userId="S::szif02687@szif.cz::093b43b4-f39f-4f04-808d-d1a980d84955" providerId="AD" clId="Web-{4C77B83D-F746-4815-812F-3F432F74BC90}" dt="2021-09-29T08:15:37.153" v="14" actId="1076"/>
      <pc:docMkLst>
        <pc:docMk/>
      </pc:docMkLst>
      <pc:sldChg chg="addSp delSp modSp add replId">
        <pc:chgData name="Holubík Lukáš Ing." userId="S::szif02687@szif.cz::093b43b4-f39f-4f04-808d-d1a980d84955" providerId="AD" clId="Web-{4C77B83D-F746-4815-812F-3F432F74BC90}" dt="2021-09-29T08:15:37.153" v="14" actId="1076"/>
        <pc:sldMkLst>
          <pc:docMk/>
          <pc:sldMk cId="2327876252" sldId="298"/>
        </pc:sldMkLst>
        <pc:spChg chg="del mod">
          <ac:chgData name="Holubík Lukáš Ing." userId="S::szif02687@szif.cz::093b43b4-f39f-4f04-808d-d1a980d84955" providerId="AD" clId="Web-{4C77B83D-F746-4815-812F-3F432F74BC90}" dt="2021-09-29T08:15:07.340" v="11"/>
          <ac:spMkLst>
            <pc:docMk/>
            <pc:sldMk cId="2327876252" sldId="298"/>
            <ac:spMk id="7" creationId="{00000000-0000-0000-0000-000000000000}"/>
          </ac:spMkLst>
        </pc:spChg>
        <pc:picChg chg="del">
          <ac:chgData name="Holubík Lukáš Ing." userId="S::szif02687@szif.cz::093b43b4-f39f-4f04-808d-d1a980d84955" providerId="AD" clId="Web-{4C77B83D-F746-4815-812F-3F432F74BC90}" dt="2021-09-29T08:10:58.460" v="1"/>
          <ac:picMkLst>
            <pc:docMk/>
            <pc:sldMk cId="2327876252" sldId="298"/>
            <ac:picMk id="3" creationId="{81757634-4B3B-47C1-90CD-BAB09B218081}"/>
          </ac:picMkLst>
        </pc:picChg>
        <pc:picChg chg="add mod">
          <ac:chgData name="Holubík Lukáš Ing." userId="S::szif02687@szif.cz::093b43b4-f39f-4f04-808d-d1a980d84955" providerId="AD" clId="Web-{4C77B83D-F746-4815-812F-3F432F74BC90}" dt="2021-09-29T08:15:37.153" v="14" actId="1076"/>
          <ac:picMkLst>
            <pc:docMk/>
            <pc:sldMk cId="2327876252" sldId="298"/>
            <ac:picMk id="4" creationId="{AC7012F4-2BC8-4E94-9B76-870AB131F022}"/>
          </ac:picMkLst>
        </pc:picChg>
      </pc:sldChg>
    </pc:docChg>
  </pc:docChgLst>
  <pc:docChgLst>
    <pc:chgData name="Holubík Lukáš Ing." userId="S::szif02687@szif.cz::093b43b4-f39f-4f04-808d-d1a980d84955" providerId="AD" clId="Web-{987D0A92-E4FB-4EC7-9CE4-7173BEDF2EA5}"/>
    <pc:docChg chg="modSld">
      <pc:chgData name="Holubík Lukáš Ing." userId="S::szif02687@szif.cz::093b43b4-f39f-4f04-808d-d1a980d84955" providerId="AD" clId="Web-{987D0A92-E4FB-4EC7-9CE4-7173BEDF2EA5}" dt="2021-09-29T12:52:13.993" v="49" actId="20577"/>
      <pc:docMkLst>
        <pc:docMk/>
      </pc:docMkLst>
      <pc:sldChg chg="modSp">
        <pc:chgData name="Holubík Lukáš Ing." userId="S::szif02687@szif.cz::093b43b4-f39f-4f04-808d-d1a980d84955" providerId="AD" clId="Web-{987D0A92-E4FB-4EC7-9CE4-7173BEDF2EA5}" dt="2021-09-29T12:24:59.504" v="0" actId="1076"/>
        <pc:sldMkLst>
          <pc:docMk/>
          <pc:sldMk cId="1366606790" sldId="296"/>
        </pc:sldMkLst>
        <pc:picChg chg="mod">
          <ac:chgData name="Holubík Lukáš Ing." userId="S::szif02687@szif.cz::093b43b4-f39f-4f04-808d-d1a980d84955" providerId="AD" clId="Web-{987D0A92-E4FB-4EC7-9CE4-7173BEDF2EA5}" dt="2021-09-29T12:24:59.504" v="0" actId="1076"/>
          <ac:picMkLst>
            <pc:docMk/>
            <pc:sldMk cId="1366606790" sldId="296"/>
            <ac:picMk id="3" creationId="{81757634-4B3B-47C1-90CD-BAB09B218081}"/>
          </ac:picMkLst>
        </pc:picChg>
      </pc:sldChg>
      <pc:sldChg chg="modSp">
        <pc:chgData name="Holubík Lukáš Ing." userId="S::szif02687@szif.cz::093b43b4-f39f-4f04-808d-d1a980d84955" providerId="AD" clId="Web-{987D0A92-E4FB-4EC7-9CE4-7173BEDF2EA5}" dt="2021-09-29T12:52:13.993" v="49" actId="20577"/>
        <pc:sldMkLst>
          <pc:docMk/>
          <pc:sldMk cId="2495820642" sldId="297"/>
        </pc:sldMkLst>
        <pc:spChg chg="mod">
          <ac:chgData name="Holubík Lukáš Ing." userId="S::szif02687@szif.cz::093b43b4-f39f-4f04-808d-d1a980d84955" providerId="AD" clId="Web-{987D0A92-E4FB-4EC7-9CE4-7173BEDF2EA5}" dt="2021-09-29T12:52:13.993" v="49" actId="20577"/>
          <ac:spMkLst>
            <pc:docMk/>
            <pc:sldMk cId="2495820642" sldId="297"/>
            <ac:spMk id="7" creationId="{00000000-0000-0000-0000-000000000000}"/>
          </ac:spMkLst>
        </pc:spChg>
        <pc:graphicFrameChg chg="mod modGraphic">
          <ac:chgData name="Holubík Lukáš Ing." userId="S::szif02687@szif.cz::093b43b4-f39f-4f04-808d-d1a980d84955" providerId="AD" clId="Web-{987D0A92-E4FB-4EC7-9CE4-7173BEDF2EA5}" dt="2021-09-29T12:52:03.493" v="48"/>
          <ac:graphicFrameMkLst>
            <pc:docMk/>
            <pc:sldMk cId="2495820642" sldId="297"/>
            <ac:graphicFrameMk id="4" creationId="{1C2F2F93-684F-4804-82B7-418ED982EF9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28.07.2023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28.07.2023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případě dvouřádkového nadpisu</a:t>
            </a:r>
            <a:r>
              <a:rPr lang="cs-CZ" baseline="0" dirty="0"/>
              <a:t> je potřeba „NADPIS“ i „JMÉNO A PŘÍJMENÍ“ vycentrovat na střed!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5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 lze změnit: najet na obrázek - pravé tlačítko myši – formát pozadí – výplň – soubor – vybrat soubor z </a:t>
            </a:r>
            <a:r>
              <a:rPr lang="cs-CZ" dirty="0" err="1"/>
              <a:t>pc</a:t>
            </a:r>
            <a:endParaRPr lang="cs-CZ" dirty="0"/>
          </a:p>
          <a:p>
            <a:r>
              <a:rPr lang="cs-CZ" dirty="0"/>
              <a:t>Úpravy</a:t>
            </a:r>
            <a:r>
              <a:rPr lang="cs-CZ" baseline="0" dirty="0"/>
              <a:t> obrázku: </a:t>
            </a:r>
            <a:r>
              <a:rPr lang="cs-CZ" dirty="0"/>
              <a:t>najet na obrázek - pravé tlačítko myši – formát pozadí – ikona Obrázek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ctionsmap.eu/#/main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5082202"/>
            <a:ext cx="12192000" cy="1272540"/>
            <a:chOff x="0" y="62977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62977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74" y="1032013"/>
              <a:ext cx="1675713" cy="468366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888415" y="5318362"/>
            <a:ext cx="77450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Zadávání zakázek v </a:t>
            </a:r>
            <a:r>
              <a:rPr lang="cs-CZ" sz="2000" b="1" cap="all" spc="170" dirty="0" err="1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</a:t>
            </a:r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cap="all" spc="170" dirty="0" err="1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szp</a:t>
            </a:r>
            <a:endParaRPr lang="cs-CZ" sz="2000" b="1" cap="all" spc="170" dirty="0">
              <a:solidFill>
                <a:srgbClr val="034A3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88414" y="5818962"/>
            <a:ext cx="55821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100" b="1" cap="all" spc="170" dirty="0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</a:t>
            </a:r>
            <a:r>
              <a:rPr lang="cs-CZ" sz="1100" b="1" cap="all" spc="170" dirty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sz="1100" b="1" cap="all" spc="170" dirty="0" err="1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LUKáš</a:t>
            </a:r>
            <a:r>
              <a:rPr lang="cs-CZ" sz="1100" b="1" cap="all" spc="170" dirty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Holubík</a:t>
            </a:r>
          </a:p>
        </p:txBody>
      </p:sp>
    </p:spTree>
    <p:extLst>
      <p:ext uri="{BB962C8B-B14F-4D97-AF65-F5344CB8AC3E}">
        <p14:creationId xmlns:p14="http://schemas.microsoft.com/office/powerpoint/2010/main" val="1191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814" y="909786"/>
            <a:ext cx="8653530" cy="428563"/>
          </a:xfrm>
        </p:spPr>
        <p:txBody>
          <a:bodyPr>
            <a:normAutofit/>
          </a:bodyPr>
          <a:lstStyle/>
          <a:p>
            <a:r>
              <a:rPr lang="pl-PL" dirty="0" smtClean="0"/>
              <a:t>Termíny předkládání příloh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" y="2130552"/>
            <a:ext cx="11546379" cy="38754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26400" lvl="1" algn="just">
              <a:lnSpc>
                <a:spcPct val="150000"/>
              </a:lnSpc>
              <a:spcBef>
                <a:spcPts val="500"/>
              </a:spcBef>
              <a:buClr>
                <a:srgbClr val="FFC000"/>
              </a:buClr>
            </a:pPr>
            <a:r>
              <a:rPr lang="cs-CZ" sz="2200" b="1" dirty="0" smtClean="0"/>
              <a:t>Výjimka v termínu předkládání příloh:</a:t>
            </a:r>
          </a:p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</a:rPr>
              <a:t>Intervence 51.77 – Inovace při zpracování zemědělských produktů</a:t>
            </a:r>
          </a:p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</a:rPr>
              <a:t>Intervence 53.77 – Podpora operačních skupin a projektů EIP</a:t>
            </a:r>
          </a:p>
          <a:p>
            <a:pPr marL="626400" lvl="1" algn="just">
              <a:spcBef>
                <a:spcPts val="500"/>
              </a:spcBef>
              <a:buClr>
                <a:srgbClr val="FFC000"/>
              </a:buClr>
            </a:pPr>
            <a:endParaRPr lang="cs-CZ" sz="2400" dirty="0"/>
          </a:p>
          <a:p>
            <a:pPr marL="626400" lvl="1" algn="just">
              <a:lnSpc>
                <a:spcPct val="150000"/>
              </a:lnSpc>
              <a:spcBef>
                <a:spcPts val="500"/>
              </a:spcBef>
              <a:buClr>
                <a:srgbClr val="FFC000"/>
              </a:buClr>
            </a:pPr>
            <a:r>
              <a:rPr lang="cs-CZ" sz="2200" b="1" dirty="0" smtClean="0"/>
              <a:t>Přílohy k cenovému marketingu, otevřené výzvě a zadávacímu řízení dle zákona č. 134/2016 Sb. jsou pro tyto dvě intervence dokládány jako součást povinných příloh k Žádosti o platbu.</a:t>
            </a:r>
          </a:p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  <p:pic>
        <p:nvPicPr>
          <p:cNvPr id="5" name="Zástupný symbol pro 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 b="4827"/>
          <a:stretch>
            <a:fillRect/>
          </a:stretch>
        </p:blipFill>
        <p:spPr>
          <a:xfrm>
            <a:off x="9554867" y="2130552"/>
            <a:ext cx="2381249" cy="13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57200" y="909638"/>
            <a:ext cx="8670702" cy="39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PŘÍRUČKA – PROPOJENOST ZADAVATELE S DODAVATELEM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9808" y="1545336"/>
            <a:ext cx="1093133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případě, že žadatel pořizuje zakázku prostřednictvím přímého nákupu nebo cenového marketingu, nesmí vyzvat osobu blízkou nebo osobu, která je personálně nebo majetkově propojená s žadatelem.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je-li </a:t>
            </a:r>
            <a:r>
              <a:rPr lang="cs-CZ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zadavatel obec, nemůže </a:t>
            </a:r>
            <a:r>
              <a:rPr lang="cs-CZ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vyzvat/vybrat </a:t>
            </a:r>
            <a:r>
              <a:rPr lang="cs-CZ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propojené se starostou nebo zastupiteli téže obce</a:t>
            </a:r>
            <a:r>
              <a:rPr lang="cs-CZ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FFC000"/>
              </a:buClr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Pokud se zadavatel domnívá, že může vůči němu personálně či majetkově propojený subjekt/osoba podat potenciálně výhodnou nabídku, musí zakázku vyhlásit např. prostřednictvím otevřené výzvy.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593502" y="909638"/>
            <a:ext cx="8534400" cy="39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PŘÍRUČKA – MEZINÁRODNÍ SANKCE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9264" y="1303338"/>
            <a:ext cx="109313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nesmí zadat zakázku účastníkovi, pokud to je v rozporu se sankcemi podle zákona upravujícího provádění mezinárodních sankcí (zákon č. 69/2006 Sb.).</a:t>
            </a:r>
          </a:p>
          <a:p>
            <a:pPr marL="742950" lvl="1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všech zakázek bude od vítězného dodavatele SZIF vyžadovat čestné prohlášení týkající se mezinárodních sankcí (vzor je uveden v Příloze č. 3 Příručky.</a:t>
            </a:r>
          </a:p>
          <a:p>
            <a:pPr marL="742950" lvl="1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a ověření mezinárodních sankcí a sankcionovaných osob a subjektů lze zjistit na: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https://www.sanctionsmap.eu/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#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main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Clr>
                <a:srgbClr val="FFC000"/>
              </a:buClr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025394"/>
            <a:ext cx="12192000" cy="1272540"/>
            <a:chOff x="0" y="5349244"/>
            <a:chExt cx="12192000" cy="1272540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080218" y="5785459"/>
              <a:ext cx="45833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cap="all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děkuji </a:t>
              </a:r>
              <a:r>
                <a:rPr lang="cs-CZ" sz="2000" b="1" cap="all" spc="170" dirty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Za pozornost</a:t>
              </a: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447" y="909786"/>
            <a:ext cx="9134283" cy="6197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Příručka pro zadávání zakázek na projekty rozvoje venkova v rámci sp szp na období 2023 – 2027, verze 1.2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" y="2130552"/>
            <a:ext cx="9833113" cy="29905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26400" lvl="1" algn="just">
              <a:lnSpc>
                <a:spcPct val="150000"/>
              </a:lnSpc>
              <a:spcBef>
                <a:spcPts val="500"/>
              </a:spcBef>
              <a:buClr>
                <a:srgbClr val="FFC000"/>
              </a:buClr>
            </a:pPr>
            <a:r>
              <a:rPr lang="cs-CZ" sz="2400" b="1" dirty="0" smtClean="0"/>
              <a:t>Účinnost Příručky pro zadávání zakázek na projekty rozvoje venkova v rámci SP SZP 2023-2027, verze 1.2 (dále jen Příručka)</a:t>
            </a:r>
          </a:p>
          <a:p>
            <a:pPr marL="1371600" lvl="2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Účinná od 17. 7. 2023</a:t>
            </a:r>
            <a:endParaRPr lang="cs-CZ" sz="2400" b="1" dirty="0">
              <a:solidFill>
                <a:srgbClr val="FFC000"/>
              </a:solidFill>
            </a:endParaRPr>
          </a:p>
          <a:p>
            <a:pPr marL="1371600" lvl="2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Příručku včetně příloh, seznamu dokumentace a nejčastějších dotazů naleznete na </a:t>
            </a:r>
            <a:r>
              <a:rPr lang="cs-CZ" sz="2400" dirty="0"/>
              <a:t>https://www.szif.cz/cs/szp23-info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Zástupný symbol pro 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9105755" y="4811847"/>
            <a:ext cx="2381249" cy="13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745" y="901473"/>
            <a:ext cx="8653530" cy="378687"/>
          </a:xfrm>
        </p:spPr>
        <p:txBody>
          <a:bodyPr>
            <a:normAutofit/>
          </a:bodyPr>
          <a:lstStyle/>
          <a:p>
            <a:r>
              <a:rPr lang="pl-PL" dirty="0" smtClean="0"/>
              <a:t>Rozdělení zadavatelů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" y="2230305"/>
            <a:ext cx="9491731" cy="31752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26400" indent="-457200" algn="just">
              <a:lnSpc>
                <a:spcPct val="200000"/>
              </a:lnSpc>
              <a:spcBef>
                <a:spcPts val="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 smtClean="0"/>
              <a:t>Veřejný zadavatel – stát, obce, města a jimi zřízené organizace, atd.</a:t>
            </a:r>
            <a:endParaRPr lang="cs-CZ" sz="2400" b="1" dirty="0"/>
          </a:p>
          <a:p>
            <a:pPr marL="626400" indent="-457200" algn="just">
              <a:lnSpc>
                <a:spcPct val="200000"/>
              </a:lnSpc>
              <a:spcBef>
                <a:spcPts val="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 smtClean="0">
                <a:solidFill>
                  <a:srgbClr val="FFC000"/>
                </a:solidFill>
              </a:rPr>
              <a:t>„Dotovaný“ zadavatel – zadavatel, který obdrží na zakázku více jak 50% dotace nebo realizuje zakázku s hodnotou vyšší jak 200 mil. Kč</a:t>
            </a:r>
            <a:endParaRPr lang="cs-CZ" sz="2400" b="1" dirty="0">
              <a:solidFill>
                <a:srgbClr val="FFC000"/>
              </a:solidFill>
            </a:endParaRPr>
          </a:p>
          <a:p>
            <a:pPr marL="626400" indent="-457200" algn="just">
              <a:lnSpc>
                <a:spcPct val="200000"/>
              </a:lnSpc>
              <a:spcBef>
                <a:spcPts val="5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cs-CZ" sz="2400" b="1" dirty="0" smtClean="0"/>
              <a:t>Ostatní zadavatelé – ti, kteří nespadají do výše uvedených skupin</a:t>
            </a:r>
            <a:endParaRPr lang="cs-CZ" sz="2400" b="1" dirty="0"/>
          </a:p>
        </p:txBody>
      </p:sp>
      <p:pic>
        <p:nvPicPr>
          <p:cNvPr id="6" name="Zástupný symbol pro 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0" t="-204" r="36901" b="612"/>
          <a:stretch/>
        </p:blipFill>
        <p:spPr>
          <a:xfrm>
            <a:off x="9491730" y="1889483"/>
            <a:ext cx="2377440" cy="40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880" y="909786"/>
            <a:ext cx="8653530" cy="386999"/>
          </a:xfrm>
        </p:spPr>
        <p:txBody>
          <a:bodyPr>
            <a:normAutofit/>
          </a:bodyPr>
          <a:lstStyle/>
          <a:p>
            <a:r>
              <a:rPr lang="pl-PL" dirty="0" smtClean="0"/>
              <a:t>Způsob zadání zakázky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" y="2130552"/>
            <a:ext cx="10440786" cy="32393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0" lvl="1" indent="-288000" algn="just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/>
              <a:t>Přímý nákup</a:t>
            </a:r>
          </a:p>
          <a:p>
            <a:pPr marL="914400" lvl="1" indent="-288000" algn="just">
              <a:lnSpc>
                <a:spcPct val="2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C000"/>
                </a:solidFill>
              </a:rPr>
              <a:t>Cenový marketing</a:t>
            </a:r>
          </a:p>
          <a:p>
            <a:pPr marL="914400" lvl="1" indent="-288000" algn="just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b="1" dirty="0"/>
              <a:t>Otevřená výzva dle Příručky pro zadávání zakázek, kapitoly </a:t>
            </a:r>
            <a:r>
              <a:rPr lang="cs-CZ" sz="2400" b="1" dirty="0" smtClean="0"/>
              <a:t>3</a:t>
            </a:r>
          </a:p>
          <a:p>
            <a:pPr marL="914400" lvl="1" indent="-288000" algn="just">
              <a:lnSpc>
                <a:spcPct val="2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Postup dle zákona č. 134/2016 Sb. o zadávání veřejných zakázek (ZZVZ)</a:t>
            </a:r>
          </a:p>
        </p:txBody>
      </p:sp>
      <p:pic>
        <p:nvPicPr>
          <p:cNvPr id="6" name="Zástupný symbol pro obrázek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6" b="6746"/>
          <a:stretch>
            <a:fillRect/>
          </a:stretch>
        </p:blipFill>
        <p:spPr>
          <a:xfrm>
            <a:off x="9491730" y="2523176"/>
            <a:ext cx="2381250" cy="13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593502" y="909638"/>
            <a:ext cx="8534400" cy="39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70120" y="1983010"/>
            <a:ext cx="8764331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Veřejný zadavatel a dotovaný zadavatel do hodnoty zakázky 500.000,- Kč bez DPH včetně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FFC000"/>
              </a:buClr>
            </a:pPr>
            <a:endParaRPr lang="cs-CZ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zadavatelé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 na dodávky či služby do 2 mil. Kč bez DPH včetně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 na stavební práce do hodnoty 6 mil. Kč bez DPH včetně</a:t>
            </a:r>
            <a:endParaRPr lang="cs-CZ" sz="2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62056" y="909638"/>
            <a:ext cx="8653530" cy="3601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cap="all" dirty="0" smtClean="0">
                <a:latin typeface="Verdana" panose="020B0604030504040204" pitchFamily="34" charset="0"/>
              </a:rPr>
              <a:t>Kdy použít Přímý nákup?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pic>
        <p:nvPicPr>
          <p:cNvPr id="6" name="Zástupný symbol pro obrázek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37332"/>
          <a:stretch/>
        </p:blipFill>
        <p:spPr>
          <a:xfrm>
            <a:off x="9922932" y="1716547"/>
            <a:ext cx="1930401" cy="4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593502" y="909638"/>
            <a:ext cx="8534400" cy="39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3502" y="1644797"/>
            <a:ext cx="585717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rgbClr val="FFC000"/>
              </a:buClr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Veřejný zadavatel a dotovaný zadavatel </a:t>
            </a:r>
          </a:p>
          <a:p>
            <a:pPr marL="285750" indent="-285750" algn="just">
              <a:lnSpc>
                <a:spcPct val="2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 na dodávky a služby s hodnotou 500.001,- Kč – 2 mil. Kč bez DPH včetně</a:t>
            </a:r>
          </a:p>
          <a:p>
            <a:pPr marL="285750" indent="-285750" algn="just">
              <a:lnSpc>
                <a:spcPct val="2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zakázky na stavební práce s hodnotou 500.001,- Kč – 6 mil. Kč bez DPH včetně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04856" y="909638"/>
            <a:ext cx="8653530" cy="3414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cap="all" dirty="0" smtClean="0">
                <a:latin typeface="Verdana" panose="020B0604030504040204" pitchFamily="34" charset="0"/>
              </a:rPr>
              <a:t>Kdy použít cenový marketing?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pic>
        <p:nvPicPr>
          <p:cNvPr id="5" name="Zástupný symbol pro obrázek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0" r="4042"/>
          <a:stretch/>
        </p:blipFill>
        <p:spPr>
          <a:xfrm>
            <a:off x="7069455" y="1886355"/>
            <a:ext cx="4468813" cy="4075978"/>
          </a:xfrm>
        </p:spPr>
      </p:pic>
    </p:spTree>
    <p:extLst>
      <p:ext uri="{BB962C8B-B14F-4D97-AF65-F5344CB8AC3E}">
        <p14:creationId xmlns:p14="http://schemas.microsoft.com/office/powerpoint/2010/main" val="8086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737118" y="1916508"/>
            <a:ext cx="109440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Veřejný zadavatel a dotovaný zadavatel u zakázek s hodnotou vyšší jak 2 mil. Kč bez DPH u dodávek a služeb, a u zakázek na stavební práce s hodnotou vyšší jak 6 mil. Kč bez DPH musí provést soutěž dle ZZVZ.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FFC000"/>
              </a:buClr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zadavatelé s hodnotou zakázky na dodávky či služby vyšší jak 2 mil. Kč bez DPH, a u zakázek na stavební práce s hodnotou vyšší jak 6 mil. Kč bez DPH musí provést soutěž dle kapitoly 3. Příručky.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37118" y="909638"/>
            <a:ext cx="8653530" cy="369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cap="all" dirty="0">
                <a:latin typeface="Verdana" panose="020B0604030504040204" pitchFamily="34" charset="0"/>
              </a:rPr>
              <a:t>Kdy soutěžit dle otevřené výzvy a kdy dle ZZVZ?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749" y="909786"/>
            <a:ext cx="8653530" cy="370374"/>
          </a:xfrm>
        </p:spPr>
        <p:txBody>
          <a:bodyPr>
            <a:normAutofit/>
          </a:bodyPr>
          <a:lstStyle/>
          <a:p>
            <a:r>
              <a:rPr lang="pl-PL" dirty="0" smtClean="0"/>
              <a:t>Termíny předkládání příloh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" y="2130552"/>
            <a:ext cx="11421688" cy="21877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26400" lvl="1" algn="just">
              <a:lnSpc>
                <a:spcPct val="150000"/>
              </a:lnSpc>
              <a:spcBef>
                <a:spcPts val="500"/>
              </a:spcBef>
              <a:buClr>
                <a:srgbClr val="FFC000"/>
              </a:buClr>
            </a:pPr>
            <a:r>
              <a:rPr lang="cs-CZ" sz="2200" b="1" dirty="0" smtClean="0"/>
              <a:t>Přímý nákup – dokládá se účetní/daňový doklad, objednávka u přímých nákupů do 500.000,- Kč bez DPH, smlouva (v případě přímého nákupu do 100.000,- Kč bez DPH lze objednávku nahradit účetním/daňovým dokladem od prodejce.</a:t>
            </a:r>
          </a:p>
          <a:p>
            <a:pPr marL="1371600" lvl="2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</a:rPr>
              <a:t>Dokládá se pako součást povinných příloh k Žádosti o platbu</a:t>
            </a:r>
          </a:p>
        </p:txBody>
      </p:sp>
      <p:pic>
        <p:nvPicPr>
          <p:cNvPr id="5" name="Zástupný symbol pro obráze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1315200" y="4725224"/>
            <a:ext cx="2381250" cy="1363663"/>
          </a:xfrm>
          <a:prstGeom prst="rect">
            <a:avLst/>
          </a:prstGeom>
        </p:spPr>
      </p:pic>
      <p:pic>
        <p:nvPicPr>
          <p:cNvPr id="7" name="Zástupný symbol pro obrázek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6" b="7016"/>
          <a:stretch>
            <a:fillRect/>
          </a:stretch>
        </p:blipFill>
        <p:spPr>
          <a:xfrm>
            <a:off x="4520218" y="4725224"/>
            <a:ext cx="2381250" cy="1363663"/>
          </a:xfrm>
          <a:prstGeom prst="rect">
            <a:avLst/>
          </a:prstGeom>
        </p:spPr>
      </p:pic>
      <p:pic>
        <p:nvPicPr>
          <p:cNvPr id="8" name="Zástupný symbol pro obrázek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7725236" y="4725223"/>
            <a:ext cx="2381250" cy="13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378" y="893161"/>
            <a:ext cx="8653530" cy="386999"/>
          </a:xfrm>
        </p:spPr>
        <p:txBody>
          <a:bodyPr>
            <a:normAutofit/>
          </a:bodyPr>
          <a:lstStyle/>
          <a:p>
            <a:r>
              <a:rPr lang="pl-PL" dirty="0" smtClean="0"/>
              <a:t>Termíny předkládání příloh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1764792"/>
            <a:ext cx="11596256" cy="50295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 smtClean="0"/>
              <a:t>Cenový marketing – přílohy dle seznamu dokumentace jsou dokládány jako součást povinných příloh po podání </a:t>
            </a:r>
            <a:r>
              <a:rPr lang="cs-CZ" sz="2200" b="1" dirty="0">
                <a:solidFill>
                  <a:srgbClr val="FF0000"/>
                </a:solidFill>
              </a:rPr>
              <a:t>Žádosti o dotaci</a:t>
            </a:r>
            <a:r>
              <a:rPr lang="cs-CZ" sz="2200" b="1" dirty="0" smtClean="0"/>
              <a:t>.</a:t>
            </a:r>
          </a:p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200" b="1" dirty="0" smtClean="0"/>
          </a:p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FFC000"/>
                </a:solidFill>
              </a:rPr>
              <a:t>Otevřená výzva - </a:t>
            </a:r>
            <a:r>
              <a:rPr lang="cs-CZ" sz="2200" b="1" dirty="0">
                <a:solidFill>
                  <a:srgbClr val="FFC000"/>
                </a:solidFill>
              </a:rPr>
              <a:t>přílohy dle seznamu dokumentace jsou dokládány jako součást povinných příloh </a:t>
            </a:r>
            <a:r>
              <a:rPr lang="cs-CZ" sz="2200" b="1" dirty="0" smtClean="0">
                <a:solidFill>
                  <a:srgbClr val="FFC000"/>
                </a:solidFill>
              </a:rPr>
              <a:t>po podání </a:t>
            </a:r>
            <a:r>
              <a:rPr lang="cs-CZ" sz="2200" b="1" dirty="0">
                <a:solidFill>
                  <a:srgbClr val="FF0000"/>
                </a:solidFill>
              </a:rPr>
              <a:t>Žádosti o dotaci</a:t>
            </a:r>
            <a:r>
              <a:rPr lang="cs-CZ" sz="2200" b="1" dirty="0" smtClean="0">
                <a:solidFill>
                  <a:srgbClr val="FFC000"/>
                </a:solidFill>
              </a:rPr>
              <a:t>.</a:t>
            </a:r>
          </a:p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200" b="1" dirty="0" smtClean="0">
              <a:solidFill>
                <a:srgbClr val="FFC000"/>
              </a:solidFill>
            </a:endParaRPr>
          </a:p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 smtClean="0"/>
              <a:t>Zakázka dle ZZVZ – přílohy k zadávacímu řízení dle zákona č. 134/2016 Sb. jsou dokládány jako součást povinných příloh po podání </a:t>
            </a:r>
            <a:r>
              <a:rPr lang="cs-CZ" sz="2200" b="1" dirty="0">
                <a:solidFill>
                  <a:srgbClr val="FF0000"/>
                </a:solidFill>
              </a:rPr>
              <a:t>Žádosti o dotaci</a:t>
            </a:r>
            <a:r>
              <a:rPr lang="cs-CZ" sz="2200" b="1" dirty="0" smtClean="0"/>
              <a:t>.</a:t>
            </a:r>
          </a:p>
          <a:p>
            <a:pPr marL="914400" lvl="1" indent="-288000" algn="just">
              <a:lnSpc>
                <a:spcPct val="15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371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b3d984-8e49-434a-a222-f0c5f75b44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2EBAB463BA484EACA41AEE01E04936" ma:contentTypeVersion="13" ma:contentTypeDescription="Vytvoří nový dokument" ma:contentTypeScope="" ma:versionID="09e55fa49fe2afea82fdae16c8ffa82d">
  <xsd:schema xmlns:xsd="http://www.w3.org/2001/XMLSchema" xmlns:xs="http://www.w3.org/2001/XMLSchema" xmlns:p="http://schemas.microsoft.com/office/2006/metadata/properties" xmlns:ns3="b2b3d984-8e49-434a-a222-f0c5f75b4473" xmlns:ns4="025bb5a2-e766-4db6-9f94-73a918a06a00" targetNamespace="http://schemas.microsoft.com/office/2006/metadata/properties" ma:root="true" ma:fieldsID="29afb50c2377879110c6cc2a1b22c847" ns3:_="" ns4:_="">
    <xsd:import namespace="b2b3d984-8e49-434a-a222-f0c5f75b4473"/>
    <xsd:import namespace="025bb5a2-e766-4db6-9f94-73a918a06a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d984-8e49-434a-a222-f0c5f75b4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bb5a2-e766-4db6-9f94-73a918a06a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4BA09-41F9-4C6D-9C32-52FEFCEED5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6DD07F-4032-46AA-96FD-DB79A219C84D}">
  <ds:schemaRefs>
    <ds:schemaRef ds:uri="http://schemas.microsoft.com/office/2006/documentManagement/types"/>
    <ds:schemaRef ds:uri="http://purl.org/dc/terms/"/>
    <ds:schemaRef ds:uri="b2b3d984-8e49-434a-a222-f0c5f75b4473"/>
    <ds:schemaRef ds:uri="http://purl.org/dc/dcmitype/"/>
    <ds:schemaRef ds:uri="http://schemas.microsoft.com/office/infopath/2007/PartnerControls"/>
    <ds:schemaRef ds:uri="025bb5a2-e766-4db6-9f94-73a918a06a0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96FD50-CEBE-4055-8206-BB41F5DD6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b3d984-8e49-434a-a222-f0c5f75b4473"/>
    <ds:schemaRef ds:uri="025bb5a2-e766-4db6-9f94-73a918a06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SZIF_prezentace_sablona_2021</Template>
  <TotalTime>4478</TotalTime>
  <Words>767</Words>
  <Application>Microsoft Office PowerPoint</Application>
  <PresentationFormat>Širokoúhlá obrazovka</PresentationFormat>
  <Paragraphs>66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Motiv Office</vt:lpstr>
      <vt:lpstr>Prezentace aplikace PowerPoint</vt:lpstr>
      <vt:lpstr>Příručka pro zadávání zakázek na projekty rozvoje venkova v rámci sp szp na období 2023 – 2027, verze 1.2</vt:lpstr>
      <vt:lpstr>Rozdělení zadavatelů</vt:lpstr>
      <vt:lpstr>Způsob zadání zakázky</vt:lpstr>
      <vt:lpstr>Prezentace aplikace PowerPoint</vt:lpstr>
      <vt:lpstr>Prezentace aplikace PowerPoint</vt:lpstr>
      <vt:lpstr>Prezentace aplikace PowerPoint</vt:lpstr>
      <vt:lpstr>Termíny předkládání příloh</vt:lpstr>
      <vt:lpstr>Termíny předkládání příloh</vt:lpstr>
      <vt:lpstr>Termíny předkládání příloh</vt:lpstr>
      <vt:lpstr>Prezentace aplikace PowerPoint</vt:lpstr>
      <vt:lpstr>Prezentace aplikace PowerPoint</vt:lpstr>
      <vt:lpstr>Prezentace aplikace PowerPoint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Bláhová Jitka</dc:creator>
  <cp:lastModifiedBy>Holubík Lukáš Ing.</cp:lastModifiedBy>
  <cp:revision>229</cp:revision>
  <cp:lastPrinted>2022-10-13T14:55:38Z</cp:lastPrinted>
  <dcterms:created xsi:type="dcterms:W3CDTF">2021-02-03T13:49:30Z</dcterms:created>
  <dcterms:modified xsi:type="dcterms:W3CDTF">2023-07-28T11:47:38Z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0x010100CA2EBAB463BA484EACA41AEE01E04936</vt:lpwstr>
  </property>
</Properties>
</file>