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73" r:id="rId4"/>
    <p:sldId id="274" r:id="rId5"/>
    <p:sldId id="258" r:id="rId6"/>
    <p:sldId id="271" r:id="rId7"/>
    <p:sldId id="276" r:id="rId8"/>
    <p:sldId id="278" r:id="rId9"/>
    <p:sldId id="275" r:id="rId10"/>
    <p:sldId id="277" r:id="rId11"/>
    <p:sldId id="261" r:id="rId12"/>
    <p:sldId id="262" r:id="rId13"/>
    <p:sldId id="263" r:id="rId14"/>
    <p:sldId id="264" r:id="rId15"/>
    <p:sldId id="265" r:id="rId16"/>
    <p:sldId id="279" r:id="rId17"/>
    <p:sldId id="266" r:id="rId18"/>
    <p:sldId id="259" r:id="rId19"/>
    <p:sldId id="267" r:id="rId20"/>
    <p:sldId id="272" r:id="rId21"/>
    <p:sldId id="270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2_Other\PREZENTACE\2024\240220_SkolkarskeDny\2023_seedling_connected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Počet hlášení</a:t>
            </a:r>
            <a:r>
              <a:rPr lang="cs-CZ" sz="2000"/>
              <a:t> v jednotlivých týdnech 2023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Timeline!$B$1</c:f>
              <c:strCache>
                <c:ptCount val="1"/>
                <c:pt idx="0">
                  <c:v>Počet hlášení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Timeline!$A$2:$A$54</c:f>
              <c:numCache>
                <c:formatCode>m/d/yyyy</c:formatCode>
                <c:ptCount val="53"/>
                <c:pt idx="0">
                  <c:v>44927</c:v>
                </c:pt>
                <c:pt idx="1">
                  <c:v>44934</c:v>
                </c:pt>
                <c:pt idx="2">
                  <c:v>44941</c:v>
                </c:pt>
                <c:pt idx="3">
                  <c:v>44948</c:v>
                </c:pt>
                <c:pt idx="4">
                  <c:v>44955</c:v>
                </c:pt>
                <c:pt idx="5">
                  <c:v>44962</c:v>
                </c:pt>
                <c:pt idx="6">
                  <c:v>44969</c:v>
                </c:pt>
                <c:pt idx="7">
                  <c:v>44976</c:v>
                </c:pt>
                <c:pt idx="8">
                  <c:v>44983</c:v>
                </c:pt>
                <c:pt idx="9">
                  <c:v>44990</c:v>
                </c:pt>
                <c:pt idx="10">
                  <c:v>44997</c:v>
                </c:pt>
                <c:pt idx="11">
                  <c:v>45004</c:v>
                </c:pt>
                <c:pt idx="12">
                  <c:v>45011</c:v>
                </c:pt>
                <c:pt idx="13">
                  <c:v>45018</c:v>
                </c:pt>
                <c:pt idx="14">
                  <c:v>45025</c:v>
                </c:pt>
                <c:pt idx="15">
                  <c:v>45032</c:v>
                </c:pt>
                <c:pt idx="16">
                  <c:v>45039</c:v>
                </c:pt>
                <c:pt idx="17">
                  <c:v>45046</c:v>
                </c:pt>
                <c:pt idx="18">
                  <c:v>45053</c:v>
                </c:pt>
                <c:pt idx="19">
                  <c:v>45060</c:v>
                </c:pt>
                <c:pt idx="20">
                  <c:v>45067</c:v>
                </c:pt>
                <c:pt idx="21">
                  <c:v>45074</c:v>
                </c:pt>
                <c:pt idx="22">
                  <c:v>45081</c:v>
                </c:pt>
                <c:pt idx="23">
                  <c:v>45088</c:v>
                </c:pt>
                <c:pt idx="24">
                  <c:v>45095</c:v>
                </c:pt>
                <c:pt idx="25">
                  <c:v>45102</c:v>
                </c:pt>
                <c:pt idx="26">
                  <c:v>45109</c:v>
                </c:pt>
                <c:pt idx="27">
                  <c:v>45116</c:v>
                </c:pt>
                <c:pt idx="28">
                  <c:v>45123</c:v>
                </c:pt>
                <c:pt idx="29">
                  <c:v>45130</c:v>
                </c:pt>
                <c:pt idx="30">
                  <c:v>45137</c:v>
                </c:pt>
                <c:pt idx="31">
                  <c:v>45144</c:v>
                </c:pt>
                <c:pt idx="32">
                  <c:v>45151</c:v>
                </c:pt>
                <c:pt idx="33">
                  <c:v>45158</c:v>
                </c:pt>
                <c:pt idx="34">
                  <c:v>45165</c:v>
                </c:pt>
                <c:pt idx="35">
                  <c:v>45172</c:v>
                </c:pt>
                <c:pt idx="36">
                  <c:v>45179</c:v>
                </c:pt>
                <c:pt idx="37">
                  <c:v>45186</c:v>
                </c:pt>
                <c:pt idx="38">
                  <c:v>45193</c:v>
                </c:pt>
                <c:pt idx="39">
                  <c:v>45200</c:v>
                </c:pt>
                <c:pt idx="40">
                  <c:v>45207</c:v>
                </c:pt>
                <c:pt idx="41">
                  <c:v>45214</c:v>
                </c:pt>
                <c:pt idx="42">
                  <c:v>45221</c:v>
                </c:pt>
                <c:pt idx="43">
                  <c:v>45228</c:v>
                </c:pt>
                <c:pt idx="44">
                  <c:v>45235</c:v>
                </c:pt>
                <c:pt idx="45">
                  <c:v>45242</c:v>
                </c:pt>
                <c:pt idx="46">
                  <c:v>45249</c:v>
                </c:pt>
                <c:pt idx="47">
                  <c:v>45256</c:v>
                </c:pt>
                <c:pt idx="48">
                  <c:v>45263</c:v>
                </c:pt>
                <c:pt idx="49">
                  <c:v>45270</c:v>
                </c:pt>
                <c:pt idx="50">
                  <c:v>45277</c:v>
                </c:pt>
                <c:pt idx="51">
                  <c:v>45284</c:v>
                </c:pt>
                <c:pt idx="52">
                  <c:v>45291</c:v>
                </c:pt>
              </c:numCache>
            </c:numRef>
          </c:cat>
          <c:val>
            <c:numRef>
              <c:f>Timeline!$B$2:$B$54</c:f>
              <c:numCache>
                <c:formatCode>General</c:formatCode>
                <c:ptCount val="53"/>
                <c:pt idx="0">
                  <c:v>2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6</c:v>
                </c:pt>
                <c:pt idx="5">
                  <c:v>9</c:v>
                </c:pt>
                <c:pt idx="6">
                  <c:v>3</c:v>
                </c:pt>
                <c:pt idx="7">
                  <c:v>6</c:v>
                </c:pt>
                <c:pt idx="8">
                  <c:v>8</c:v>
                </c:pt>
                <c:pt idx="9">
                  <c:v>6</c:v>
                </c:pt>
                <c:pt idx="10">
                  <c:v>8</c:v>
                </c:pt>
                <c:pt idx="11">
                  <c:v>8</c:v>
                </c:pt>
                <c:pt idx="12">
                  <c:v>7</c:v>
                </c:pt>
                <c:pt idx="13">
                  <c:v>7</c:v>
                </c:pt>
                <c:pt idx="14">
                  <c:v>8</c:v>
                </c:pt>
                <c:pt idx="15">
                  <c:v>6</c:v>
                </c:pt>
                <c:pt idx="16">
                  <c:v>5</c:v>
                </c:pt>
                <c:pt idx="17">
                  <c:v>8</c:v>
                </c:pt>
                <c:pt idx="18">
                  <c:v>4</c:v>
                </c:pt>
                <c:pt idx="19">
                  <c:v>1</c:v>
                </c:pt>
                <c:pt idx="20">
                  <c:v>7</c:v>
                </c:pt>
                <c:pt idx="21">
                  <c:v>3</c:v>
                </c:pt>
                <c:pt idx="22">
                  <c:v>7</c:v>
                </c:pt>
                <c:pt idx="23">
                  <c:v>3</c:v>
                </c:pt>
                <c:pt idx="24">
                  <c:v>3</c:v>
                </c:pt>
                <c:pt idx="25">
                  <c:v>9</c:v>
                </c:pt>
                <c:pt idx="26">
                  <c:v>4</c:v>
                </c:pt>
                <c:pt idx="27">
                  <c:v>9</c:v>
                </c:pt>
                <c:pt idx="28">
                  <c:v>10</c:v>
                </c:pt>
                <c:pt idx="29">
                  <c:v>13</c:v>
                </c:pt>
                <c:pt idx="30">
                  <c:v>9</c:v>
                </c:pt>
                <c:pt idx="31">
                  <c:v>7</c:v>
                </c:pt>
                <c:pt idx="32">
                  <c:v>4</c:v>
                </c:pt>
                <c:pt idx="33">
                  <c:v>7</c:v>
                </c:pt>
                <c:pt idx="34">
                  <c:v>2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</c:v>
                </c:pt>
                <c:pt idx="39">
                  <c:v>8</c:v>
                </c:pt>
                <c:pt idx="40">
                  <c:v>8</c:v>
                </c:pt>
                <c:pt idx="41">
                  <c:v>7</c:v>
                </c:pt>
                <c:pt idx="42">
                  <c:v>8</c:v>
                </c:pt>
                <c:pt idx="43">
                  <c:v>7</c:v>
                </c:pt>
                <c:pt idx="44">
                  <c:v>7</c:v>
                </c:pt>
                <c:pt idx="45">
                  <c:v>4</c:v>
                </c:pt>
                <c:pt idx="46">
                  <c:v>7</c:v>
                </c:pt>
                <c:pt idx="47">
                  <c:v>8</c:v>
                </c:pt>
                <c:pt idx="48">
                  <c:v>6</c:v>
                </c:pt>
                <c:pt idx="49">
                  <c:v>6</c:v>
                </c:pt>
                <c:pt idx="50">
                  <c:v>5</c:v>
                </c:pt>
                <c:pt idx="51">
                  <c:v>3</c:v>
                </c:pt>
                <c:pt idx="5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6F-408C-B89F-928AC2F23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6626639"/>
        <c:axId val="1475729935"/>
      </c:lineChart>
      <c:dateAx>
        <c:axId val="11866266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Datum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75729935"/>
        <c:crosses val="autoZero"/>
        <c:auto val="1"/>
        <c:lblOffset val="100"/>
        <c:baseTimeUnit val="days"/>
      </c:dateAx>
      <c:valAx>
        <c:axId val="147572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Počet hlášení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6626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DBFFE-0FEB-3943-AB33-D5A3CCE09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61CB56-B55F-484F-9724-E654496F9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2361A1-071D-6A58-148A-90C72445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D871E-F901-B74F-8CC8-21C1B8DD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EB81EA-698D-3A20-A450-148DD685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9647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19BDD-6D0E-0088-D8F8-5D978A1D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2B53DCF-3005-F393-F6BB-9728EC02E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6C7A24-8A4D-21D5-C787-F195877CC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2BFDD5-EF92-D8C8-1547-7D353AC2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81F36-6D9B-8D1E-6E04-52D7A01D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52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1D2720-6623-8C10-14C2-2FEA9987F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FF5146-AADB-ADD2-2DCB-3317F702A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B26A0A-F5E6-E989-C5A8-F9041FE9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D2F789-A311-83BB-95B8-3BFFB0E6A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CBB54A-C161-ACB2-3F28-DC6469EF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164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E779D-D236-1113-B5FB-852F26A5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D6A526-06A6-A299-D268-CDF86FC5B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A9575A-7F31-CE89-4515-E78EF4C3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DFF946-F72A-9953-3A97-BE60149F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AF65BC-63A7-51F8-99C2-C0D3859A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792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6E8C2-BF03-FA61-4D5F-6E149CE1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A1C93B-FA6C-AEA0-6C46-A4765C097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963DFE-ECD8-08CD-7243-D99FE3BF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092A70-C7AF-8332-8FCA-C852D27C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32B7B4-2291-4EB3-E770-FC556F2C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812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4912D-5AFD-8218-7078-7A769A58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40EF17-B2C0-2D37-CCD4-DA1E1434D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EB9466-6908-C322-D94C-B16CCC460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7850CC-9C96-7D8D-BB0F-6E4A378A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0BBCCE-BBD8-312B-D23C-69F04464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42EA64-C81E-7749-7904-3804782F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2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D0AD3-CD5B-0310-3648-CC9D1910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FFB641-C5B2-2BD4-CC51-4FDF54E3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224BD0-CBE8-2D69-465F-E7EF3E38E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C1A033-F37B-290B-7D7D-26A4ACDD2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8B19BF-8CF0-5293-4084-3B1745443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94DFA3-B2C4-7F28-2B80-41CE7643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BE19098-03BD-CB74-1CEB-37F37E15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8EC5F4A-5ADB-B1A6-6DFA-A965806F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3509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C6E13-2911-2FDB-688E-743C1D75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B77304-3A6E-0D8B-D936-5E2A3249A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E51EFF-3675-883D-18AD-B527E20B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79C059-3C4E-7EAC-BD23-1B3A6B16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69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7119CD2-4E0B-5169-5AC4-FBA33038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280277-35E7-F60E-ED46-7A4BBCC7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DCE2A8-AA06-7BBB-8040-4383C381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950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72F3C7-16E4-1F6C-E003-72A52ADF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71F345-7D3F-780D-44AA-195760E3E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56CA03-0580-6065-1A46-457C21471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E10F7A-B518-3EBC-38D8-EB0A73D8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242EEC-A6E8-F761-9523-3D8AE8F5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B35D06-BF22-7444-BE12-917CDA90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68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13691-2847-D8B0-655D-73BB3231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1E8A64A-790C-BD96-27D9-4B9F6A360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6ABF6C-3573-45EF-9925-B2C56CF48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575BDE-BE3A-9FC9-C229-DC5E4B4F1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DD57B6-4441-04A1-26DE-6C629EFA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AA467B-CB41-FFE5-A4D9-EC9CEB5D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74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33E8C5-6BA1-1FD2-BC73-258DE0DF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96D7F0-AD01-1636-4D6B-F6316253A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23D5FB-D5A5-9038-1E3A-CF8806AF7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1A142-DA77-4A5F-AD1F-14E6C18F0F5F}" type="datetime1">
              <a:rPr lang="en-US" smtClean="0"/>
              <a:t>2/20/2024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6C8B49-16C6-FB77-FC95-253B06412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A05BCB-123B-70C4-A6DC-6DD9CFE95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rostlina, fig marigold, venku, zelené&#10;&#10;Popis byl vytvořen automaticky">
            <a:extLst>
              <a:ext uri="{FF2B5EF4-FFF2-40B4-BE49-F238E27FC236}">
                <a16:creationId xmlns:a16="http://schemas.microsoft.com/office/drawing/2014/main" id="{6EBF7DE3-FF6C-8FCB-F36C-5C132361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3" b="-59697"/>
          <a:stretch/>
        </p:blipFill>
        <p:spPr>
          <a:xfrm>
            <a:off x="0" y="0"/>
            <a:ext cx="12192000" cy="8136000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B24DC5C7-5387-4E1B-84B9-07EDC7B62DCF}"/>
              </a:ext>
            </a:extLst>
          </p:cNvPr>
          <p:cNvSpPr/>
          <p:nvPr/>
        </p:nvSpPr>
        <p:spPr>
          <a:xfrm>
            <a:off x="0" y="0"/>
            <a:ext cx="12192000" cy="3325707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E72185-DCDE-A156-747E-D699C1094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37" y="1533954"/>
            <a:ext cx="10676325" cy="1791753"/>
          </a:xfrm>
        </p:spPr>
        <p:txBody>
          <a:bodyPr>
            <a:normAutofit fontScale="90000"/>
          </a:bodyPr>
          <a:lstStyle/>
          <a:p>
            <a:br>
              <a:rPr lang="cs-CZ" sz="7300" dirty="0"/>
            </a:br>
            <a:br>
              <a:rPr lang="cs-CZ" dirty="0"/>
            </a:br>
            <a:r>
              <a:rPr lang="cs-CZ" sz="4000" dirty="0"/>
              <a:t>-- Ohlédnutí za rokem 2023 --</a:t>
            </a:r>
            <a:br>
              <a:rPr lang="cs-CZ" sz="4000" dirty="0"/>
            </a:br>
            <a:r>
              <a:rPr lang="cs-CZ" sz="4000" dirty="0"/>
              <a:t>-- Plánované novinky --</a:t>
            </a:r>
            <a:br>
              <a:rPr lang="cs-CZ" sz="4000" dirty="0"/>
            </a:br>
            <a:r>
              <a:rPr lang="cs-CZ" sz="4000" dirty="0"/>
              <a:t>-- Zapojení školkařů -- </a:t>
            </a: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012F76-1C00-6984-14D9-CD53B6426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323" y="4059238"/>
            <a:ext cx="10502904" cy="2387600"/>
          </a:xfrm>
        </p:spPr>
        <p:txBody>
          <a:bodyPr>
            <a:normAutofit/>
          </a:bodyPr>
          <a:lstStyle/>
          <a:p>
            <a:r>
              <a:rPr lang="cs-CZ" b="1" dirty="0"/>
              <a:t>Mgr. Monika Bláhová</a:t>
            </a:r>
          </a:p>
          <a:p>
            <a:r>
              <a:rPr lang="cs-CZ" dirty="0"/>
              <a:t>Ústav výzkumu globální změny AV ČR, </a:t>
            </a:r>
            <a:r>
              <a:rPr lang="cs-CZ" dirty="0" err="1"/>
              <a:t>v.v.i</a:t>
            </a:r>
            <a:r>
              <a:rPr lang="cs-CZ" dirty="0"/>
              <a:t>. | Mendelova univerzita v Brně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AB3FE09-04FC-AE21-4567-90E62B414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62" y="5378214"/>
            <a:ext cx="1398935" cy="13989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C26C783-BAFA-50F8-2730-9A8459132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96" y="5588117"/>
            <a:ext cx="1880570" cy="7127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E8B559C-4C2E-EB3D-C706-1D31F8179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94" y="5654090"/>
            <a:ext cx="1233558" cy="84718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DACD6E-6E27-1828-3320-590020CFF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2" y="504723"/>
            <a:ext cx="6601634" cy="997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092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AC761-21FB-8603-5A0F-037E7A17C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8EDF4-E9B9-6216-9F30-429D3BC0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25108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Jak se zapojit do monitoringu sucha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807F25-EF52-E50F-1C72-C9B80818A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825625"/>
            <a:ext cx="5485004" cy="4351338"/>
          </a:xfrm>
        </p:spPr>
        <p:txBody>
          <a:bodyPr/>
          <a:lstStyle/>
          <a:p>
            <a:r>
              <a:rPr lang="cs-CZ" dirty="0"/>
              <a:t>monitoring.intersucho.cz</a:t>
            </a:r>
          </a:p>
          <a:p>
            <a:r>
              <a:rPr lang="cs-CZ" dirty="0"/>
              <a:t>On-line</a:t>
            </a:r>
          </a:p>
          <a:p>
            <a:r>
              <a:rPr lang="cs-CZ" dirty="0"/>
              <a:t>Pondělí 4:30-čtvrtek 12:00</a:t>
            </a:r>
          </a:p>
          <a:p>
            <a:r>
              <a:rPr lang="cs-CZ" dirty="0"/>
              <a:t>Hodnocení maximálně 1 za týden</a:t>
            </a:r>
          </a:p>
          <a:p>
            <a:r>
              <a:rPr lang="cs-CZ" dirty="0"/>
              <a:t>Vyplnění dotazníku = 5 minut času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0434ED-938C-E523-274D-668EE63A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204" y="0"/>
            <a:ext cx="6503796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159F32D-D113-CA56-7376-6A4D3282C48C}"/>
              </a:ext>
            </a:extLst>
          </p:cNvPr>
          <p:cNvSpPr/>
          <p:nvPr/>
        </p:nvSpPr>
        <p:spPr>
          <a:xfrm>
            <a:off x="10160000" y="4876800"/>
            <a:ext cx="1930400" cy="626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AED8BDB-9B84-E4BC-90F1-86F363DB0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03954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06A67A0-5ADA-44BF-36B7-9105433CE4A7}"/>
              </a:ext>
            </a:extLst>
          </p:cNvPr>
          <p:cNvSpPr/>
          <p:nvPr/>
        </p:nvSpPr>
        <p:spPr>
          <a:xfrm>
            <a:off x="224477" y="4279900"/>
            <a:ext cx="8331200" cy="977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951CD4A-AE86-D6A0-EABA-B2CBADED9AE4}"/>
              </a:ext>
            </a:extLst>
          </p:cNvPr>
          <p:cNvSpPr/>
          <p:nvPr/>
        </p:nvSpPr>
        <p:spPr>
          <a:xfrm>
            <a:off x="224477" y="5346700"/>
            <a:ext cx="8331200" cy="977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sp>
        <p:nvSpPr>
          <p:cNvPr id="8" name="Zástupný obsah 5">
            <a:extLst>
              <a:ext uri="{FF2B5EF4-FFF2-40B4-BE49-F238E27FC236}">
                <a16:creationId xmlns:a16="http://schemas.microsoft.com/office/drawing/2014/main" id="{281B02F9-6709-ED70-8394-BEDF05B39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0154" y="123825"/>
            <a:ext cx="3187369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4 typy</a:t>
            </a:r>
          </a:p>
          <a:p>
            <a:pPr lvl="1"/>
            <a:r>
              <a:rPr lang="cs-CZ" dirty="0"/>
              <a:t>Zemědělství</a:t>
            </a:r>
          </a:p>
          <a:p>
            <a:pPr lvl="1"/>
            <a:r>
              <a:rPr lang="cs-CZ" dirty="0"/>
              <a:t>Ovocnářství</a:t>
            </a:r>
          </a:p>
          <a:p>
            <a:pPr lvl="1"/>
            <a:r>
              <a:rPr lang="cs-CZ" dirty="0"/>
              <a:t>Lesnictví</a:t>
            </a:r>
          </a:p>
          <a:p>
            <a:pPr lvl="1"/>
            <a:r>
              <a:rPr lang="cs-CZ" dirty="0"/>
              <a:t>Školkařství</a:t>
            </a:r>
          </a:p>
          <a:p>
            <a:pPr lvl="1"/>
            <a:endParaRPr lang="cs-CZ" dirty="0"/>
          </a:p>
          <a:p>
            <a:r>
              <a:rPr lang="cs-CZ" dirty="0"/>
              <a:t>Katastrální území</a:t>
            </a:r>
          </a:p>
          <a:p>
            <a:r>
              <a:rPr lang="cs-CZ" dirty="0"/>
              <a:t>Libovolný počet</a:t>
            </a:r>
          </a:p>
          <a:p>
            <a:pPr lvl="1"/>
            <a:r>
              <a:rPr lang="cs-CZ" dirty="0"/>
              <a:t>1 dotazník = 1 skupina katastrů</a:t>
            </a:r>
          </a:p>
          <a:p>
            <a:r>
              <a:rPr lang="cs-CZ" dirty="0"/>
              <a:t>Více okresů</a:t>
            </a:r>
          </a:p>
        </p:txBody>
      </p:sp>
    </p:spTree>
    <p:extLst>
      <p:ext uri="{BB962C8B-B14F-4D97-AF65-F5344CB8AC3E}">
        <p14:creationId xmlns:p14="http://schemas.microsoft.com/office/powerpoint/2010/main" val="36208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F21323-4A7B-DB4D-057D-F08579A03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189863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801478-4037-75FF-B9B6-EB3E1B4B3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7" y="1805940"/>
            <a:ext cx="3984813" cy="239902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F074AE3-BB4C-F06A-2542-7971815B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7" y="304165"/>
            <a:ext cx="4525108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Hodnocení půdního sucha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7B7A42A-7C63-5262-9045-E157E428E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07" y="4085919"/>
            <a:ext cx="3984813" cy="23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0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E7AA0-78F0-4535-5A25-2A8C2081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Hodnocení dopadů sucha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442C21-5785-F1FB-CF2E-FC3ED3FCC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6014" y="1690688"/>
            <a:ext cx="4903076" cy="3617641"/>
          </a:xfrm>
        </p:spPr>
        <p:txBody>
          <a:bodyPr>
            <a:normAutofit/>
          </a:bodyPr>
          <a:lstStyle/>
          <a:p>
            <a:r>
              <a:rPr lang="cs-CZ" b="1" dirty="0"/>
              <a:t>Připraveno 6 otázek:</a:t>
            </a:r>
          </a:p>
          <a:p>
            <a:pPr lvl="1"/>
            <a:r>
              <a:rPr lang="cs-CZ" dirty="0"/>
              <a:t>Jarní výsevy</a:t>
            </a:r>
          </a:p>
          <a:p>
            <a:pPr lvl="1"/>
            <a:r>
              <a:rPr lang="cs-CZ" dirty="0"/>
              <a:t>Jarní školkování</a:t>
            </a:r>
          </a:p>
          <a:p>
            <a:pPr lvl="1"/>
            <a:r>
              <a:rPr lang="cs-CZ" dirty="0"/>
              <a:t> Jarní přesazování</a:t>
            </a:r>
          </a:p>
          <a:p>
            <a:pPr lvl="1"/>
            <a:r>
              <a:rPr lang="cs-CZ" dirty="0"/>
              <a:t>Očkované nebo roubované rostliny</a:t>
            </a:r>
          </a:p>
          <a:p>
            <a:pPr lvl="1"/>
            <a:r>
              <a:rPr lang="cs-CZ" dirty="0"/>
              <a:t>Zakořeněné rostliny</a:t>
            </a:r>
          </a:p>
          <a:p>
            <a:pPr lvl="1"/>
            <a:r>
              <a:rPr lang="cs-CZ" dirty="0"/>
              <a:t>Vzrostlé zakořeněné výpěstky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8B9508-FD14-C37C-A297-82B1D11D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8" y="1690688"/>
            <a:ext cx="6963226" cy="289428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BF3A945-E0F9-EB82-8939-DAC04A2081E7}"/>
              </a:ext>
            </a:extLst>
          </p:cNvPr>
          <p:cNvSpPr/>
          <p:nvPr/>
        </p:nvSpPr>
        <p:spPr>
          <a:xfrm>
            <a:off x="292538" y="2559709"/>
            <a:ext cx="401145" cy="20252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215763D-9FB8-CA0B-F03A-616363A8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06" y="1210339"/>
            <a:ext cx="3151362" cy="16997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1A9E5CB-F3B4-83AB-89BB-90B35DE1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06" y="3802573"/>
            <a:ext cx="1670283" cy="27253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8E24677-9A0B-F5E7-9E11-0E77483F9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777" y="3217585"/>
            <a:ext cx="2233257" cy="14594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38C2FA-3C48-7BBA-179C-474C7AFD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97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Doplňující komentář a fotografie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BE41DF-E5CF-B395-8FDA-55D49F1CF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19" y="1210339"/>
            <a:ext cx="6336006" cy="45414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03D3B3-4A5E-7CA1-91AC-96FD659D1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125" y="1210339"/>
            <a:ext cx="2820909" cy="200724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22DAB9E-A9F1-9B45-E115-BB919350E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6216" y="3600198"/>
            <a:ext cx="1507974" cy="292776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3D2B3F8-7846-707A-7159-B246298BDEC8}"/>
              </a:ext>
            </a:extLst>
          </p:cNvPr>
          <p:cNvSpPr/>
          <p:nvPr/>
        </p:nvSpPr>
        <p:spPr>
          <a:xfrm>
            <a:off x="9565574" y="4670127"/>
            <a:ext cx="2387460" cy="1857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Blansko, 08/2023: „Půda stále není na mnoha místech prosycena vodou níže jak 10 cm, zejména v lese se znovu projevuje sucho.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7DB25DB-3E15-3CE4-E031-5DE6C5269542}"/>
              </a:ext>
            </a:extLst>
          </p:cNvPr>
          <p:cNvSpPr/>
          <p:nvPr/>
        </p:nvSpPr>
        <p:spPr>
          <a:xfrm>
            <a:off x="7174206" y="2455798"/>
            <a:ext cx="2839984" cy="14594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Mělník, 02/2023: „Spíše se projevují negativní dopady přebytku vláhy na nových výsadbách.“</a:t>
            </a:r>
          </a:p>
        </p:txBody>
      </p:sp>
    </p:spTree>
    <p:extLst>
      <p:ext uri="{BB962C8B-B14F-4D97-AF65-F5344CB8AC3E}">
        <p14:creationId xmlns:p14="http://schemas.microsoft.com/office/powerpoint/2010/main" val="323534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8001C-FBB3-7956-0A68-7052B1D1A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Jak se zapojit do monitoringu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CEA497-F72E-0E5D-10F7-592C31F12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prvním odeslání dotazníku vás automaticky zaregistrujeme</a:t>
            </a:r>
          </a:p>
          <a:p>
            <a:r>
              <a:rPr lang="cs-CZ" dirty="0"/>
              <a:t>Dotazník přístupný online (Po 4:30 – Čt 12:00)</a:t>
            </a:r>
          </a:p>
          <a:p>
            <a:r>
              <a:rPr lang="cs-CZ" dirty="0"/>
              <a:t>Vyplňuje se maximálně 1 týdně</a:t>
            </a:r>
          </a:p>
          <a:p>
            <a:r>
              <a:rPr lang="cs-CZ" dirty="0"/>
              <a:t>Nejedná se o měření ale expertní hodnocení</a:t>
            </a:r>
          </a:p>
          <a:p>
            <a:r>
              <a:rPr lang="cs-CZ" dirty="0"/>
              <a:t>Vámi vyplněné odpovědi jsou v dotazníku uloženy</a:t>
            </a:r>
          </a:p>
          <a:p>
            <a:r>
              <a:rPr lang="cs-CZ" dirty="0"/>
              <a:t>Pokud se od posledního vyplnění situace nezměnila -&gt; pouze odeslání</a:t>
            </a:r>
          </a:p>
          <a:p>
            <a:r>
              <a:rPr lang="cs-CZ" dirty="0"/>
              <a:t>Výsledky zahrnuty do mapy dopadů sucha na zemědělství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053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84B5F-390C-555A-385A-37CADA7D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diagram, mapa&#10;&#10;Popis byl vytvořen automaticky">
            <a:extLst>
              <a:ext uri="{FF2B5EF4-FFF2-40B4-BE49-F238E27FC236}">
                <a16:creationId xmlns:a16="http://schemas.microsoft.com/office/drawing/2014/main" id="{646D34AA-4C93-2EBF-5FBA-D5D42AFC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8" y="-13402"/>
            <a:ext cx="11098924" cy="68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8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88FA6-42B7-E761-CCF8-A9CB6768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Bonusové předpovědi počasí pro katastry</a:t>
            </a:r>
            <a:endParaRPr lang="cs-CZ" dirty="0"/>
          </a:p>
        </p:txBody>
      </p:sp>
      <p:pic>
        <p:nvPicPr>
          <p:cNvPr id="5" name="Zástupný obsah 4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3DCD69F5-D713-2FDA-4364-A24B4E974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108391"/>
            <a:ext cx="4910242" cy="2802199"/>
          </a:xfrm>
        </p:spPr>
      </p:pic>
      <p:pic>
        <p:nvPicPr>
          <p:cNvPr id="7" name="Obrázek 6" descr="Obsah obrázku text, snímek obrazovky, diagram, Vykreslený graf&#10;&#10;Popis byl vytvořen automaticky">
            <a:extLst>
              <a:ext uri="{FF2B5EF4-FFF2-40B4-BE49-F238E27FC236}">
                <a16:creationId xmlns:a16="http://schemas.microsoft.com/office/drawing/2014/main" id="{9903F183-E16B-5A9C-026E-3F8174479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43" y="1108391"/>
            <a:ext cx="4910243" cy="2802200"/>
          </a:xfrm>
          <a:prstGeom prst="rect">
            <a:avLst/>
          </a:prstGeom>
        </p:spPr>
      </p:pic>
      <p:pic>
        <p:nvPicPr>
          <p:cNvPr id="9" name="Obrázek 8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B3471E55-1275-C60B-FE21-967436444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910590"/>
            <a:ext cx="4910242" cy="2802199"/>
          </a:xfrm>
          <a:prstGeom prst="rect">
            <a:avLst/>
          </a:prstGeom>
        </p:spPr>
      </p:pic>
      <p:pic>
        <p:nvPicPr>
          <p:cNvPr id="11" name="Obrázek 10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76975C8E-063B-BB1F-579E-213844EEC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43" y="3900371"/>
            <a:ext cx="4910243" cy="28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E8E76-5ADC-44FB-F692-AA412F24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Plánované novinky pro rok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E8EC6-7860-FAC8-4244-F7E830CE7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3784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Přestavba webu </a:t>
            </a:r>
            <a:r>
              <a:rPr lang="cs-CZ" dirty="0" err="1"/>
              <a:t>Intersucho</a:t>
            </a:r>
            <a:endParaRPr lang="cs-CZ" dirty="0"/>
          </a:p>
          <a:p>
            <a:r>
              <a:rPr lang="cs-CZ" dirty="0"/>
              <a:t>Přechod na nový administrační systém</a:t>
            </a:r>
          </a:p>
          <a:p>
            <a:r>
              <a:rPr lang="cs-CZ" dirty="0"/>
              <a:t>Detailní mapy pro kraje a okresy</a:t>
            </a:r>
          </a:p>
          <a:p>
            <a:r>
              <a:rPr lang="cs-CZ" dirty="0"/>
              <a:t>Aktualizace dotazníkové části</a:t>
            </a:r>
          </a:p>
          <a:p>
            <a:r>
              <a:rPr lang="cs-CZ" dirty="0"/>
              <a:t>Vizuální update</a:t>
            </a:r>
          </a:p>
          <a:p>
            <a:r>
              <a:rPr lang="cs-CZ" dirty="0"/>
              <a:t>Změny v dotazníku?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40B607-1918-8BFB-0DBC-25ABAC84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94" y="1651039"/>
            <a:ext cx="6414869" cy="452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22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986B1-E074-ABFE-F2D8-4998F54A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Spolupráce na globálním monitoringu s Windy.com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5A0B7-0973-75BB-4119-4072E8F80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53859"/>
            <a:ext cx="10515600" cy="1023104"/>
          </a:xfrm>
        </p:spPr>
        <p:txBody>
          <a:bodyPr/>
          <a:lstStyle/>
          <a:p>
            <a:r>
              <a:rPr lang="cs-CZ" dirty="0"/>
              <a:t>Globální předpověď sucha a nebezpečí vzniku a šíření lesních požárů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9E0D28-A822-50BA-2C77-204F7C1D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230783" cy="31932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464C25-FFB4-5FD9-F181-925ECFBAE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5625"/>
            <a:ext cx="5257800" cy="319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2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27237-CB75-AD91-5603-A09B0B42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1717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Portál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Intersucho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0F521E-B622-1668-8B76-E6E2CDB69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717" cy="4351338"/>
          </a:xfrm>
        </p:spPr>
        <p:txBody>
          <a:bodyPr/>
          <a:lstStyle/>
          <a:p>
            <a:r>
              <a:rPr lang="cs-CZ" dirty="0"/>
              <a:t>Týdenní monitoring sucha</a:t>
            </a:r>
          </a:p>
          <a:p>
            <a:r>
              <a:rPr lang="cs-CZ" dirty="0"/>
              <a:t>Denní předpovědi</a:t>
            </a:r>
          </a:p>
          <a:p>
            <a:r>
              <a:rPr lang="cs-CZ" dirty="0"/>
              <a:t>Model, satelit, síť pozorovatelů</a:t>
            </a:r>
          </a:p>
          <a:p>
            <a:r>
              <a:rPr lang="cs-CZ" dirty="0"/>
              <a:t>Od roku 2012</a:t>
            </a:r>
          </a:p>
          <a:p>
            <a:r>
              <a:rPr lang="cs-CZ" dirty="0"/>
              <a:t>Česká republika, Slovensko, střední Evropa, svět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6612598-6BCB-AFF4-56C7-637762AE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204" y="0"/>
            <a:ext cx="6503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58FA1-C8BF-37C1-B707-5BE928254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0BD9E-E8B8-1F33-7831-476CBFF2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Pozvánka na setkání spolupracovníků portálů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Intersucho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Agrorisk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F12DFD-039F-7260-55F5-876217EC0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b="1" dirty="0"/>
              <a:t>Čtvrtek 29.2. 2024 8:30-14:00</a:t>
            </a:r>
          </a:p>
          <a:p>
            <a:pPr marL="0" indent="0" algn="ctr">
              <a:buNone/>
            </a:pPr>
            <a:r>
              <a:rPr lang="cs-CZ" b="1" dirty="0"/>
              <a:t>KD Větrný Jeníkov (Větrný Jeníkov č. p. 198)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Změna klimatu, ohlédnutí za zimou 2023, role lesnictví při řešení příčin změny klimatu, klimaticky šetrné zemědělství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V případě zájmu prosím potvrďte svoji účast na emailu hodnoceni.sucha@czechglobe.cz</a:t>
            </a:r>
          </a:p>
          <a:p>
            <a:pPr marL="0" indent="0" algn="ctr">
              <a:buNone/>
            </a:pPr>
            <a:r>
              <a:rPr lang="cs-CZ" b="1" dirty="0"/>
              <a:t>do 22.02.2024</a:t>
            </a:r>
          </a:p>
        </p:txBody>
      </p:sp>
    </p:spTree>
    <p:extLst>
      <p:ext uri="{BB962C8B-B14F-4D97-AF65-F5344CB8AC3E}">
        <p14:creationId xmlns:p14="http://schemas.microsoft.com/office/powerpoint/2010/main" val="1867955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rostlina, fig marigold, venku, zelené&#10;&#10;Popis byl vytvořen automaticky">
            <a:extLst>
              <a:ext uri="{FF2B5EF4-FFF2-40B4-BE49-F238E27FC236}">
                <a16:creationId xmlns:a16="http://schemas.microsoft.com/office/drawing/2014/main" id="{B32DB703-0B94-4278-7FE9-EC4E789D0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196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1B9CA40-3C8B-DEFA-CA53-83BC9DB841B7}"/>
              </a:ext>
            </a:extLst>
          </p:cNvPr>
          <p:cNvSpPr/>
          <p:nvPr/>
        </p:nvSpPr>
        <p:spPr>
          <a:xfrm>
            <a:off x="0" y="-1"/>
            <a:ext cx="12192000" cy="813196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6A11FA-C3D3-B7F0-B7F8-505B731E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14" y="2639614"/>
            <a:ext cx="11576685" cy="2708763"/>
          </a:xfrm>
          <a:noFill/>
        </p:spPr>
        <p:txBody>
          <a:bodyPr>
            <a:normAutofit/>
          </a:bodyPr>
          <a:lstStyle/>
          <a:p>
            <a:r>
              <a:rPr lang="cs-CZ" sz="7200" b="1" dirty="0"/>
              <a:t>Děkuji za pozornost!</a:t>
            </a:r>
            <a:br>
              <a:rPr lang="cs-CZ" sz="7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3200" dirty="0"/>
              <a:t>Mgr. Monika Bláhová | blahova.m@czechglobe.cz</a:t>
            </a:r>
            <a:br>
              <a:rPr lang="cs-CZ" sz="3200" dirty="0"/>
            </a:br>
            <a:endParaRPr lang="cs-CZ" sz="7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333D74C-9EE0-2029-03CE-C0AF4AA6E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79" y="4641770"/>
            <a:ext cx="1398935" cy="13989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E19713B-2C34-EE75-013B-2435ACCB73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3" y="4851673"/>
            <a:ext cx="1880570" cy="71279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58B478A-42AA-B03B-F195-596F078B2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11" y="4917646"/>
            <a:ext cx="1233558" cy="8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9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D6E3-BB93-BA05-CAE3-1CAB8982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">
            <a:extLst>
              <a:ext uri="{FF2B5EF4-FFF2-40B4-BE49-F238E27FC236}">
                <a16:creationId xmlns:a16="http://schemas.microsoft.com/office/drawing/2014/main" id="{CB9A9DE9-0472-2C73-2002-BF1990956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6"/>
          <a:stretch>
            <a:fillRect/>
          </a:stretch>
        </p:blipFill>
        <p:spPr bwMode="auto">
          <a:xfrm>
            <a:off x="48530" y="0"/>
            <a:ext cx="120949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3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0040B-D782-8C9A-4F5F-3F97560D7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420280F-481A-E073-F626-CF897FEEB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7"/>
          <a:stretch>
            <a:fillRect/>
          </a:stretch>
        </p:blipFill>
        <p:spPr bwMode="auto">
          <a:xfrm>
            <a:off x="0" y="0"/>
            <a:ext cx="12192000" cy="68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9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2F5E1-EC36-B403-458E-DB3269DA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Rok 2023 z pohledu sucha</a:t>
            </a:r>
          </a:p>
        </p:txBody>
      </p:sp>
      <p:pic>
        <p:nvPicPr>
          <p:cNvPr id="5" name="Zástupný obsah 4" descr="Obsah obrázku text, květina, snímek obrazovky, mapa&#10;&#10;Popis byl vytvořen automaticky">
            <a:extLst>
              <a:ext uri="{FF2B5EF4-FFF2-40B4-BE49-F238E27FC236}">
                <a16:creationId xmlns:a16="http://schemas.microsoft.com/office/drawing/2014/main" id="{DE176C83-A351-B12E-FC2A-5C5858187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89" y="1825625"/>
            <a:ext cx="7736621" cy="4351338"/>
          </a:xfrm>
        </p:spPr>
      </p:pic>
      <p:pic>
        <p:nvPicPr>
          <p:cNvPr id="7" name="Obrázek 6" descr="Obsah obrázku text, květina, snímek obrazovky, mapa">
            <a:extLst>
              <a:ext uri="{FF2B5EF4-FFF2-40B4-BE49-F238E27FC236}">
                <a16:creationId xmlns:a16="http://schemas.microsoft.com/office/drawing/2014/main" id="{8FB323AF-3DF0-A88F-E310-856CE768F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172FB9-39E8-47E6-E06E-831CDD9E1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Zástupný obsah 9" descr="Obsah obrázku text, snímek obrazovky, květina&#10;&#10;Popis byl vytvořen automaticky">
            <a:extLst>
              <a:ext uri="{FF2B5EF4-FFF2-40B4-BE49-F238E27FC236}">
                <a16:creationId xmlns:a16="http://schemas.microsoft.com/office/drawing/2014/main" id="{67467F18-0E2D-9AD8-9A8E-B011DA503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9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4463-0B63-E16A-3E07-4A7C50C9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89B28-46E4-F503-6405-EF6D6563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Vegetační sezona 2024?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4D190C-08E5-9F86-C795-2821695A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2820"/>
            <a:ext cx="5692239" cy="4269179"/>
          </a:xfrm>
          <a:prstGeom prst="rect">
            <a:avLst/>
          </a:prstGeom>
        </p:spPr>
      </p:pic>
      <p:pic>
        <p:nvPicPr>
          <p:cNvPr id="11" name="Obrázek 10" descr="Obsah obrázku osoba, strom, prst, venku&#10;&#10;Popis byl vytvořen automaticky">
            <a:extLst>
              <a:ext uri="{FF2B5EF4-FFF2-40B4-BE49-F238E27FC236}">
                <a16:creationId xmlns:a16="http://schemas.microsoft.com/office/drawing/2014/main" id="{ED58EC8D-00C1-BE02-BFBF-FFFE529C4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39" y="2282824"/>
            <a:ext cx="2916877" cy="38891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A6A868-50CC-ECFA-96CB-2D9B1D56C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0015" y="2282823"/>
            <a:ext cx="2671984" cy="388916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Velmi teplý nástup jara</a:t>
            </a:r>
          </a:p>
          <a:p>
            <a:r>
              <a:rPr lang="cs-CZ" dirty="0"/>
              <a:t>Riziko pozdních mrazů</a:t>
            </a:r>
          </a:p>
          <a:p>
            <a:r>
              <a:rPr lang="cs-CZ" dirty="0"/>
              <a:t>Nejdřívější počátek kvetení dřínu za dobu pozorování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FA3B6F-96A9-A964-AD67-F8F90C955F64}"/>
              </a:ext>
            </a:extLst>
          </p:cNvPr>
          <p:cNvSpPr txBox="1"/>
          <p:nvPr/>
        </p:nvSpPr>
        <p:spPr>
          <a:xfrm>
            <a:off x="1006268" y="1446489"/>
            <a:ext cx="3993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Nunito Sans" panose="020F0502020204030204" pitchFamily="2" charset="-18"/>
              </a:rPr>
              <a:t>Suma aktivních teplot nad 5°C k datu 19. 2. 2024, počítána od 1. 1. 2024.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2BFA72E-E57F-38B9-3E84-D44366E951E0}"/>
              </a:ext>
            </a:extLst>
          </p:cNvPr>
          <p:cNvSpPr txBox="1"/>
          <p:nvPr/>
        </p:nvSpPr>
        <p:spPr>
          <a:xfrm>
            <a:off x="6457740" y="1913491"/>
            <a:ext cx="2138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Nunito Sans" pitchFamily="2" charset="-18"/>
              </a:rPr>
              <a:t>Dříny, 19. 2. 2024: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0027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57945-ABC4-EFE2-47B6-67A825A83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F0F58-4A96-5929-7747-053F3F68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Zapojení školkařských zpravodajů v roce 2023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885A33-421B-EB09-8538-945DA981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1401" y="1769699"/>
            <a:ext cx="3290598" cy="4351338"/>
          </a:xfrm>
        </p:spPr>
        <p:txBody>
          <a:bodyPr/>
          <a:lstStyle/>
          <a:p>
            <a:r>
              <a:rPr lang="cs-CZ" dirty="0"/>
              <a:t>10 pravidelných reportérů</a:t>
            </a:r>
          </a:p>
          <a:p>
            <a:r>
              <a:rPr lang="cs-CZ" dirty="0"/>
              <a:t>11 okresů</a:t>
            </a:r>
          </a:p>
          <a:p>
            <a:r>
              <a:rPr lang="cs-CZ" dirty="0"/>
              <a:t>337 odeslaných hlášení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A5C76F-BF2C-24BF-5979-B699423E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7" y="1736972"/>
            <a:ext cx="8772544" cy="51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6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63288-695B-DE38-758B-908ACC003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B2CE4-5DE8-6B6A-47AC-ED5B081B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Zapojení školkařských zpravodajů v roce 2023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4F62C18-9480-68C1-8B19-66BF997EE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837789"/>
              </p:ext>
            </p:extLst>
          </p:nvPr>
        </p:nvGraphicFramePr>
        <p:xfrm>
          <a:off x="523874" y="1716567"/>
          <a:ext cx="10829926" cy="443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87926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454</Words>
  <Application>Microsoft Office PowerPoint</Application>
  <PresentationFormat>Širokoúhlá obrazovka</PresentationFormat>
  <Paragraphs>79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Nunito Sans</vt:lpstr>
      <vt:lpstr>Motiv Office</vt:lpstr>
      <vt:lpstr>  -- Ohlédnutí za rokem 2023 -- -- Plánované novinky -- -- Zapojení školkařů -- </vt:lpstr>
      <vt:lpstr>Portál Intersucho</vt:lpstr>
      <vt:lpstr>Prezentace aplikace PowerPoint</vt:lpstr>
      <vt:lpstr>Prezentace aplikace PowerPoint</vt:lpstr>
      <vt:lpstr>Rok 2023 z pohledu sucha</vt:lpstr>
      <vt:lpstr>Prezentace aplikace PowerPoint</vt:lpstr>
      <vt:lpstr>Vegetační sezona 2024?</vt:lpstr>
      <vt:lpstr>Zapojení školkařských zpravodajů v roce 2023</vt:lpstr>
      <vt:lpstr>Zapojení školkařských zpravodajů v roce 2023</vt:lpstr>
      <vt:lpstr>Jak se zapojit do monitoringu sucha</vt:lpstr>
      <vt:lpstr>Prezentace aplikace PowerPoint</vt:lpstr>
      <vt:lpstr>Hodnocení půdního sucha</vt:lpstr>
      <vt:lpstr>Hodnocení dopadů sucha</vt:lpstr>
      <vt:lpstr>Doplňující komentář a fotografie</vt:lpstr>
      <vt:lpstr>Jak se zapojit do monitoringu</vt:lpstr>
      <vt:lpstr>Prezentace aplikace PowerPoint</vt:lpstr>
      <vt:lpstr>Bonusové předpovědi počasí pro katastry</vt:lpstr>
      <vt:lpstr>Plánované novinky pro rok 2024</vt:lpstr>
      <vt:lpstr>Spolupráce na globálním monitoringu s Windy.com</vt:lpstr>
      <vt:lpstr>Pozvánka na setkání spolupracovníků portálů Intersucho a Agrorisk</vt:lpstr>
      <vt:lpstr>Děkuji za pozornost! Mgr. Monika Bláhová | blahova.m@czechglobe.cz </vt:lpstr>
    </vt:vector>
  </TitlesOfParts>
  <Company>Mendelova univerzita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Portál Intersucho a zapojení školkařů</dc:title>
  <dc:creator>Monika Bláhová</dc:creator>
  <cp:lastModifiedBy>Monika Bláhová</cp:lastModifiedBy>
  <cp:revision>8</cp:revision>
  <dcterms:created xsi:type="dcterms:W3CDTF">2024-02-19T10:40:54Z</dcterms:created>
  <dcterms:modified xsi:type="dcterms:W3CDTF">2024-02-20T07:59:47Z</dcterms:modified>
</cp:coreProperties>
</file>