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7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41DF-8607-4DEA-9A56-C847047041C9}" type="datetimeFigureOut">
              <a:rPr lang="cs-CZ" smtClean="0"/>
              <a:pPr/>
              <a:t>20.2.2024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C690-FF1D-4451-8EA6-2AFFEACA80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4246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41DF-8607-4DEA-9A56-C847047041C9}" type="datetimeFigureOut">
              <a:rPr lang="cs-CZ" smtClean="0"/>
              <a:pPr/>
              <a:t>20.2.2024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C690-FF1D-4451-8EA6-2AFFEACA80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9147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41DF-8607-4DEA-9A56-C847047041C9}" type="datetimeFigureOut">
              <a:rPr lang="cs-CZ" smtClean="0"/>
              <a:pPr/>
              <a:t>20.2.2024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C690-FF1D-4451-8EA6-2AFFEACA80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0466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41DF-8607-4DEA-9A56-C847047041C9}" type="datetimeFigureOut">
              <a:rPr lang="cs-CZ" smtClean="0"/>
              <a:pPr/>
              <a:t>20.2.2024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C690-FF1D-4451-8EA6-2AFFEACA80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8259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41DF-8607-4DEA-9A56-C847047041C9}" type="datetimeFigureOut">
              <a:rPr lang="cs-CZ" smtClean="0"/>
              <a:pPr/>
              <a:t>20.2.2024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C690-FF1D-4451-8EA6-2AFFEACA80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7436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41DF-8607-4DEA-9A56-C847047041C9}" type="datetimeFigureOut">
              <a:rPr lang="cs-CZ" smtClean="0"/>
              <a:pPr/>
              <a:t>20.2.2024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C690-FF1D-4451-8EA6-2AFFEACA80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50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41DF-8607-4DEA-9A56-C847047041C9}" type="datetimeFigureOut">
              <a:rPr lang="cs-CZ" smtClean="0"/>
              <a:pPr/>
              <a:t>20.2.2024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C690-FF1D-4451-8EA6-2AFFEACA80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57895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41DF-8607-4DEA-9A56-C847047041C9}" type="datetimeFigureOut">
              <a:rPr lang="cs-CZ" smtClean="0"/>
              <a:pPr/>
              <a:t>20.2.2024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C690-FF1D-4451-8EA6-2AFFEACA80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86404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41DF-8607-4DEA-9A56-C847047041C9}" type="datetimeFigureOut">
              <a:rPr lang="cs-CZ" smtClean="0"/>
              <a:pPr/>
              <a:t>20.2.2024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C690-FF1D-4451-8EA6-2AFFEACA80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7036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41DF-8607-4DEA-9A56-C847047041C9}" type="datetimeFigureOut">
              <a:rPr lang="cs-CZ" smtClean="0"/>
              <a:pPr/>
              <a:t>20.2.2024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C690-FF1D-4451-8EA6-2AFFEACA80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67396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41DF-8607-4DEA-9A56-C847047041C9}" type="datetimeFigureOut">
              <a:rPr lang="cs-CZ" smtClean="0"/>
              <a:pPr/>
              <a:t>20.2.2024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C690-FF1D-4451-8EA6-2AFFEACA80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7147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441DF-8607-4DEA-9A56-C847047041C9}" type="datetimeFigureOut">
              <a:rPr lang="cs-CZ" smtClean="0"/>
              <a:pPr/>
              <a:t>20.2.2024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0C690-FF1D-4451-8EA6-2AFFEACA80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14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radek.pokorny@mendelu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menáčk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17" y="29893"/>
            <a:ext cx="10996862" cy="6784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20779" y="448595"/>
            <a:ext cx="9144000" cy="23876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Školkařství a šlechtění dřevin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70285" y="4940213"/>
            <a:ext cx="10716126" cy="2197769"/>
          </a:xfrm>
        </p:spPr>
        <p:txBody>
          <a:bodyPr>
            <a:normAutofit/>
          </a:bodyPr>
          <a:lstStyle/>
          <a:p>
            <a:endParaRPr lang="cs-CZ" sz="2000" dirty="0" smtClean="0">
              <a:solidFill>
                <a:schemeClr val="bg1"/>
              </a:solidFill>
            </a:endParaRPr>
          </a:p>
          <a:p>
            <a:endParaRPr lang="cs-CZ" sz="2000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  <a:ea typeface="Times New Roman" panose="02020603050405020304" pitchFamily="18" charset="0"/>
              </a:rPr>
              <a:t>Je novým magisterským profesně zaměřeným studijním </a:t>
            </a:r>
            <a:r>
              <a:rPr lang="cs-CZ" sz="20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programem na LDF MENDELU v Brně. </a:t>
            </a:r>
            <a:endParaRPr lang="cs-CZ" sz="20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  <a:ea typeface="Times New Roman" panose="02020603050405020304" pitchFamily="18" charset="0"/>
              </a:rPr>
              <a:t>Je výrazně zaměřen na </a:t>
            </a:r>
            <a:r>
              <a:rPr lang="cs-CZ" sz="20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získání hlubokých teoretických a praktických </a:t>
            </a:r>
            <a:r>
              <a:rPr lang="cs-CZ" sz="2000" b="1" dirty="0">
                <a:solidFill>
                  <a:schemeClr val="bg1"/>
                </a:solidFill>
                <a:ea typeface="Times New Roman" panose="02020603050405020304" pitchFamily="18" charset="0"/>
              </a:rPr>
              <a:t>dovedností a zkušeností </a:t>
            </a:r>
            <a:r>
              <a:rPr lang="cs-CZ" sz="20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provázáním se školkařskými provozy.</a:t>
            </a:r>
            <a:endParaRPr lang="cs-CZ" sz="20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30315" y="2836195"/>
            <a:ext cx="7034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solidFill>
                  <a:schemeClr val="bg1"/>
                </a:solidFill>
              </a:rPr>
              <a:t>Magisterský profesně zaměřený studijní program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53169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646059" y="296779"/>
            <a:ext cx="11125200" cy="656122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256547" y="128339"/>
            <a:ext cx="7676147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cs-CZ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3200" b="1" dirty="0" smtClean="0">
                <a:ea typeface="Times New Roman" panose="02020603050405020304" pitchFamily="18" charset="0"/>
              </a:rPr>
              <a:t>Cílem </a:t>
            </a:r>
            <a:r>
              <a:rPr lang="cs-CZ" sz="3200" b="1" dirty="0">
                <a:ea typeface="Times New Roman" panose="02020603050405020304" pitchFamily="18" charset="0"/>
              </a:rPr>
              <a:t>studia </a:t>
            </a:r>
            <a:r>
              <a:rPr lang="cs-CZ" sz="3200" b="1" dirty="0" smtClean="0">
                <a:ea typeface="Times New Roman" panose="02020603050405020304" pitchFamily="18" charset="0"/>
              </a:rPr>
              <a:t>je: </a:t>
            </a:r>
          </a:p>
          <a:p>
            <a:pPr algn="just">
              <a:spcAft>
                <a:spcPts val="0"/>
              </a:spcAft>
            </a:pPr>
            <a:r>
              <a:rPr lang="cs-CZ" sz="2400" dirty="0" smtClean="0">
                <a:ea typeface="Times New Roman" panose="02020603050405020304" pitchFamily="18" charset="0"/>
              </a:rPr>
              <a:t>výchova vysoce kvalifikovaných specialistů v </a:t>
            </a:r>
            <a:r>
              <a:rPr lang="cs-CZ" sz="2400" dirty="0">
                <a:ea typeface="Times New Roman" panose="02020603050405020304" pitchFamily="18" charset="0"/>
              </a:rPr>
              <a:t>problematice pěstování sadebního materiálu</a:t>
            </a:r>
            <a:r>
              <a:rPr lang="cs-CZ" sz="2400" dirty="0" smtClean="0">
                <a:ea typeface="Times New Roman" panose="02020603050405020304" pitchFamily="18" charset="0"/>
              </a:rPr>
              <a:t>, orientovaných </a:t>
            </a:r>
            <a:r>
              <a:rPr lang="cs-CZ" sz="2400" dirty="0">
                <a:ea typeface="Times New Roman" panose="02020603050405020304" pitchFamily="18" charset="0"/>
              </a:rPr>
              <a:t>ve šlechtění dřevin, se systémovým pohledem na </a:t>
            </a:r>
            <a:r>
              <a:rPr lang="cs-CZ" sz="2400" dirty="0" smtClean="0">
                <a:ea typeface="Times New Roman" panose="02020603050405020304" pitchFamily="18" charset="0"/>
              </a:rPr>
              <a:t>krajinu, </a:t>
            </a:r>
            <a:r>
              <a:rPr lang="cs-CZ" sz="2400" dirty="0">
                <a:ea typeface="Times New Roman" panose="02020603050405020304" pitchFamily="18" charset="0"/>
              </a:rPr>
              <a:t>obzvláště z hlediska obnovy dřevinné a keřové vegetace v měnících se podmínkách prostředí a budoucí potřeby asistované introdukce</a:t>
            </a:r>
            <a:r>
              <a:rPr lang="cs-CZ" sz="2400" dirty="0" smtClean="0"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cs-CZ" sz="2800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cs-CZ" sz="2800" dirty="0">
              <a:effectLst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3200" b="1" dirty="0" smtClean="0">
                <a:ea typeface="Times New Roman" panose="02020603050405020304" pitchFamily="18" charset="0"/>
              </a:rPr>
              <a:t>Uplatnění studentů: </a:t>
            </a:r>
          </a:p>
          <a:p>
            <a:pPr algn="just">
              <a:spcAft>
                <a:spcPts val="0"/>
              </a:spcAft>
            </a:pPr>
            <a:r>
              <a:rPr lang="cs-CZ" sz="2400" dirty="0" smtClean="0">
                <a:ea typeface="Times New Roman" panose="02020603050405020304" pitchFamily="18" charset="0"/>
              </a:rPr>
              <a:t>po ukončení studia - jako řídící pracovníci </a:t>
            </a:r>
            <a:r>
              <a:rPr lang="cs-CZ" sz="2400" dirty="0" smtClean="0"/>
              <a:t>ve </a:t>
            </a:r>
            <a:r>
              <a:rPr lang="cs-CZ" sz="2400" dirty="0"/>
              <a:t>školkařských provozech, v oblasti arboristických a zahradnických firem, popřípadě jako pedagogičtí či vědečtí </a:t>
            </a:r>
            <a:r>
              <a:rPr lang="cs-CZ" sz="2400" dirty="0" smtClean="0"/>
              <a:t>pracovníci – a to vše nejen v ČR.</a:t>
            </a:r>
            <a:endParaRPr lang="cs-CZ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2050" name="Picture 2" descr="Kaštanovník jedlý - semenáč :: Neleňprozeleň.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38" y="3553327"/>
            <a:ext cx="1946443" cy="2919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menáček kaštanovníku jedlého (Foto: Shutterstock) - ČESKÉSTAVBY.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79" y="718635"/>
            <a:ext cx="1983875" cy="2975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0466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n za obnovu lesa – 2. stránka – Les aktuálně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97" y="449179"/>
            <a:ext cx="4592972" cy="4592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5596" y="449179"/>
            <a:ext cx="4696326" cy="1325563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reflection blurRad="6350" stA="50000" endA="300" endPos="50000" dist="60007" dir="5400000" sy="-100000" algn="bl" rotWithShape="0"/>
                </a:effectLst>
                <a:latin typeface="+mn-lt"/>
              </a:rPr>
              <a:t>Znalosti získané studiem</a:t>
            </a:r>
            <a:endParaRPr lang="cs-CZ" sz="3200" b="1" dirty="0">
              <a:effectLst>
                <a:reflection blurRad="6350" stA="50000" endA="300" endPos="50000" dist="60007" dir="5400000" sy="-100000" algn="bl" rotWithShape="0"/>
              </a:effectLst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45768" y="465221"/>
            <a:ext cx="6340642" cy="6055895"/>
          </a:xfrm>
        </p:spPr>
        <p:txBody>
          <a:bodyPr>
            <a:noAutofit/>
          </a:bodyPr>
          <a:lstStyle/>
          <a:p>
            <a:pPr algn="just"/>
            <a:r>
              <a:rPr lang="cs-CZ" sz="2200" dirty="0"/>
              <a:t>Absolvent </a:t>
            </a:r>
            <a:r>
              <a:rPr lang="cs-CZ" sz="2200" dirty="0" smtClean="0"/>
              <a:t>porozumí </a:t>
            </a:r>
            <a:r>
              <a:rPr lang="cs-CZ" sz="2200" dirty="0"/>
              <a:t>ekofyziologii juvenilních dřevin, bude umět zajistit reprodukční zdroje a zvládne </a:t>
            </a:r>
            <a:r>
              <a:rPr lang="cs-CZ" sz="2200" dirty="0" smtClean="0"/>
              <a:t>všechny </a:t>
            </a:r>
            <a:r>
              <a:rPr lang="cs-CZ" sz="2200" dirty="0"/>
              <a:t>generativní i vegetativní technologie jejich množení a pěstování</a:t>
            </a:r>
            <a:r>
              <a:rPr lang="cs-CZ" sz="2200" dirty="0" smtClean="0"/>
              <a:t>.</a:t>
            </a:r>
          </a:p>
          <a:p>
            <a:pPr algn="just"/>
            <a:r>
              <a:rPr lang="cs-CZ" sz="2200" dirty="0" smtClean="0"/>
              <a:t> </a:t>
            </a:r>
            <a:r>
              <a:rPr lang="cs-CZ" sz="2200" dirty="0"/>
              <a:t>Absolvent bude ovládat a aplikovat moderní postupy rostlinných biotechnologií při produkci geneticky vhodného sadebního materiálu se speciálními požadavky z hlediska odolnosti vůči klimatickým stresorům. </a:t>
            </a:r>
            <a:endParaRPr lang="cs-CZ" sz="2200" dirty="0" smtClean="0"/>
          </a:p>
          <a:p>
            <a:pPr algn="just"/>
            <a:r>
              <a:rPr lang="cs-CZ" sz="2200" dirty="0" smtClean="0"/>
              <a:t>Absolvent </a:t>
            </a:r>
            <a:r>
              <a:rPr lang="cs-CZ" sz="2200" dirty="0"/>
              <a:t>bude využívat </a:t>
            </a:r>
            <a:r>
              <a:rPr lang="cs-CZ" sz="2200" dirty="0" smtClean="0"/>
              <a:t>teoretické </a:t>
            </a:r>
            <a:r>
              <a:rPr lang="cs-CZ" sz="2200" dirty="0"/>
              <a:t>a </a:t>
            </a:r>
            <a:r>
              <a:rPr lang="cs-CZ" sz="2200" dirty="0" smtClean="0"/>
              <a:t>praktické </a:t>
            </a:r>
            <a:r>
              <a:rPr lang="cs-CZ" sz="2200" dirty="0"/>
              <a:t>znalostí biochemie, výživy, mikrobiologie a rostlinolékařství včetně technik časné molekulární detekce při monitoringu patogenů. </a:t>
            </a:r>
            <a:endParaRPr lang="cs-CZ" sz="2200" dirty="0" smtClean="0"/>
          </a:p>
          <a:p>
            <a:pPr algn="just"/>
            <a:r>
              <a:rPr lang="cs-CZ" sz="2200" dirty="0" smtClean="0"/>
              <a:t>Absolvent </a:t>
            </a:r>
            <a:r>
              <a:rPr lang="cs-CZ" sz="2200" dirty="0"/>
              <a:t>se bude dobře orientovat v dostupné i v prozatím jen perspektivní školkařské technice a technologiích pro produkci </a:t>
            </a:r>
            <a:r>
              <a:rPr lang="cs-CZ" sz="2200" dirty="0" smtClean="0"/>
              <a:t>lesních,</a:t>
            </a:r>
            <a:r>
              <a:rPr lang="cs-CZ" sz="2200" dirty="0"/>
              <a:t> okrasných a ovocných </a:t>
            </a:r>
            <a:r>
              <a:rPr lang="cs-CZ" sz="2200" dirty="0" smtClean="0"/>
              <a:t>dřevin, vinné révy a sadebního materiálu do oblasti tropů a subtropů.</a:t>
            </a:r>
          </a:p>
          <a:p>
            <a:pPr algn="r"/>
            <a:r>
              <a:rPr lang="cs-CZ" sz="2200" dirty="0" smtClean="0"/>
              <a:t>Přednášet budou odborníci z praxe ČR  i ze zahraničí</a:t>
            </a:r>
            <a:endParaRPr lang="cs-CZ" sz="2200" dirty="0"/>
          </a:p>
        </p:txBody>
      </p:sp>
    </p:spTree>
    <p:extLst>
      <p:ext uri="{BB962C8B-B14F-4D97-AF65-F5344CB8AC3E}">
        <p14:creationId xmlns="" xmlns:p14="http://schemas.microsoft.com/office/powerpoint/2010/main" val="208608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lante MT HD 1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67" y="2498725"/>
            <a:ext cx="2984668" cy="2235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33535" y="1335377"/>
            <a:ext cx="7980948" cy="5502442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Pěstování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sadebního materiálu</a:t>
            </a:r>
            <a:r>
              <a:rPr lang="cs-CZ" b="1" dirty="0"/>
              <a:t> </a:t>
            </a:r>
            <a:r>
              <a:rPr lang="cs-CZ" sz="2200" b="1" dirty="0" smtClean="0"/>
              <a:t>- </a:t>
            </a:r>
            <a:r>
              <a:rPr lang="cs-CZ" sz="2000" dirty="0"/>
              <a:t>okruh je tvořen znalostmi </a:t>
            </a:r>
            <a:r>
              <a:rPr lang="cs-CZ" sz="2000" dirty="0" smtClean="0"/>
              <a:t>z předmětů: </a:t>
            </a:r>
            <a:r>
              <a:rPr lang="cs-CZ" sz="2000" dirty="0"/>
              <a:t>Šlechtění lesních dřevin, </a:t>
            </a:r>
            <a:r>
              <a:rPr lang="cs-CZ" sz="2000" dirty="0" smtClean="0"/>
              <a:t>Genetika populací, Pěstování </a:t>
            </a:r>
            <a:r>
              <a:rPr lang="cs-CZ" sz="2000" dirty="0" err="1"/>
              <a:t>prostokořenného</a:t>
            </a:r>
            <a:r>
              <a:rPr lang="cs-CZ" sz="2000" dirty="0"/>
              <a:t> a </a:t>
            </a:r>
            <a:r>
              <a:rPr lang="cs-CZ" sz="2000" dirty="0" err="1"/>
              <a:t>krytokořenného</a:t>
            </a:r>
            <a:r>
              <a:rPr lang="cs-CZ" sz="2000" dirty="0"/>
              <a:t> sadebního materiálu, Pěstování sadebního materiálu vegetativními způsoby, Výroba substrátů, výživa a hnojení, </a:t>
            </a:r>
            <a:r>
              <a:rPr lang="cs-CZ" sz="2000" dirty="0" smtClean="0"/>
              <a:t>Rostlinolékařství, Fytopatologie, </a:t>
            </a:r>
            <a:r>
              <a:rPr lang="cs-CZ" sz="2000" dirty="0"/>
              <a:t>Ochranná opatření vůči škůdcům ve </a:t>
            </a:r>
            <a:r>
              <a:rPr lang="cs-CZ" sz="2000" dirty="0" smtClean="0"/>
              <a:t>školkařství..</a:t>
            </a:r>
          </a:p>
          <a:p>
            <a:pPr algn="just"/>
            <a:endParaRPr lang="cs-CZ" sz="1000" dirty="0"/>
          </a:p>
          <a:p>
            <a:pPr algn="just"/>
            <a:r>
              <a:rPr lang="cs-CZ" b="1" dirty="0" smtClean="0">
                <a:solidFill>
                  <a:srgbClr val="FF0000"/>
                </a:solidFill>
              </a:rPr>
              <a:t>Mechanizace </a:t>
            </a:r>
            <a:r>
              <a:rPr lang="cs-CZ" b="1" dirty="0">
                <a:solidFill>
                  <a:srgbClr val="FF0000"/>
                </a:solidFill>
              </a:rPr>
              <a:t>a automatizace školkařských provozů </a:t>
            </a:r>
            <a:r>
              <a:rPr lang="cs-CZ" b="1" dirty="0" smtClean="0"/>
              <a:t>- </a:t>
            </a:r>
            <a:r>
              <a:rPr lang="cs-CZ" sz="2000" dirty="0"/>
              <a:t>okruh je tvořen znalostmi </a:t>
            </a:r>
            <a:r>
              <a:rPr lang="cs-CZ" sz="2000" dirty="0" smtClean="0"/>
              <a:t>předmětů: </a:t>
            </a:r>
            <a:r>
              <a:rPr lang="cs-CZ" sz="2000" dirty="0"/>
              <a:t>Mechanizace a automatizace školkařských provozů, Manipulace se sadebním </a:t>
            </a:r>
            <a:r>
              <a:rPr lang="cs-CZ" sz="2000" dirty="0" smtClean="0"/>
              <a:t>materiálem, </a:t>
            </a:r>
            <a:r>
              <a:rPr lang="cs-CZ" sz="2000" dirty="0"/>
              <a:t>T</a:t>
            </a:r>
            <a:r>
              <a:rPr lang="cs-CZ" sz="2000" dirty="0" smtClean="0"/>
              <a:t>echnologie výsadeb.</a:t>
            </a:r>
          </a:p>
          <a:p>
            <a:pPr algn="just"/>
            <a:endParaRPr lang="cs-CZ" sz="1000" dirty="0"/>
          </a:p>
          <a:p>
            <a:pPr algn="just"/>
            <a:r>
              <a:rPr lang="cs-CZ" b="1" dirty="0" smtClean="0">
                <a:solidFill>
                  <a:srgbClr val="0070C0"/>
                </a:solidFill>
              </a:rPr>
              <a:t>Logistika</a:t>
            </a:r>
            <a:r>
              <a:rPr lang="cs-CZ" b="1" dirty="0">
                <a:solidFill>
                  <a:srgbClr val="0070C0"/>
                </a:solidFill>
              </a:rPr>
              <a:t>, administrativa a ekonomika školkařských provozů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smtClean="0"/>
              <a:t>- </a:t>
            </a:r>
            <a:r>
              <a:rPr lang="cs-CZ" sz="2000" dirty="0"/>
              <a:t>okruh je tvořen znalostmi </a:t>
            </a:r>
            <a:r>
              <a:rPr lang="cs-CZ" sz="2000" dirty="0" smtClean="0"/>
              <a:t>předmětů:  Logistika </a:t>
            </a:r>
            <a:r>
              <a:rPr lang="cs-CZ" sz="2000" dirty="0"/>
              <a:t>školkařských provozů, </a:t>
            </a:r>
            <a:r>
              <a:rPr lang="cs-CZ" sz="2000" dirty="0" smtClean="0"/>
              <a:t>Ekonomika v</a:t>
            </a:r>
            <a:r>
              <a:rPr lang="cs-CZ" sz="2000" dirty="0"/>
              <a:t> praxi, Školkařské praktikum I a II, Právní normy ve </a:t>
            </a:r>
            <a:r>
              <a:rPr lang="cs-CZ" sz="2000" dirty="0" err="1" smtClean="0"/>
              <a:t>školkařství</a:t>
            </a:r>
            <a:r>
              <a:rPr lang="cs-CZ" sz="2000" dirty="0" smtClean="0"/>
              <a:t>, Podnikové účetnictví, Dotace a projektové řízení</a:t>
            </a:r>
            <a:endParaRPr lang="cs-CZ" sz="2000" dirty="0"/>
          </a:p>
          <a:p>
            <a:pPr algn="just"/>
            <a:endParaRPr lang="cs-CZ" dirty="0"/>
          </a:p>
        </p:txBody>
      </p:sp>
      <p:pic>
        <p:nvPicPr>
          <p:cNvPr id="4098" name="Picture 2" descr="Lesní školka v Jihlavě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68" y="696659"/>
            <a:ext cx="2984667" cy="1989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ýsadba dřevin v obci Kladno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67" y="4582189"/>
            <a:ext cx="2984668" cy="1989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662545" y="235528"/>
            <a:ext cx="10058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Studium je tvořeno 17 povinnými předměty a 10 volitelnými předměty</a:t>
            </a:r>
            <a:endParaRPr lang="cs-CZ" sz="2400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+mn-lt"/>
              </a:rPr>
              <a:t>                             </a:t>
            </a:r>
            <a:r>
              <a:rPr lang="cs-CZ" sz="3200" b="1" dirty="0" smtClean="0">
                <a:latin typeface="+mn-lt"/>
              </a:rPr>
              <a:t>Okruhy studia</a:t>
            </a:r>
            <a:endParaRPr lang="cs-CZ" sz="3200" b="1" dirty="0">
              <a:latin typeface="+mn-lt"/>
            </a:endParaRPr>
          </a:p>
        </p:txBody>
      </p:sp>
      <p:pic>
        <p:nvPicPr>
          <p:cNvPr id="9" name="Obrázek 2" descr="Obsah obrázku exteriér, rostlina, strom, buk&#10;&#10;Popis byl vytvořen automatick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164" y="4733636"/>
            <a:ext cx="2978727" cy="19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E:\Školky fotky 2013\P50901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582" y="734291"/>
            <a:ext cx="2840182" cy="181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3578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24526" y="365125"/>
            <a:ext cx="4860759" cy="1325563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Calibri" pitchFamily="34" charset="0"/>
              </a:rPr>
              <a:t>Praxe</a:t>
            </a:r>
            <a:endParaRPr lang="cs-CZ" sz="3200" b="1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1884" y="2150075"/>
            <a:ext cx="6926179" cy="5168734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Studijní plán je koncipován tak, </a:t>
            </a:r>
            <a:r>
              <a:rPr lang="cs-CZ" sz="2400" dirty="0" smtClean="0"/>
              <a:t>že obsahuje </a:t>
            </a:r>
            <a:r>
              <a:rPr lang="cs-CZ" sz="2400" dirty="0"/>
              <a:t>praktickou výuku studentů </a:t>
            </a:r>
            <a:r>
              <a:rPr lang="cs-CZ" sz="2400" b="1" dirty="0"/>
              <a:t>v </a:t>
            </a:r>
            <a:r>
              <a:rPr lang="cs-CZ" sz="2400" b="1" dirty="0" smtClean="0"/>
              <a:t>celkovém rozsahu 66 dnů</a:t>
            </a:r>
            <a:r>
              <a:rPr lang="cs-CZ" sz="2400" dirty="0" smtClean="0"/>
              <a:t>.</a:t>
            </a:r>
          </a:p>
          <a:p>
            <a:pPr algn="just">
              <a:buNone/>
            </a:pPr>
            <a:r>
              <a:rPr lang="cs-CZ" sz="2400" dirty="0" smtClean="0"/>
              <a:t> </a:t>
            </a:r>
          </a:p>
          <a:p>
            <a:pPr algn="just"/>
            <a:r>
              <a:rPr lang="cs-CZ" sz="2400" b="1" dirty="0" smtClean="0"/>
              <a:t>22 dnů Hlavních cvičení</a:t>
            </a:r>
          </a:p>
          <a:p>
            <a:pPr algn="just"/>
            <a:r>
              <a:rPr lang="cs-CZ" sz="2400" b="1" dirty="0" smtClean="0"/>
              <a:t>14x po 4 hod Školkařské praktikum </a:t>
            </a:r>
          </a:p>
          <a:p>
            <a:pPr algn="just">
              <a:buNone/>
            </a:pPr>
            <a:r>
              <a:rPr lang="cs-CZ" sz="2400" b="1" dirty="0" smtClean="0"/>
              <a:t>   </a:t>
            </a:r>
            <a:r>
              <a:rPr lang="cs-CZ" sz="2400" dirty="0" smtClean="0"/>
              <a:t>(v průběhu celého kalendářního roku)</a:t>
            </a:r>
          </a:p>
          <a:p>
            <a:pPr algn="just"/>
            <a:r>
              <a:rPr lang="cs-CZ" sz="2400" b="1" dirty="0" smtClean="0"/>
              <a:t>30 dnů povinná praxe ve vybraných školkařských provozech</a:t>
            </a:r>
          </a:p>
        </p:txBody>
      </p:sp>
      <p:pic>
        <p:nvPicPr>
          <p:cNvPr id="7" name="Picture 2" descr="E:\Školky fotky 2013\P5090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4473" y="263236"/>
            <a:ext cx="4807527" cy="356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3127" y="3449781"/>
            <a:ext cx="4488873" cy="371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1"/>
          <p:cNvPicPr>
            <a:picLocks noChangeAspect="1"/>
          </p:cNvPicPr>
          <p:nvPr/>
        </p:nvPicPr>
        <p:blipFill>
          <a:blip r:embed="rId4" cstate="print"/>
          <a:srcRect l="16728" t="9795" r="24084" b="7944"/>
          <a:stretch>
            <a:fillRect/>
          </a:stretch>
        </p:blipFill>
        <p:spPr bwMode="auto">
          <a:xfrm>
            <a:off x="7716983" y="5403273"/>
            <a:ext cx="2008909" cy="214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1738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446" y="565651"/>
            <a:ext cx="10515600" cy="1325563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Rámcové </a:t>
            </a:r>
            <a:r>
              <a:rPr lang="cs-CZ" sz="3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smlouvy o zajištění odborné praxe v rámci navazujícího magisterského studijního programu Školkařství a šlechtění </a:t>
            </a:r>
            <a:r>
              <a:rPr lang="cs-CZ" sz="32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dřevin byly sjednány s:</a:t>
            </a:r>
            <a:br>
              <a:rPr lang="cs-CZ" sz="32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3200" b="1" dirty="0">
              <a:latin typeface="+mn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17700" y="1219199"/>
            <a:ext cx="10439399" cy="5464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Kloboucká lesní s.r.o., Vlárská 321, 763 31 Brumov – Bylnice (IČ 255326642), provoz: </a:t>
            </a:r>
            <a:r>
              <a:rPr lang="cs-CZ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Velkoškolka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Kladíkov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, Velkomoravská 282, 698 85 Moravský Písek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Vojenské lesy a statky ČR, </a:t>
            </a:r>
            <a:r>
              <a:rPr lang="cs-CZ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s.p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. Pod </a:t>
            </a:r>
            <a:r>
              <a:rPr lang="cs-CZ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Juliskou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 1621/5, 160 00 Praha 6 – Dejvice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LESOŠKOLKY s.r.o., 1. máje 104, 533 13 Řečany nad Labem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LESCUS Cetkovice, s.r.o. (IČ 60732547), Velká Strana 43, 679 38 Cetkovice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PEXÍDR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, s.r.o., Rudolfova 1151, 383 01 Prachatice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Lesy města Brna a.s., Křížkovského 247, 664 34 Kuřim, provoz Lesní školky Pod Babím lomem, </a:t>
            </a:r>
            <a:r>
              <a:rPr lang="cs-CZ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Svinošice</a:t>
            </a:r>
            <a:endParaRPr lang="cs-CZ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Semenářský závod LČR, s.p.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Společnost HROS, s.r.o.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Společnost JAN HOLUB, s.r.o.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Sdružení lesních školkařů ČR, z.s.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Svaz školkařů ČR, z.s.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Školky ŠLP </a:t>
            </a:r>
            <a:r>
              <a:rPr lang="cs-CZ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Mendelu</a:t>
            </a:r>
            <a:r>
              <a:rPr lang="cs-C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výzkumné a výukové školky ÚZLP </a:t>
            </a:r>
            <a:r>
              <a:rPr lang="cs-CZ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Mendelu</a:t>
            </a:r>
            <a:endParaRPr lang="cs-CZ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Lesní a okrasné školky v Rakousku a Polsku</a:t>
            </a: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2922" y="3962075"/>
            <a:ext cx="1734554" cy="7484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8786" y="4548647"/>
            <a:ext cx="1694158" cy="109015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87491" y="4889471"/>
            <a:ext cx="2641875" cy="57150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00108" y="3904583"/>
            <a:ext cx="2471870" cy="81981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2450" y="5629604"/>
            <a:ext cx="1381946" cy="122839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896858" y="5642527"/>
            <a:ext cx="1961984" cy="12154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130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780" y="654552"/>
            <a:ext cx="11417968" cy="4351338"/>
          </a:xfrm>
        </p:spPr>
        <p:txBody>
          <a:bodyPr>
            <a:normAutofit/>
          </a:bodyPr>
          <a:lstStyle/>
          <a:p>
            <a:r>
              <a:rPr lang="cs-CZ" sz="2400" b="1" dirty="0"/>
              <a:t>Garantem SP Školkařství a šlechtění dřevin je doc. Ing. Radek Pokorný, </a:t>
            </a:r>
            <a:r>
              <a:rPr lang="cs-CZ" sz="2400" b="1" dirty="0" smtClean="0"/>
              <a:t>Ph.D.</a:t>
            </a:r>
          </a:p>
          <a:p>
            <a:pPr marL="457200" lvl="1" indent="0">
              <a:buNone/>
            </a:pPr>
            <a:r>
              <a:rPr lang="cs-CZ" sz="2000" b="1" dirty="0" smtClean="0"/>
              <a:t>							(</a:t>
            </a:r>
            <a:r>
              <a:rPr lang="cs-CZ" sz="2000" b="1" dirty="0" err="1" smtClean="0">
                <a:hlinkClick r:id="rId2"/>
              </a:rPr>
              <a:t>radek.pokorny</a:t>
            </a:r>
            <a:r>
              <a:rPr lang="cs-CZ" sz="2000" b="1" dirty="0" smtClean="0">
                <a:hlinkClick r:id="rId2"/>
              </a:rPr>
              <a:t>@</a:t>
            </a:r>
            <a:r>
              <a:rPr lang="cs-CZ" sz="2000" b="1" dirty="0" err="1" smtClean="0">
                <a:hlinkClick r:id="rId2"/>
              </a:rPr>
              <a:t>mendelu.cz</a:t>
            </a:r>
            <a:r>
              <a:rPr lang="cs-CZ" sz="2000" b="1" dirty="0" smtClean="0"/>
              <a:t>)</a:t>
            </a:r>
          </a:p>
          <a:p>
            <a:pPr lvl="0" algn="just"/>
            <a:r>
              <a:rPr lang="cs-CZ" sz="2400" b="1" dirty="0" smtClean="0">
                <a:solidFill>
                  <a:prstClr val="black"/>
                </a:solidFill>
              </a:rPr>
              <a:t>Studium bude zahájeno v září 2024</a:t>
            </a:r>
          </a:p>
          <a:p>
            <a:pPr marL="457200" lvl="1" indent="0"/>
            <a:endParaRPr lang="cs-CZ" sz="2000" b="1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7687652" y="3163948"/>
            <a:ext cx="28645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Lesnická a dřevařská fakulta</a:t>
            </a:r>
          </a:p>
          <a:p>
            <a:r>
              <a:rPr lang="cs-CZ" dirty="0" smtClean="0"/>
              <a:t>Mendelovy univerzity v Brně</a:t>
            </a:r>
          </a:p>
          <a:p>
            <a:r>
              <a:rPr lang="cs-CZ" dirty="0" err="1" smtClean="0"/>
              <a:t>Zamědělská</a:t>
            </a:r>
            <a:r>
              <a:rPr lang="cs-CZ" dirty="0" smtClean="0"/>
              <a:t> 3</a:t>
            </a:r>
          </a:p>
          <a:p>
            <a:r>
              <a:rPr lang="cs-CZ" dirty="0" smtClean="0"/>
              <a:t>613 00 Brno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1388" y="4444661"/>
            <a:ext cx="2488551" cy="163210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9240" y="2058045"/>
            <a:ext cx="6135012" cy="3946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bdélník 3"/>
          <p:cNvSpPr/>
          <p:nvPr/>
        </p:nvSpPr>
        <p:spPr>
          <a:xfrm>
            <a:off x="1013844" y="5515532"/>
            <a:ext cx="5745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cs-CZ" b="1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Studijní program byl připravován s podporou v rámci NPO.</a:t>
            </a:r>
            <a:endParaRPr lang="cs-CZ" sz="2000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3" descr="C:\Documents and Settings\mlabno\Pulpit\Moje dokumenty\Szkółki\zdjęcia szkółki 2\rUD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4432" y="1995056"/>
            <a:ext cx="5912088" cy="3422072"/>
          </a:xfrm>
          <a:prstGeom prst="rect">
            <a:avLst/>
          </a:prstGeom>
          <a:noFill/>
          <a:ln w="57150">
            <a:solidFill>
              <a:srgbClr val="005023"/>
            </a:solidFill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5694217" y="5015347"/>
            <a:ext cx="914400" cy="1246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4558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268</Words>
  <Application>Microsoft Office PowerPoint</Application>
  <PresentationFormat>Vlastní</PresentationFormat>
  <Paragraphs>56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Office</vt:lpstr>
      <vt:lpstr>Školkařství a šlechtění dřevin</vt:lpstr>
      <vt:lpstr>Snímek 2</vt:lpstr>
      <vt:lpstr>Znalosti získané studiem</vt:lpstr>
      <vt:lpstr>                             Okruhy studia</vt:lpstr>
      <vt:lpstr>Praxe</vt:lpstr>
      <vt:lpstr>Rámcové smlouvy o zajištění odborné praxe v rámci navazujícího magisterského studijního programu Školkařství a šlechtění dřevin byly sjednány s: </vt:lpstr>
      <vt:lpstr>Snímek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Školkařství a šlechtění dřevin</dc:title>
  <dc:creator>radek.pokorny@mendelu.cz</dc:creator>
  <cp:lastModifiedBy>om</cp:lastModifiedBy>
  <cp:revision>47</cp:revision>
  <dcterms:created xsi:type="dcterms:W3CDTF">2023-10-26T09:02:00Z</dcterms:created>
  <dcterms:modified xsi:type="dcterms:W3CDTF">2024-02-20T09:03:38Z</dcterms:modified>
</cp:coreProperties>
</file>