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2"/>
  </p:notesMasterIdLst>
  <p:sldIdLst>
    <p:sldId id="257" r:id="rId3"/>
    <p:sldId id="259" r:id="rId4"/>
    <p:sldId id="265" r:id="rId5"/>
    <p:sldId id="300" r:id="rId6"/>
    <p:sldId id="301" r:id="rId7"/>
    <p:sldId id="297" r:id="rId8"/>
    <p:sldId id="298" r:id="rId9"/>
    <p:sldId id="302" r:id="rId10"/>
    <p:sldId id="303" r:id="rId11"/>
    <p:sldId id="305" r:id="rId12"/>
    <p:sldId id="306" r:id="rId13"/>
    <p:sldId id="292" r:id="rId14"/>
    <p:sldId id="304" r:id="rId15"/>
    <p:sldId id="307" r:id="rId16"/>
    <p:sldId id="309" r:id="rId17"/>
    <p:sldId id="308" r:id="rId18"/>
    <p:sldId id="310" r:id="rId19"/>
    <p:sldId id="311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C10F"/>
    <a:srgbClr val="2E659C"/>
    <a:srgbClr val="D3D3D3"/>
    <a:srgbClr val="B42516"/>
    <a:srgbClr val="0891C2"/>
    <a:srgbClr val="0DA0BD"/>
    <a:srgbClr val="BFCF83"/>
    <a:srgbClr val="0A7C0A"/>
    <a:srgbClr val="7A3B14"/>
    <a:srgbClr val="9A7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89988" autoAdjust="0"/>
  </p:normalViewPr>
  <p:slideViewPr>
    <p:cSldViewPr showGuides="1">
      <p:cViewPr varScale="1">
        <p:scale>
          <a:sx n="76" d="100"/>
          <a:sy n="76" d="100"/>
        </p:scale>
        <p:origin x="18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5B80B-EC1E-4074-95AD-2EF00338549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B7A0D-3484-4429-AE5E-AEF99A26D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6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5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48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5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2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A4FB-D2E0-4F19-8181-953C6464C8C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25A2-5E60-4A3A-B71E-547485B0F61C}" type="datetime1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42B9-5ADD-46A0-8066-B6D9E108F1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89641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245225"/>
            <a:ext cx="51435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7E1D7776-4DAD-4E59-A53E-11D196A175FD}" type="datetimeFigureOut">
              <a:rPr lang="cs-CZ"/>
              <a:pPr>
                <a:defRPr/>
              </a:pPr>
              <a:t>20.02.2024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7590-A0DE-4C1F-AC97-264E45F721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1413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5634D-0F1A-408E-98A3-8A56A454169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5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-27767" y="278987"/>
            <a:ext cx="9167530" cy="6858000"/>
            <a:chOff x="-23530" y="0"/>
            <a:chExt cx="9167530" cy="685800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30" y="0"/>
              <a:ext cx="9167529" cy="6858000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-23530" y="4725144"/>
              <a:ext cx="9167530" cy="213285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4807715"/>
              <a:ext cx="1906044" cy="19060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894588" y="4887704"/>
              <a:ext cx="1826054" cy="18260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887704"/>
              <a:ext cx="1853664" cy="18536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098" y="4855572"/>
              <a:ext cx="1872000" cy="1872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TextovéPole 14"/>
          <p:cNvSpPr txBox="1"/>
          <p:nvPr/>
        </p:nvSpPr>
        <p:spPr>
          <a:xfrm>
            <a:off x="2492932" y="16260"/>
            <a:ext cx="53146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ÚSTŘEDNÍ KONTROLNÍ </a:t>
            </a:r>
          </a:p>
          <a:p>
            <a:r>
              <a:rPr lang="cs-CZ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ZKUŠEBNÍ ÚSTAV ZEMĚDĚLSKÝ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479945" y="278987"/>
            <a:ext cx="1786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www.ukzuz.cz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9" y="80051"/>
            <a:ext cx="1203468" cy="133859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807615" y="8005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6600"/>
                </a:solidFill>
              </a:rPr>
              <a:t>ISO 9001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71600" y="839450"/>
            <a:ext cx="924330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ROSTLINOLÉKAŘSKÁ LEGISLATIVA  A PRAXE 2024</a:t>
            </a:r>
            <a:endParaRPr lang="cs-CZ" sz="3600" b="1" dirty="0">
              <a:latin typeface="Times New Roman" panose="02020603050405020304" pitchFamily="18" charset="0"/>
            </a:endParaRPr>
          </a:p>
          <a:p>
            <a:endParaRPr lang="cs-CZ" sz="1200" b="1" dirty="0"/>
          </a:p>
          <a:p>
            <a:r>
              <a:rPr lang="cs-CZ" sz="3600" b="1" dirty="0"/>
              <a:t>Školkařské dny Svazu školkařů ČR 2024</a:t>
            </a:r>
          </a:p>
          <a:p>
            <a:endParaRPr lang="cs-CZ" sz="3600" b="1" dirty="0"/>
          </a:p>
          <a:p>
            <a:endParaRPr lang="cs-CZ" sz="5400" b="1" dirty="0"/>
          </a:p>
          <a:p>
            <a:endParaRPr lang="cs-CZ" sz="4000" b="1" dirty="0"/>
          </a:p>
          <a:p>
            <a:r>
              <a:rPr lang="cs-CZ" sz="3600" b="1" dirty="0"/>
              <a:t>Michal Hnízdil, ÚKZÚZ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453011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CACAE-D79D-01BE-CC9A-4114D705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CE2607-2DE2-DCD9-0BC4-12FF2AC93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CF0F6F-8AD9-7FCD-B2F9-A74017D9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225A2-5E60-4A3A-B71E-547485B0F61C}" type="datetime1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798A2B-8B11-6AD3-1FFF-95F0D3BB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542B9-5ADD-46A0-8066-B6D9E108F110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4490FD-38C3-B1B7-7720-B87DA231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459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AEF77A10-6558-AAC8-4EFC-878B6C7A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F91D31B-2D5B-DE89-3926-675D010E2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883" y="-387424"/>
            <a:ext cx="7241541" cy="4525963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03AD49-893C-6F88-1CE5-40EAB4B9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225A2-5E60-4A3A-B71E-547485B0F61C}" type="datetime1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A3ABF8-73A7-88B5-CFD9-0BE15060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542B9-5ADD-46A0-8066-B6D9E108F110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F443578-D08A-66BE-6DE7-74B487469A3D}"/>
              </a:ext>
            </a:extLst>
          </p:cNvPr>
          <p:cNvSpPr txBox="1"/>
          <p:nvPr/>
        </p:nvSpPr>
        <p:spPr>
          <a:xfrm>
            <a:off x="1691680" y="4271381"/>
            <a:ext cx="4572000" cy="245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Území ČR je považováno za prosté pro ty škodlivé organismy, u nichž je v přehledu uveden status „nevyskytuje se, potvrzeno průzkumem“ nebo „nevyskytuje se“. V případě statusu „výskyt není znám, nejsou údaje“, „vyskytuje se, probíhá eradikace“ nebo „vyskytuje se“ nepřítomnost na území ČR nelze garantovat. 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055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29539-B08A-4784-BC4D-BFD54759017F}" type="datetime1">
              <a:rPr lang="cs-CZ" smtClean="0"/>
              <a:t>20.02.2024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542B9-5ADD-46A0-8066-B6D9E108F110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D282A7-467E-D3EB-86D6-9942FF89C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835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9332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DF40F-CDB5-E8E4-65D5-A57C06FC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1901"/>
          </a:xfrm>
        </p:spPr>
        <p:txBody>
          <a:bodyPr>
            <a:noAutofit/>
          </a:bodyPr>
          <a:lstStyle/>
          <a:p>
            <a:r>
              <a:rPr lang="cs-CZ" sz="2800" b="1" dirty="0"/>
              <a:t>Vyšší efekt dohledání KŠO u rostlin původem mimo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6531E7-7DD7-ED1C-9E2E-EA874C59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929411"/>
          </a:xfrm>
        </p:spPr>
        <p:txBody>
          <a:bodyPr/>
          <a:lstStyle/>
          <a:p>
            <a:r>
              <a:rPr lang="cs-CZ" b="1" dirty="0"/>
              <a:t>Vysoké riziko zavlékání karanténních a jiných ŠO </a:t>
            </a:r>
          </a:p>
          <a:p>
            <a:pPr lvl="1"/>
            <a:r>
              <a:rPr lang="cs-CZ" b="1" dirty="0"/>
              <a:t>přímým dovozem ze 3. zemí (v ČR „jen“ letiště Praha)</a:t>
            </a:r>
          </a:p>
          <a:p>
            <a:pPr lvl="1"/>
            <a:r>
              <a:rPr lang="cs-CZ" b="1" dirty="0"/>
              <a:t>dodávkami z jiných ČS EU – původem často ze třetích zemí (Asie, Afrika, J. Amerika..)</a:t>
            </a:r>
          </a:p>
          <a:p>
            <a:r>
              <a:rPr lang="cs-CZ" b="1" dirty="0"/>
              <a:t>Dřeviny – v době dovozu v dormanci – nemožnost zachytit příznaky, testování na hranicích obtížné…, 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153E6A-1BC5-0C25-B634-4947DEE5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225A2-5E60-4A3A-B71E-547485B0F61C}" type="datetime1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B52C4E-BB9B-5945-97FB-98232739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542B9-5ADD-46A0-8066-B6D9E108F110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178194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CA02E5-B03B-5CD9-4182-9694B277F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1962"/>
            <a:ext cx="8229600" cy="4525963"/>
          </a:xfrm>
        </p:spPr>
        <p:txBody>
          <a:bodyPr/>
          <a:lstStyle/>
          <a:p>
            <a:r>
              <a:rPr lang="cs-CZ" b="1" dirty="0"/>
              <a:t>ÚKZÚZ zavedl (říjen 2023) </a:t>
            </a:r>
            <a:r>
              <a:rPr lang="cs-CZ" b="1" dirty="0">
                <a:solidFill>
                  <a:srgbClr val="C00000"/>
                </a:solidFill>
              </a:rPr>
              <a:t>cílené testování dřevin v zásilkách ze 3. zemí dovážených přes letiště Praha </a:t>
            </a:r>
            <a:r>
              <a:rPr lang="cs-CZ" b="1" dirty="0"/>
              <a:t>na regulované ŠO dle analýzy rizik (hostitel + původ)</a:t>
            </a:r>
          </a:p>
          <a:p>
            <a:endParaRPr lang="cs-CZ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689D8D-392B-15BF-1667-03FABEEB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225A2-5E60-4A3A-B71E-547485B0F61C}" type="datetime1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6255EA-4838-DC06-A0B8-C48C1DF7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542B9-5ADD-46A0-8066-B6D9E108F110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38883AA-F421-8A61-8A0C-846B235A6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92494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424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96B7BD-EBE8-F5A0-D32F-4BA79283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689EBC-A266-44EC-B6E5-1067BF520013}" type="datetime1">
              <a:rPr lang="cs-CZ" smtClean="0"/>
              <a:t>20.02.2024</a:t>
            </a:fld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FD3E16-9996-B8C9-A990-6109479C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77590-A0DE-4C1F-AC97-264E45F7214A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EE7D561-4A6B-E244-2ED1-2F18B0367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4378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DF40F-CDB5-E8E4-65D5-A57C06FC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836712"/>
            <a:ext cx="8928992" cy="1080120"/>
          </a:xfrm>
        </p:spPr>
        <p:txBody>
          <a:bodyPr>
            <a:noAutofit/>
          </a:bodyPr>
          <a:lstStyle/>
          <a:p>
            <a:pPr lvl="1" algn="ctr"/>
            <a:r>
              <a:rPr lang="cs-CZ" sz="2800" b="1" dirty="0">
                <a:solidFill>
                  <a:srgbClr val="FF0000"/>
                </a:solidFill>
              </a:rPr>
              <a:t>Fytosanitární rizika </a:t>
            </a:r>
            <a:r>
              <a:rPr lang="cs-CZ" sz="2800" b="1" dirty="0"/>
              <a:t>– dodávky z jiných ČS EU – původem (často) ze třetích zemí - Asie, Afrika, .. - </a:t>
            </a:r>
            <a:r>
              <a:rPr lang="cs-CZ" sz="2800" b="1" dirty="0">
                <a:solidFill>
                  <a:srgbClr val="00B050"/>
                </a:solidFill>
              </a:rPr>
              <a:t>jak řešit 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6531E7-7DD7-ED1C-9E2E-EA874C59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2856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Cílená (</a:t>
            </a:r>
            <a:r>
              <a:rPr lang="cs-CZ" b="1" u="sng" dirty="0"/>
              <a:t>povinná) kontrola </a:t>
            </a:r>
            <a:r>
              <a:rPr lang="cs-CZ" b="1" dirty="0"/>
              <a:t>(= prohlídka porostů ve školce, množárně, zahradnickém centru..) </a:t>
            </a:r>
            <a:r>
              <a:rPr lang="cs-CZ" b="1" u="sng" dirty="0"/>
              <a:t>ze strany ÚKZÚZ</a:t>
            </a:r>
            <a:r>
              <a:rPr lang="cs-CZ" b="1" dirty="0"/>
              <a:t>, na základě </a:t>
            </a:r>
            <a:r>
              <a:rPr lang="cs-CZ" b="1" u="sng" dirty="0"/>
              <a:t>povinného ohlášení příjmu/nákupu určitých (nejvíce rizikových) rostlin určitého rizikového původu (3. země) do pěstování /prodeje</a:t>
            </a:r>
          </a:p>
          <a:p>
            <a:r>
              <a:rPr lang="cs-CZ" b="1" dirty="0"/>
              <a:t>Obdoba </a:t>
            </a:r>
            <a:r>
              <a:rPr lang="cs-CZ" b="1" u="sng" dirty="0"/>
              <a:t>Soustavné RL Kontroly</a:t>
            </a:r>
            <a:r>
              <a:rPr lang="cs-CZ" b="1" dirty="0"/>
              <a:t> (SRK) z doby před nabytím účinnosti nařízení o zdraví rostlin, </a:t>
            </a:r>
            <a:r>
              <a:rPr lang="cs-CZ" b="1" u="sng" dirty="0"/>
              <a:t>bez zpoplatnění</a:t>
            </a:r>
            <a:r>
              <a:rPr lang="cs-CZ" b="1" dirty="0"/>
              <a:t>…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B52C4E-BB9B-5945-97FB-98232739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542B9-5ADD-46A0-8066-B6D9E108F110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949571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ACAE600-E59D-9617-C3DE-E5ACCBF4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62" y="721841"/>
            <a:ext cx="8856984" cy="456208"/>
          </a:xfrm>
        </p:spPr>
        <p:txBody>
          <a:bodyPr>
            <a:normAutofit fontScale="90000"/>
          </a:bodyPr>
          <a:lstStyle/>
          <a:p>
            <a:r>
              <a:rPr lang="cs-CZ" sz="2800" b="1" dirty="0"/>
              <a:t>Rozsah a výsledky dohledání regulovaných ŠO v dodávkách z jiných ČS EU na základě jejich oznámení - 2022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D3E43F6-E8C0-BC19-8CF7-9D098320C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6A9A3-6D23-4EEB-9660-8146BF99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225A2-5E60-4A3A-B71E-547485B0F61C}" type="datetime1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8C3BEB-1998-439E-21E8-98B35E55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542B9-5ADD-46A0-8066-B6D9E108F110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74284AC0-462E-019E-2713-17FEE4009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51230"/>
              </p:ext>
            </p:extLst>
          </p:nvPr>
        </p:nvGraphicFramePr>
        <p:xfrm>
          <a:off x="323528" y="1457791"/>
          <a:ext cx="8712968" cy="467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007">
                  <a:extLst>
                    <a:ext uri="{9D8B030D-6E8A-4147-A177-3AD203B41FA5}">
                      <a16:colId xmlns:a16="http://schemas.microsoft.com/office/drawing/2014/main" val="4114172110"/>
                    </a:ext>
                  </a:extLst>
                </a:gridCol>
                <a:gridCol w="586450">
                  <a:extLst>
                    <a:ext uri="{9D8B030D-6E8A-4147-A177-3AD203B41FA5}">
                      <a16:colId xmlns:a16="http://schemas.microsoft.com/office/drawing/2014/main" val="3102752389"/>
                    </a:ext>
                  </a:extLst>
                </a:gridCol>
                <a:gridCol w="1834607">
                  <a:extLst>
                    <a:ext uri="{9D8B030D-6E8A-4147-A177-3AD203B41FA5}">
                      <a16:colId xmlns:a16="http://schemas.microsoft.com/office/drawing/2014/main" val="1815536472"/>
                    </a:ext>
                  </a:extLst>
                </a:gridCol>
                <a:gridCol w="1698290">
                  <a:extLst>
                    <a:ext uri="{9D8B030D-6E8A-4147-A177-3AD203B41FA5}">
                      <a16:colId xmlns:a16="http://schemas.microsoft.com/office/drawing/2014/main" val="426378695"/>
                    </a:ext>
                  </a:extLst>
                </a:gridCol>
                <a:gridCol w="1247326">
                  <a:extLst>
                    <a:ext uri="{9D8B030D-6E8A-4147-A177-3AD203B41FA5}">
                      <a16:colId xmlns:a16="http://schemas.microsoft.com/office/drawing/2014/main" val="266649448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304589075"/>
                    </a:ext>
                  </a:extLst>
                </a:gridCol>
              </a:tblGrid>
              <a:tr h="990124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</a:t>
                      </a:r>
                    </a:p>
                    <a:p>
                      <a:r>
                        <a:rPr lang="cs-CZ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Rostliny – rod/druh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odběratelů v ČR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Výsledek dohledání u odběratelů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509371"/>
                  </a:ext>
                </a:extLst>
              </a:tr>
              <a:tr h="990124">
                <a:tc>
                  <a:txBody>
                    <a:bodyPr/>
                    <a:lstStyle/>
                    <a:p>
                      <a:r>
                        <a:rPr lang="cs-CZ" b="1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1" dirty="0"/>
                        <a:t>Chamaerops humilis </a:t>
                      </a:r>
                      <a:r>
                        <a:rPr lang="cs-CZ" b="1" i="0" dirty="0"/>
                        <a:t>(žumara)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roztoč </a:t>
                      </a:r>
                      <a:r>
                        <a:rPr lang="cs-CZ" b="1" i="1" dirty="0"/>
                        <a:t>Ripersiella hibisci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vše vyvezeno 3. zemi (Ruská federace)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073103"/>
                  </a:ext>
                </a:extLst>
              </a:tr>
              <a:tr h="990124">
                <a:tc>
                  <a:txBody>
                    <a:bodyPr/>
                    <a:lstStyle/>
                    <a:p>
                      <a:r>
                        <a:rPr lang="cs-CZ" b="1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1" dirty="0"/>
                        <a:t>Citrus microcarpa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molice </a:t>
                      </a:r>
                      <a:r>
                        <a:rPr lang="cs-CZ" b="1" i="1" dirty="0"/>
                        <a:t>Aleurocanthus spiniferus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1x dohledáno = likvidace, ostatní prodáno konečným uživatelům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693256"/>
                  </a:ext>
                </a:extLst>
              </a:tr>
              <a:tr h="793596">
                <a:tc>
                  <a:txBody>
                    <a:bodyPr/>
                    <a:lstStyle/>
                    <a:p>
                      <a:r>
                        <a:rPr lang="cs-CZ" b="1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1" dirty="0"/>
                        <a:t>Lavatera (</a:t>
                      </a:r>
                      <a:r>
                        <a:rPr lang="cs-CZ" b="1" i="0" dirty="0"/>
                        <a:t>slézovec)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Cotton leaf curl Gezira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prodáno konečným uživatelům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055048"/>
                  </a:ext>
                </a:extLst>
              </a:tr>
              <a:tr h="912338">
                <a:tc>
                  <a:txBody>
                    <a:bodyPr/>
                    <a:lstStyle/>
                    <a:p>
                      <a:r>
                        <a:rPr lang="cs-CZ" b="1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1" dirty="0"/>
                        <a:t>Rosmarinus officinalis (rozmarýn)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bakterie </a:t>
                      </a:r>
                      <a:r>
                        <a:rPr lang="cs-CZ" b="1" i="1" dirty="0"/>
                        <a:t>Xylella fastidiosa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prodáno konečným uživatelům + vyvezeno 3. zemi (Ruská federace)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77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97659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ACAE600-E59D-9617-C3DE-E5ACCBF4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62" y="721841"/>
            <a:ext cx="8856984" cy="456208"/>
          </a:xfrm>
        </p:spPr>
        <p:txBody>
          <a:bodyPr>
            <a:normAutofit fontScale="90000"/>
          </a:bodyPr>
          <a:lstStyle/>
          <a:p>
            <a:r>
              <a:rPr lang="cs-CZ" sz="2800" b="1" dirty="0"/>
              <a:t>Rozsah a výsledky dohledání regulovaných ŠO v dodávkách z jiných ČS EU na základě jejich oznámení - 2023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D3E43F6-E8C0-BC19-8CF7-9D098320C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6A9A3-6D23-4EEB-9660-8146BF99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225A2-5E60-4A3A-B71E-547485B0F61C}" type="datetime1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8C3BEB-1998-439E-21E8-98B35E55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542B9-5ADD-46A0-8066-B6D9E108F110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74284AC0-462E-019E-2713-17FEE4009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54789"/>
              </p:ext>
            </p:extLst>
          </p:nvPr>
        </p:nvGraphicFramePr>
        <p:xfrm>
          <a:off x="323528" y="1457791"/>
          <a:ext cx="8712968" cy="5073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007">
                  <a:extLst>
                    <a:ext uri="{9D8B030D-6E8A-4147-A177-3AD203B41FA5}">
                      <a16:colId xmlns:a16="http://schemas.microsoft.com/office/drawing/2014/main" val="4114172110"/>
                    </a:ext>
                  </a:extLst>
                </a:gridCol>
                <a:gridCol w="586450">
                  <a:extLst>
                    <a:ext uri="{9D8B030D-6E8A-4147-A177-3AD203B41FA5}">
                      <a16:colId xmlns:a16="http://schemas.microsoft.com/office/drawing/2014/main" val="3102752389"/>
                    </a:ext>
                  </a:extLst>
                </a:gridCol>
                <a:gridCol w="1834607">
                  <a:extLst>
                    <a:ext uri="{9D8B030D-6E8A-4147-A177-3AD203B41FA5}">
                      <a16:colId xmlns:a16="http://schemas.microsoft.com/office/drawing/2014/main" val="1815536472"/>
                    </a:ext>
                  </a:extLst>
                </a:gridCol>
                <a:gridCol w="1698290">
                  <a:extLst>
                    <a:ext uri="{9D8B030D-6E8A-4147-A177-3AD203B41FA5}">
                      <a16:colId xmlns:a16="http://schemas.microsoft.com/office/drawing/2014/main" val="426378695"/>
                    </a:ext>
                  </a:extLst>
                </a:gridCol>
                <a:gridCol w="1247326">
                  <a:extLst>
                    <a:ext uri="{9D8B030D-6E8A-4147-A177-3AD203B41FA5}">
                      <a16:colId xmlns:a16="http://schemas.microsoft.com/office/drawing/2014/main" val="266649448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304589075"/>
                    </a:ext>
                  </a:extLst>
                </a:gridCol>
              </a:tblGrid>
              <a:tr h="990124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</a:t>
                      </a:r>
                    </a:p>
                    <a:p>
                      <a:r>
                        <a:rPr lang="cs-CZ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Rostliny – rod/druh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odběratelů v ČR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Výsledek dohledání u odběratelů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509371"/>
                  </a:ext>
                </a:extLst>
              </a:tr>
              <a:tr h="990124">
                <a:tc>
                  <a:txBody>
                    <a:bodyPr/>
                    <a:lstStyle/>
                    <a:p>
                      <a:r>
                        <a:rPr lang="cs-CZ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1" dirty="0"/>
                        <a:t>Rosmarinus officinalis (rozmarýn</a:t>
                      </a:r>
                      <a:r>
                        <a:rPr lang="cs-CZ" b="1" i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bakterie </a:t>
                      </a:r>
                      <a:r>
                        <a:rPr lang="cs-CZ" b="1" i="1" dirty="0"/>
                        <a:t>Xylella fastidiosa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prodáno konečným uživatelům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073103"/>
                  </a:ext>
                </a:extLst>
              </a:tr>
              <a:tr h="990124">
                <a:tc>
                  <a:txBody>
                    <a:bodyPr/>
                    <a:lstStyle/>
                    <a:p>
                      <a:r>
                        <a:rPr lang="cs-CZ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1" dirty="0"/>
                        <a:t>Vallisneria s. + 1 (</a:t>
                      </a:r>
                      <a:r>
                        <a:rPr lang="cs-CZ" b="1" i="0" dirty="0"/>
                        <a:t>akvarijní rostliny)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Háďátko </a:t>
                      </a:r>
                      <a:r>
                        <a:rPr lang="cs-CZ" b="1" i="1" dirty="0"/>
                        <a:t>Hirchmanniella caudacrena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likvidace u odběratelů s odkazem na špatný stav rostlin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693256"/>
                  </a:ext>
                </a:extLst>
              </a:tr>
              <a:tr h="793596">
                <a:tc>
                  <a:txBody>
                    <a:bodyPr/>
                    <a:lstStyle/>
                    <a:p>
                      <a:r>
                        <a:rPr lang="cs-CZ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1" dirty="0"/>
                        <a:t>Ficus microcarpa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Háďátko </a:t>
                      </a:r>
                      <a:r>
                        <a:rPr lang="cs-CZ" b="1" i="1" dirty="0"/>
                        <a:t>Meloidogyne enterolobii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dohledána 1 rostlina, prodáno konečným uživatelům, vzorky negativní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055048"/>
                  </a:ext>
                </a:extLst>
              </a:tr>
              <a:tr h="912338">
                <a:tc>
                  <a:txBody>
                    <a:bodyPr/>
                    <a:lstStyle/>
                    <a:p>
                      <a:r>
                        <a:rPr lang="cs-CZ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1" dirty="0"/>
                        <a:t>Ficus microcarpa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/>
                        <a:t>Háďátko </a:t>
                      </a:r>
                      <a:r>
                        <a:rPr lang="cs-CZ" b="1" i="1"/>
                        <a:t>Meloidogyne </a:t>
                      </a:r>
                      <a:r>
                        <a:rPr lang="cs-CZ" b="1" i="1" dirty="0"/>
                        <a:t>enterolobii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Dohledáno u 2  odběratelů, 1x pozitiv = likvidace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77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99105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611560" y="62068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eaLnBrk="1" hangingPunct="1">
              <a:spcBef>
                <a:spcPct val="20000"/>
              </a:spcBef>
              <a:defRPr/>
            </a:pPr>
            <a:endParaRPr lang="cs-CZ" altLang="cs-CZ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-69716" y="1124744"/>
            <a:ext cx="8229600" cy="596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1" indent="0" eaLnBrk="1" hangingPunct="1">
              <a:buNone/>
              <a:defRPr/>
            </a:pPr>
            <a:endParaRPr lang="cs-CZ" sz="2400" b="1" kern="0" dirty="0">
              <a:solidFill>
                <a:srgbClr val="000000"/>
              </a:solidFill>
              <a:latin typeface="Arial"/>
            </a:endParaRPr>
          </a:p>
          <a:p>
            <a:pPr marL="400050" lvl="1" indent="0" eaLnBrk="1" hangingPunct="1">
              <a:buNone/>
              <a:defRPr/>
            </a:pPr>
            <a:endParaRPr lang="cs-CZ" sz="2400" b="1" kern="0" dirty="0">
              <a:ln w="9525">
                <a:round/>
                <a:headEnd/>
                <a:tailEnd/>
              </a:ln>
              <a:solidFill>
                <a:srgbClr val="000000"/>
              </a:solidFill>
              <a:latin typeface="Arial"/>
            </a:endParaRPr>
          </a:p>
          <a:p>
            <a:pPr marL="400050" lvl="1" indent="0" eaLnBrk="1" hangingPunct="1">
              <a:buNone/>
              <a:defRPr/>
            </a:pPr>
            <a:endParaRPr lang="cs-CZ" sz="2400" b="1" kern="0" dirty="0">
              <a:ln w="9525">
                <a:round/>
                <a:headEnd/>
                <a:tailEnd/>
              </a:ln>
              <a:solidFill>
                <a:srgbClr val="000000"/>
              </a:solidFill>
              <a:latin typeface="Arial"/>
            </a:endParaRPr>
          </a:p>
          <a:p>
            <a:pPr marL="400050" lvl="1" indent="0" eaLnBrk="1" hangingPunct="1">
              <a:buNone/>
              <a:defRPr/>
            </a:pPr>
            <a:endParaRPr lang="cs-CZ" sz="2400" b="1" kern="0" dirty="0">
              <a:ln w="9525">
                <a:round/>
                <a:headEnd/>
                <a:tailEnd/>
              </a:ln>
              <a:solidFill>
                <a:srgbClr val="000000"/>
              </a:solidFill>
              <a:latin typeface="Arial"/>
            </a:endParaRPr>
          </a:p>
          <a:p>
            <a:pPr marL="400050" lvl="1" indent="0" eaLnBrk="1" hangingPunct="1">
              <a:buNone/>
              <a:defRPr/>
            </a:pPr>
            <a:endParaRPr lang="cs-CZ" sz="2400" b="1" kern="0" dirty="0">
              <a:ln w="9525">
                <a:round/>
                <a:headEnd/>
                <a:tailEnd/>
              </a:ln>
              <a:solidFill>
                <a:srgbClr val="000000"/>
              </a:solidFill>
              <a:latin typeface="Arial"/>
            </a:endParaRPr>
          </a:p>
          <a:p>
            <a:pPr marL="400050" lvl="1" indent="0" eaLnBrk="1" hangingPunct="1">
              <a:buNone/>
              <a:defRPr/>
            </a:pPr>
            <a:endParaRPr lang="cs-CZ" sz="44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  <a:p>
            <a:pPr marL="400050" lvl="1" indent="0" eaLnBrk="1" hangingPunct="1">
              <a:buNone/>
              <a:defRPr/>
            </a:pPr>
            <a:r>
              <a:rPr lang="cs-CZ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Přejeme úspěšný rok 2024 !!!!</a:t>
            </a:r>
          </a:p>
          <a:p>
            <a:pPr marL="400050" lvl="1" indent="0" eaLnBrk="1" hangingPunct="1">
              <a:buNone/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C0B8A6-EE6A-59C5-D330-E37C865832C5}"/>
              </a:ext>
            </a:extLst>
          </p:cNvPr>
          <p:cNvSpPr/>
          <p:nvPr/>
        </p:nvSpPr>
        <p:spPr>
          <a:xfrm>
            <a:off x="-108520" y="843677"/>
            <a:ext cx="8229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kumimoji="0" lang="cs-CZ" altLang="cs-CZ" sz="54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/>
              </a:rPr>
              <a:t>Děkujeme za výbornou spolupráci a za zpětnou vazbu !!!</a:t>
            </a:r>
            <a:endParaRPr lang="cs-CZ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839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914400" y="548680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200" b="1" kern="0" dirty="0">
                <a:solidFill>
                  <a:srgbClr val="000000"/>
                </a:solidFill>
                <a:latin typeface="Arial"/>
              </a:rPr>
              <a:t>Obsah</a:t>
            </a:r>
            <a:endParaRPr kumimoji="0" lang="cs-CZ" altLang="cs-CZ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179512" y="1268760"/>
            <a:ext cx="7920880" cy="517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Arial"/>
              </a:rPr>
              <a:t>Fytosanitární audit Komise v ČR – podzim 2023</a:t>
            </a:r>
          </a:p>
          <a:p>
            <a:pPr marL="0" indent="0" eaLnBrk="1" hangingPunct="1">
              <a:buNone/>
              <a:defRPr/>
            </a:pPr>
            <a:endParaRPr lang="cs-CZ" altLang="cs-CZ" sz="2800" b="1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Arial"/>
              </a:rPr>
              <a:t>Změny fytosanitární legislativy EU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úprava chráněných zón u ovocných druhů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návrh novely nařízení (EU) o zdraví rostlin 2024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návrh nařízení (EU) o RM </a:t>
            </a:r>
          </a:p>
          <a:p>
            <a:pPr marL="457200" lvl="1" indent="0" eaLnBrk="1" hangingPunct="1">
              <a:buNone/>
              <a:defRPr/>
            </a:pPr>
            <a:endParaRPr lang="cs-CZ" altLang="cs-CZ" sz="2400" b="1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Arial"/>
              </a:rPr>
              <a:t>Aktuální fytosanitární rizika (nejen) pro ovocné druhy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sz="28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7" descr="C:\Documents and Settings\10001633\Dokumenty\Obrázky\logo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1638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486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251520" y="548680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2800" b="1" kern="0" dirty="0">
                <a:solidFill>
                  <a:srgbClr val="C00000"/>
                </a:solidFill>
                <a:latin typeface="Arial"/>
              </a:rPr>
              <a:t>Fytosanitární audit Komise v ČR – podzim 2023 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442127" y="1340769"/>
            <a:ext cx="7560840" cy="551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b="1" kern="0" dirty="0">
                <a:solidFill>
                  <a:srgbClr val="000000"/>
                </a:solidFill>
                <a:latin typeface="Arial"/>
              </a:rPr>
              <a:t>Auditován systém RL pasů v ČR (registrace, oprávnění k vydávání pasů, přehlídky + prohlídky školek, obsah pasů a připojování k rostlinám, kontroly, nárazníkové zóny…..)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b="1" kern="0" dirty="0">
                <a:solidFill>
                  <a:srgbClr val="000000"/>
                </a:solidFill>
                <a:latin typeface="Arial"/>
              </a:rPr>
              <a:t>2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auditoři Komise + 1 národní expert (Rakousko) – 14 dní (říjen-listopad 23)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b="1" kern="0" dirty="0">
                <a:solidFill>
                  <a:srgbClr val="000000"/>
                </a:solidFill>
                <a:latin typeface="Arial"/>
              </a:rPr>
              <a:t>Část on-line + výjezdy do podniků v terénu (1 ovocná školka střední Čechy, 1 révová školka jižní Morava)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9111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457200" y="548680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b="1" kern="0" dirty="0">
                <a:solidFill>
                  <a:srgbClr val="C00000"/>
                </a:solidFill>
                <a:latin typeface="Arial"/>
              </a:rPr>
              <a:t>Fytosanitární audit Komise v ČR – podzim 2023 II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251520" y="1196752"/>
            <a:ext cx="7560840" cy="546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Předběžná zpráva – připomínky ČR, reakce na doporučení/akční plán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b="1" kern="0" dirty="0">
                <a:solidFill>
                  <a:srgbClr val="000000"/>
                </a:solidFill>
                <a:latin typeface="Arial"/>
              </a:rPr>
              <a:t>„Systém RL pasů funguje v Česku dobře“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4 zjištění a doporučení:</a:t>
            </a:r>
          </a:p>
          <a:p>
            <a:pPr lvl="2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b="1" kern="0" dirty="0">
                <a:solidFill>
                  <a:srgbClr val="000000"/>
                </a:solidFill>
                <a:latin typeface="Arial"/>
              </a:rPr>
              <a:t>Formát pasu – </a:t>
            </a:r>
            <a:r>
              <a:rPr lang="cs-CZ" altLang="cs-CZ" b="1" u="sng" kern="0" dirty="0">
                <a:solidFill>
                  <a:srgbClr val="000000"/>
                </a:solidFill>
                <a:latin typeface="Arial"/>
              </a:rPr>
              <a:t>za písm. D </a:t>
            </a:r>
            <a:r>
              <a:rPr lang="cs-CZ" altLang="cs-CZ" b="1" kern="0" dirty="0">
                <a:solidFill>
                  <a:srgbClr val="000000"/>
                </a:solidFill>
                <a:latin typeface="Arial"/>
              </a:rPr>
              <a:t>na pasu VŽDY </a:t>
            </a:r>
            <a:r>
              <a:rPr lang="cs-CZ" altLang="cs-CZ" b="1" u="sng" kern="0" dirty="0">
                <a:solidFill>
                  <a:srgbClr val="000000"/>
                </a:solidFill>
                <a:latin typeface="Arial"/>
              </a:rPr>
              <a:t>kód země původu, včetně původu v ČR</a:t>
            </a:r>
          </a:p>
          <a:p>
            <a:pPr lvl="2" eaLnBrk="1" hangingPunct="1">
              <a:buFont typeface="Wingdings" panose="05000000000000000000" pitchFamily="2" charset="2"/>
              <a:buChar char="§"/>
              <a:defRPr/>
            </a:pPr>
            <a:r>
              <a:rPr kumimoji="0" lang="cs-CZ" altLang="cs-CZ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Vystavovat na hranici 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(letiště Praha) </a:t>
            </a:r>
            <a:r>
              <a:rPr kumimoji="0" lang="cs-CZ" altLang="cs-CZ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úřední kopie </a:t>
            </a:r>
            <a:r>
              <a:rPr lang="cs-CZ" altLang="cs-CZ" b="1" u="sng" kern="0" dirty="0">
                <a:solidFill>
                  <a:srgbClr val="000000"/>
                </a:solidFill>
                <a:latin typeface="Arial"/>
              </a:rPr>
              <a:t>fytocertifikátů </a:t>
            </a:r>
            <a:r>
              <a:rPr lang="cs-CZ" altLang="cs-CZ" b="1" kern="0" dirty="0">
                <a:solidFill>
                  <a:srgbClr val="000000"/>
                </a:solidFill>
                <a:latin typeface="Arial"/>
              </a:rPr>
              <a:t>pro všechny zásilky ze 3.zemí, které musí být následně opatřeny pasy (pokud není vystaven pas na hranici)</a:t>
            </a:r>
            <a:endParaRPr kumimoji="0" lang="cs-CZ" altLang="cs-CZ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3115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457200" y="548680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b="1" kern="0" dirty="0">
                <a:solidFill>
                  <a:srgbClr val="C00000"/>
                </a:solidFill>
                <a:latin typeface="Arial"/>
              </a:rPr>
              <a:t>Fytosanitární audit Komise v ČR – podzim 2023 III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251520" y="1196752"/>
            <a:ext cx="7560840" cy="546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4 zjištění a doporučení:</a:t>
            </a:r>
          </a:p>
          <a:p>
            <a:pPr lvl="2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b="1" kern="0" dirty="0">
                <a:solidFill>
                  <a:srgbClr val="000000"/>
                </a:solidFill>
                <a:latin typeface="Arial"/>
              </a:rPr>
              <a:t>Zajistit </a:t>
            </a:r>
            <a:r>
              <a:rPr lang="cs-CZ" altLang="cs-CZ" b="1" u="sng" kern="0" dirty="0">
                <a:solidFill>
                  <a:srgbClr val="000000"/>
                </a:solidFill>
                <a:latin typeface="Arial"/>
              </a:rPr>
              <a:t>odborné</a:t>
            </a:r>
            <a:r>
              <a:rPr lang="cs-CZ" altLang="cs-CZ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altLang="cs-CZ" b="1" u="sng" kern="0" dirty="0">
                <a:solidFill>
                  <a:srgbClr val="000000"/>
                </a:solidFill>
                <a:latin typeface="Arial"/>
              </a:rPr>
              <a:t>přezkoušení</a:t>
            </a:r>
            <a:r>
              <a:rPr lang="cs-CZ" altLang="cs-CZ" b="1" kern="0" dirty="0">
                <a:solidFill>
                  <a:srgbClr val="000000"/>
                </a:solidFill>
                <a:latin typeface="Arial"/>
              </a:rPr>
              <a:t> žadatelů o oprávnění k vydávání pasů </a:t>
            </a:r>
            <a:r>
              <a:rPr lang="cs-CZ" altLang="cs-CZ" b="1" u="sng" kern="0" dirty="0">
                <a:solidFill>
                  <a:srgbClr val="000000"/>
                </a:solidFill>
                <a:latin typeface="Arial"/>
              </a:rPr>
              <a:t>při e-learningu </a:t>
            </a:r>
          </a:p>
          <a:p>
            <a:pPr lvl="2" eaLnBrk="1" hangingPunct="1">
              <a:buFont typeface="Wingdings" panose="05000000000000000000" pitchFamily="2" charset="2"/>
              <a:buChar char="§"/>
              <a:defRPr/>
            </a:pP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</a:rPr>
              <a:t>Provádět </a:t>
            </a:r>
            <a:r>
              <a:rPr kumimoji="0" lang="cs-CZ" altLang="cs-CZ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</a:rPr>
              <a:t>průběžné ově</a:t>
            </a:r>
            <a:r>
              <a:rPr lang="cs-CZ" altLang="cs-CZ" b="1" u="sng" kern="0" dirty="0" err="1">
                <a:solidFill>
                  <a:srgbClr val="000000"/>
                </a:solidFill>
                <a:highlight>
                  <a:srgbClr val="00FF00"/>
                </a:highlight>
                <a:latin typeface="Arial"/>
              </a:rPr>
              <a:t>řování</a:t>
            </a:r>
            <a:r>
              <a:rPr lang="cs-CZ" altLang="cs-CZ" b="1" u="sng" kern="0" dirty="0">
                <a:solidFill>
                  <a:srgbClr val="000000"/>
                </a:solidFill>
                <a:highlight>
                  <a:srgbClr val="00FF00"/>
                </a:highlight>
                <a:latin typeface="Arial"/>
              </a:rPr>
              <a:t> odborných znalostí oprávněných operátorů </a:t>
            </a:r>
            <a:r>
              <a:rPr lang="cs-CZ" altLang="cs-CZ" b="1" kern="0" dirty="0">
                <a:solidFill>
                  <a:srgbClr val="000000"/>
                </a:solidFill>
                <a:highlight>
                  <a:srgbClr val="00FF00"/>
                </a:highlight>
                <a:latin typeface="Arial"/>
              </a:rPr>
              <a:t>při jejich šetření v porostech před vydáním pasů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Ostatní:</a:t>
            </a:r>
          </a:p>
          <a:p>
            <a:pPr lvl="2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b="1" kern="0" dirty="0">
                <a:solidFill>
                  <a:srgbClr val="000000"/>
                </a:solidFill>
                <a:latin typeface="Arial"/>
              </a:rPr>
              <a:t>Uvádění pasů na obchodních dokladech – konstatováno jako problém u lesních dřevin (průvodní lístek)</a:t>
            </a:r>
          </a:p>
          <a:p>
            <a:pPr lvl="2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b="1" kern="0" dirty="0">
                <a:solidFill>
                  <a:srgbClr val="000000"/>
                </a:solidFill>
                <a:latin typeface="Arial"/>
              </a:rPr>
              <a:t>Evidence prohlídek porostů mimo úřední (společné) přehlídky certifikovaných porostů (ovocné dřeviny, brambory)</a:t>
            </a:r>
            <a:br>
              <a:rPr lang="cs-CZ" altLang="cs-CZ" b="1" kern="0" dirty="0">
                <a:solidFill>
                  <a:srgbClr val="000000"/>
                </a:solidFill>
                <a:latin typeface="Arial"/>
              </a:rPr>
            </a:br>
            <a:endParaRPr kumimoji="0" lang="cs-CZ" altLang="cs-CZ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8035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" y="1570360"/>
            <a:ext cx="9118848" cy="496855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800" b="1" dirty="0"/>
              <a:t>Novely nařízení (EU) 2019/2072 – účinnost 9. 10 2023: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cs-CZ" sz="2400" b="1" u="sng" dirty="0"/>
              <a:t>Zrušení chráněné zóny pro původce rakoviny kůry </a:t>
            </a:r>
          </a:p>
          <a:p>
            <a:pPr marL="400050" lvl="1" indent="0">
              <a:buNone/>
              <a:defRPr/>
            </a:pPr>
            <a:r>
              <a:rPr lang="cs-CZ" sz="2400" b="1" dirty="0"/>
              <a:t>	</a:t>
            </a:r>
            <a:r>
              <a:rPr lang="cs-CZ" sz="2400" b="1" u="sng" dirty="0"/>
              <a:t>kaštanovníku v ČR </a:t>
            </a:r>
            <a:r>
              <a:rPr lang="cs-CZ" sz="2400" b="1" dirty="0"/>
              <a:t>– nevyžadován pas s kódem </a:t>
            </a:r>
          </a:p>
          <a:p>
            <a:pPr marL="800100" lvl="2" indent="0">
              <a:buNone/>
              <a:defRPr/>
            </a:pPr>
            <a:r>
              <a:rPr lang="cs-CZ" b="1" dirty="0"/>
              <a:t>pro tuto CHZ ani plnění zvláštních fyto požadavků </a:t>
            </a:r>
          </a:p>
          <a:p>
            <a:pPr marL="800100" lvl="2" indent="0">
              <a:buNone/>
              <a:defRPr/>
            </a:pPr>
            <a:r>
              <a:rPr lang="cs-CZ" b="1" dirty="0"/>
              <a:t>stanovených pro tuto zónu (stanovisko svazů + ÚKZÚZ)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cs-CZ" sz="2400" b="1" u="sng" dirty="0"/>
              <a:t>Zrušení chráněné zóny pro původce spály růžovitých na Slovensku a Slovinsku - </a:t>
            </a:r>
            <a:r>
              <a:rPr lang="cs-CZ" sz="2400" b="1" dirty="0"/>
              <a:t>nevyžadován pas s kódem </a:t>
            </a:r>
          </a:p>
          <a:p>
            <a:pPr marL="800100" lvl="2" indent="0">
              <a:buNone/>
              <a:defRPr/>
            </a:pPr>
            <a:r>
              <a:rPr lang="cs-CZ" b="1" dirty="0"/>
              <a:t>pro tuto CHZ ani plnění zvláštních fyto požadavků </a:t>
            </a:r>
          </a:p>
          <a:p>
            <a:pPr marL="800100" lvl="2" indent="0">
              <a:buNone/>
              <a:defRPr/>
            </a:pPr>
            <a:r>
              <a:rPr lang="cs-CZ" b="1" dirty="0"/>
              <a:t>stanovených pro zónu při dodávkách do SK, SI </a:t>
            </a:r>
          </a:p>
          <a:p>
            <a:pPr marL="800100" lvl="2" indent="0">
              <a:buNone/>
              <a:defRPr/>
            </a:pPr>
            <a:r>
              <a:rPr lang="cs-CZ" b="1" dirty="0"/>
              <a:t>(nárazníkové zóny v okolí školek, jejich prohlídky, </a:t>
            </a:r>
          </a:p>
          <a:p>
            <a:pPr marL="800100" lvl="2" indent="0">
              <a:buNone/>
              <a:defRPr/>
            </a:pPr>
            <a:r>
              <a:rPr lang="cs-CZ" b="1" dirty="0"/>
              <a:t>vzorky a testy..)</a:t>
            </a:r>
          </a:p>
          <a:p>
            <a:pPr marL="800100" lvl="2" indent="0">
              <a:buNone/>
              <a:defRPr/>
            </a:pPr>
            <a:r>
              <a:rPr lang="cs-CZ" sz="2400" b="1" u="sng" dirty="0"/>
              <a:t>Pasy pro CHZ do SK nejsou považovány za nesoulad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7715200" cy="9361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Arial"/>
              </a:rPr>
              <a:t>Změny fytosanitární legislativy EU</a:t>
            </a:r>
            <a:br>
              <a:rPr lang="cs-CZ" altLang="cs-CZ" sz="2800" b="1" kern="0" dirty="0">
                <a:solidFill>
                  <a:srgbClr val="000000"/>
                </a:solidFill>
                <a:latin typeface="Arial"/>
              </a:rPr>
            </a:br>
            <a:r>
              <a:rPr lang="cs-CZ" altLang="cs-CZ" sz="2800" b="1" kern="0" dirty="0">
                <a:solidFill>
                  <a:srgbClr val="000000"/>
                </a:solidFill>
                <a:latin typeface="Arial"/>
              </a:rPr>
              <a:t>- </a:t>
            </a: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úprava chráněných zón u ovocných druhů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BCA44-51E4-4E87-BD6E-800F4AFE2E26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6555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2B78443-6C8F-7F6B-9B7C-CB1A254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2400" b="1" kern="0" dirty="0">
                <a:solidFill>
                  <a:srgbClr val="FF0000"/>
                </a:solidFill>
                <a:latin typeface="Arial"/>
              </a:rPr>
              <a:t>Změny fytosanitární legislativy EU</a:t>
            </a:r>
            <a:br>
              <a:rPr lang="cs-CZ" altLang="cs-CZ" sz="2400" b="1" kern="0" dirty="0">
                <a:solidFill>
                  <a:srgbClr val="000000"/>
                </a:solidFill>
                <a:latin typeface="Arial"/>
              </a:rPr>
            </a:br>
            <a:r>
              <a:rPr lang="cs-CZ" altLang="cs-CZ" sz="2400" b="1" kern="0" dirty="0">
                <a:solidFill>
                  <a:srgbClr val="0FC10F"/>
                </a:solidFill>
                <a:latin typeface="Arial"/>
              </a:rPr>
              <a:t>- </a:t>
            </a:r>
            <a:r>
              <a:rPr lang="cs-CZ" altLang="cs-CZ" sz="2000" b="1" kern="0" dirty="0">
                <a:solidFill>
                  <a:srgbClr val="0FC10F"/>
                </a:solidFill>
                <a:latin typeface="Arial"/>
              </a:rPr>
              <a:t>návrh novely nařízení (EU) o zdraví rostlin I</a:t>
            </a:r>
            <a:endParaRPr lang="cs-CZ" sz="2000" dirty="0">
              <a:solidFill>
                <a:srgbClr val="0FC10F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88AD59-87F1-B48C-A2CD-FB6540400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Reakce na analýzu Komise (2021) – efekt nařízení o zdraví rostlin na </a:t>
            </a:r>
          </a:p>
          <a:p>
            <a:pPr lvl="1"/>
            <a:r>
              <a:rPr lang="cs-CZ" b="1" dirty="0"/>
              <a:t>fytosanitární podmínky dovozu rostlin ze třetích zemí</a:t>
            </a:r>
          </a:p>
          <a:p>
            <a:pPr lvl="1"/>
            <a:r>
              <a:rPr lang="cs-CZ" b="1" dirty="0"/>
              <a:t>systém rostlinolékařských (RL) pasů v EU</a:t>
            </a:r>
          </a:p>
          <a:p>
            <a:r>
              <a:rPr lang="cs-CZ" b="1" dirty="0"/>
              <a:t>Návrh KOM revize nařízení – říjen 23</a:t>
            </a:r>
          </a:p>
          <a:p>
            <a:r>
              <a:rPr lang="cs-CZ" b="1" dirty="0"/>
              <a:t>Projednání návrhu na 3 PS Rady – listopad 23-leden 24 = již 4. verze návrhu</a:t>
            </a:r>
          </a:p>
          <a:p>
            <a:r>
              <a:rPr lang="cs-CZ" b="1" dirty="0"/>
              <a:t>Přijetí na COREPER dne 9.2.2024 – pozice Rady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77590-A0DE-4C1F-AC97-264E45F7214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0560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2B78443-6C8F-7F6B-9B7C-CB1A254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7" y="332656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2400" b="1" kern="0" dirty="0">
                <a:solidFill>
                  <a:srgbClr val="C00000"/>
                </a:solidFill>
                <a:latin typeface="Arial"/>
              </a:rPr>
              <a:t>Změny fytosanitární legislativy EU</a:t>
            </a:r>
            <a:br>
              <a:rPr lang="cs-CZ" altLang="cs-CZ" sz="2400" b="1" kern="0" dirty="0">
                <a:solidFill>
                  <a:srgbClr val="000000"/>
                </a:solidFill>
                <a:latin typeface="Arial"/>
              </a:rPr>
            </a:b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- </a:t>
            </a:r>
            <a:r>
              <a:rPr lang="cs-CZ" altLang="cs-CZ" sz="2000" b="1" kern="0" dirty="0">
                <a:solidFill>
                  <a:srgbClr val="0FC10F"/>
                </a:solidFill>
                <a:latin typeface="Arial"/>
              </a:rPr>
              <a:t>návrh novely nařízení (EU) o zdraví rostlin II</a:t>
            </a:r>
            <a:endParaRPr lang="cs-CZ" sz="2000" dirty="0">
              <a:solidFill>
                <a:srgbClr val="0FC10F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88AD59-87F1-B48C-A2CD-FB6540400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8036"/>
            <a:ext cx="8604448" cy="5184576"/>
          </a:xfrm>
        </p:spPr>
        <p:txBody>
          <a:bodyPr>
            <a:normAutofit/>
          </a:bodyPr>
          <a:lstStyle/>
          <a:p>
            <a:r>
              <a:rPr lang="cs-CZ" b="1" dirty="0"/>
              <a:t>Obsah návrhu:</a:t>
            </a:r>
          </a:p>
          <a:p>
            <a:pPr lvl="1"/>
            <a:r>
              <a:rPr lang="cs-CZ" b="1" dirty="0"/>
              <a:t>zjednodušení administrativy, reportingu, podmínek pro udělení výjimek – dovozy ze 3. zemí, navýšení digitalizace (efekt hlavně pro úřady…)</a:t>
            </a:r>
          </a:p>
          <a:p>
            <a:pPr lvl="1"/>
            <a:r>
              <a:rPr lang="cs-CZ" b="1" dirty="0"/>
              <a:t>zřízení naléhavých týmů expertů EU pro urgentní řešení eradikace ohnisek výskytu karanténních ŠO ve členských státech EU (pomoc napříč EU – sdílení zkušeností..)</a:t>
            </a:r>
          </a:p>
          <a:p>
            <a:pPr lvl="1"/>
            <a:r>
              <a:rPr lang="cs-CZ" b="1" u="sng" dirty="0"/>
              <a:t>zmírnění podmínky připevnění RL pasů k nejmenší obchodní jednotce rostlin </a:t>
            </a:r>
            <a:r>
              <a:rPr lang="cs-CZ" b="1" dirty="0"/>
              <a:t>– KOM prováděcím (?) aktem</a:t>
            </a:r>
          </a:p>
          <a:p>
            <a:pPr lvl="1"/>
            <a:endParaRPr lang="cs-CZ" b="1" dirty="0"/>
          </a:p>
          <a:p>
            <a:pPr lvl="1"/>
            <a:endParaRPr lang="cs-CZ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77590-A0DE-4C1F-AC97-264E45F7214A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8255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2B78443-6C8F-7F6B-9B7C-CB1A254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7" y="332656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2400" b="1" kern="0" dirty="0">
                <a:solidFill>
                  <a:srgbClr val="C00000"/>
                </a:solidFill>
                <a:latin typeface="Arial"/>
              </a:rPr>
              <a:t>Změny fytosanitární legislativy EU</a:t>
            </a:r>
            <a:br>
              <a:rPr lang="cs-CZ" altLang="cs-CZ" sz="2400" b="1" kern="0" dirty="0">
                <a:solidFill>
                  <a:srgbClr val="000000"/>
                </a:solidFill>
                <a:latin typeface="Arial"/>
              </a:rPr>
            </a:b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- </a:t>
            </a:r>
            <a:r>
              <a:rPr lang="cs-CZ" altLang="cs-CZ" sz="2000" b="1" kern="0" dirty="0">
                <a:solidFill>
                  <a:srgbClr val="0FC10F"/>
                </a:solidFill>
                <a:latin typeface="Arial"/>
              </a:rPr>
              <a:t>návrh novely nařízení (EU) o zdraví rostlin III</a:t>
            </a:r>
            <a:endParaRPr lang="cs-CZ" sz="2000" dirty="0">
              <a:solidFill>
                <a:srgbClr val="0FC10F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88AD59-87F1-B48C-A2CD-FB6540400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cs-CZ" b="1" dirty="0"/>
              <a:t>Obsah návrhu:</a:t>
            </a:r>
          </a:p>
          <a:p>
            <a:pPr lvl="1"/>
            <a:r>
              <a:rPr lang="cs-CZ" b="1" u="sng" dirty="0"/>
              <a:t>zmírnění povinnosti vydávat RL pasy pro rostlin určené pouze konečným uživatelům a prodávané e-shopy </a:t>
            </a:r>
            <a:r>
              <a:rPr lang="cs-CZ" b="1" dirty="0"/>
              <a:t>– KOM prováděcím (?) aktem</a:t>
            </a:r>
          </a:p>
          <a:p>
            <a:pPr lvl="1"/>
            <a:r>
              <a:rPr lang="cs-CZ" b="1" dirty="0"/>
              <a:t>Doplnění </a:t>
            </a:r>
            <a:r>
              <a:rPr lang="cs-CZ" b="1" u="sng" dirty="0"/>
              <a:t>povinnosti 3. zemí specifikovat splnění dovozních fytosanitárních požadavků </a:t>
            </a:r>
            <a:r>
              <a:rPr lang="cs-CZ" b="1" dirty="0"/>
              <a:t>pro regulované nekaranténní ŠO </a:t>
            </a:r>
            <a:r>
              <a:rPr lang="cs-CZ" b="1" u="sng" dirty="0"/>
              <a:t>v rostlinolékařském osvědčení</a:t>
            </a:r>
            <a:r>
              <a:rPr lang="cs-CZ" b="1" dirty="0"/>
              <a:t> </a:t>
            </a:r>
            <a:r>
              <a:rPr lang="cs-CZ" b="1" dirty="0" err="1"/>
              <a:t>xx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ALE s ODKLADEM TŘÍ  LET !!!!! </a:t>
            </a:r>
          </a:p>
          <a:p>
            <a:pPr lvl="4"/>
            <a:r>
              <a:rPr lang="cs-CZ" sz="2800" b="1" dirty="0">
                <a:solidFill>
                  <a:srgbClr val="FF0000"/>
                </a:solidFill>
              </a:rPr>
              <a:t>NESOUHLAS ČR </a:t>
            </a:r>
          </a:p>
          <a:p>
            <a:pPr lvl="1"/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b="1" dirty="0"/>
              <a:t>jednání s </a:t>
            </a:r>
            <a:r>
              <a:rPr lang="cs-CZ" b="1"/>
              <a:t>europoslanci ČR…</a:t>
            </a:r>
            <a:endParaRPr lang="cs-CZ" sz="3600" b="1" dirty="0"/>
          </a:p>
          <a:p>
            <a:pPr lvl="1"/>
            <a:endParaRPr lang="cs-CZ" b="1" dirty="0"/>
          </a:p>
          <a:p>
            <a:pPr lvl="1"/>
            <a:endParaRPr lang="cs-CZ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77590-A0DE-4C1F-AC97-264E45F7214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988CD967-8D52-4634-FA93-8ADCD75764E5}"/>
              </a:ext>
            </a:extLst>
          </p:cNvPr>
          <p:cNvSpPr/>
          <p:nvPr/>
        </p:nvSpPr>
        <p:spPr>
          <a:xfrm>
            <a:off x="1331640" y="5169708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10" descr="C:\Documents and Settings\10001633\Local Settings\Temporary Internet Files\Content.IE5\RH1FIOYJ\MC900438792[2].jpg">
            <a:extLst>
              <a:ext uri="{FF2B5EF4-FFF2-40B4-BE49-F238E27FC236}">
                <a16:creationId xmlns:a16="http://schemas.microsoft.com/office/drawing/2014/main" id="{33335B23-2DB2-8B50-2507-D849C29A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85732"/>
            <a:ext cx="32448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4412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935D08-6BE2-4643-A59A-3BEF312E2C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Přebarvené obrázky v obrazcích s titulky</Template>
  <TotalTime>0</TotalTime>
  <Words>1166</Words>
  <Application>Microsoft Office PowerPoint</Application>
  <PresentationFormat>Předvádění na obrazovce (4:3)</PresentationFormat>
  <Paragraphs>177</Paragraphs>
  <Slides>19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Impact</vt:lpstr>
      <vt:lpstr>Times New Roman</vt:lpstr>
      <vt:lpstr>Wingdings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Změny fytosanitární legislativy EU - úprava chráněných zón u ovocných druhů</vt:lpstr>
      <vt:lpstr>Změny fytosanitární legislativy EU - návrh novely nařízení (EU) o zdraví rostlin I</vt:lpstr>
      <vt:lpstr>Změny fytosanitární legislativy EU - návrh novely nařízení (EU) o zdraví rostlin II</vt:lpstr>
      <vt:lpstr>Změny fytosanitární legislativy EU - návrh novely nařízení (EU) o zdraví rostlin III</vt:lpstr>
      <vt:lpstr>Prezentace aplikace PowerPoint</vt:lpstr>
      <vt:lpstr>Prezentace aplikace PowerPoint</vt:lpstr>
      <vt:lpstr>Prezentace aplikace PowerPoint</vt:lpstr>
      <vt:lpstr>Vyšší efekt dohledání KŠO u rostlin původem mimo ČR</vt:lpstr>
      <vt:lpstr>Prezentace aplikace PowerPoint</vt:lpstr>
      <vt:lpstr>Prezentace aplikace PowerPoint</vt:lpstr>
      <vt:lpstr>Fytosanitární rizika – dodávky z jiných ČS EU – původem (často) ze třetích zemí - Asie, Afrika, .. - jak řešit ???</vt:lpstr>
      <vt:lpstr>Rozsah a výsledky dohledání regulovaných ŠO v dodávkách z jiných ČS EU na základě jejich oznámení - 2022</vt:lpstr>
      <vt:lpstr>Rozsah a výsledky dohledání regulovaných ŠO v dodávkách z jiných ČS EU na základě jejich oznámení - 2023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2015-04-08T13:41:55Z</dcterms:created>
  <dcterms:modified xsi:type="dcterms:W3CDTF">2024-02-20T13:24:32Z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TC018814219991</vt:lpwstr>
  </property>
</Properties>
</file>