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7" r:id="rId1"/>
  </p:sldMasterIdLst>
  <p:notesMasterIdLst>
    <p:notesMasterId r:id="rId10"/>
  </p:notesMasterIdLst>
  <p:sldIdLst>
    <p:sldId id="257" r:id="rId2"/>
    <p:sldId id="331" r:id="rId3"/>
    <p:sldId id="339" r:id="rId4"/>
    <p:sldId id="337" r:id="rId5"/>
    <p:sldId id="342" r:id="rId6"/>
    <p:sldId id="340" r:id="rId7"/>
    <p:sldId id="341" r:id="rId8"/>
    <p:sldId id="295" r:id="rId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3" pos="5692" userDrawn="1">
          <p15:clr>
            <a:srgbClr val="9AA0A6"/>
          </p15:clr>
        </p15:guide>
        <p15:guide id="4" orient="horz" pos="645" userDrawn="1">
          <p15:clr>
            <a:srgbClr val="9AA0A6"/>
          </p15:clr>
        </p15:guide>
        <p15:guide id="5" pos="90" userDrawn="1">
          <p15:clr>
            <a:srgbClr val="9AA0A6"/>
          </p15:clr>
        </p15:guide>
        <p15:guide id="6" pos="5352" userDrawn="1">
          <p15:clr>
            <a:srgbClr val="A4A3A4"/>
          </p15:clr>
        </p15:guide>
        <p15:guide id="7" orient="horz" pos="418" userDrawn="1">
          <p15:clr>
            <a:srgbClr val="A4A3A4"/>
          </p15:clr>
        </p15:guide>
        <p15:guide id="8" pos="408" userDrawn="1">
          <p15:clr>
            <a:srgbClr val="A4A3A4"/>
          </p15:clr>
        </p15:guide>
        <p15:guide id="9" pos="2449" userDrawn="1">
          <p15:clr>
            <a:srgbClr val="A4A3A4"/>
          </p15:clr>
        </p15:guide>
        <p15:guide id="10" pos="2767" userDrawn="1">
          <p15:clr>
            <a:srgbClr val="A4A3A4"/>
          </p15:clr>
        </p15:guide>
        <p15:guide id="11" pos="725" userDrawn="1">
          <p15:clr>
            <a:srgbClr val="A4A3A4"/>
          </p15:clr>
        </p15:guide>
        <p15:guide id="12" orient="horz" pos="713" userDrawn="1">
          <p15:clr>
            <a:srgbClr val="A4A3A4"/>
          </p15:clr>
        </p15:guide>
        <p15:guide id="13" pos="2880" userDrawn="1">
          <p15:clr>
            <a:srgbClr val="A4A3A4"/>
          </p15:clr>
        </p15:guide>
        <p15:guide id="14" orient="horz" pos="16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oslav Vlk" initials="RV" lastIdx="1" clrIdx="0">
    <p:extLst>
      <p:ext uri="{19B8F6BF-5375-455C-9EA6-DF929625EA0E}">
        <p15:presenceInfo xmlns:p15="http://schemas.microsoft.com/office/powerpoint/2012/main" userId="S::vlk@mendelu.cz::75223a9a-166b-4786-9cc2-9658d1034ab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39" autoAdjust="0"/>
    <p:restoredTop sz="94660"/>
  </p:normalViewPr>
  <p:slideViewPr>
    <p:cSldViewPr snapToGrid="0">
      <p:cViewPr varScale="1">
        <p:scale>
          <a:sx n="155" d="100"/>
          <a:sy n="155" d="100"/>
        </p:scale>
        <p:origin x="528" y="138"/>
      </p:cViewPr>
      <p:guideLst>
        <p:guide pos="5692"/>
        <p:guide orient="horz" pos="645"/>
        <p:guide pos="90"/>
        <p:guide pos="5352"/>
        <p:guide orient="horz" pos="418"/>
        <p:guide pos="408"/>
        <p:guide pos="2449"/>
        <p:guide pos="2767"/>
        <p:guide pos="725"/>
        <p:guide orient="horz" pos="713"/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etr Salaš" userId="484806d8-6903-496a-b60e-4c72800ec443" providerId="ADAL" clId="{6CECAAD8-C446-4718-94E6-91ACDC4AD1EF}"/>
    <pc:docChg chg="delSld modSld">
      <pc:chgData name="Petr Salaš" userId="484806d8-6903-496a-b60e-4c72800ec443" providerId="ADAL" clId="{6CECAAD8-C446-4718-94E6-91ACDC4AD1EF}" dt="2024-02-14T04:39:56.420" v="39" actId="47"/>
      <pc:docMkLst>
        <pc:docMk/>
      </pc:docMkLst>
      <pc:sldChg chg="del">
        <pc:chgData name="Petr Salaš" userId="484806d8-6903-496a-b60e-4c72800ec443" providerId="ADAL" clId="{6CECAAD8-C446-4718-94E6-91ACDC4AD1EF}" dt="2024-02-14T04:39:22.413" v="26" actId="47"/>
        <pc:sldMkLst>
          <pc:docMk/>
          <pc:sldMk cId="4061449637" sldId="332"/>
        </pc:sldMkLst>
      </pc:sldChg>
      <pc:sldChg chg="del">
        <pc:chgData name="Petr Salaš" userId="484806d8-6903-496a-b60e-4c72800ec443" providerId="ADAL" clId="{6CECAAD8-C446-4718-94E6-91ACDC4AD1EF}" dt="2024-02-14T04:38:08.649" v="0" actId="47"/>
        <pc:sldMkLst>
          <pc:docMk/>
          <pc:sldMk cId="838268385" sldId="335"/>
        </pc:sldMkLst>
      </pc:sldChg>
      <pc:sldChg chg="del">
        <pc:chgData name="Petr Salaš" userId="484806d8-6903-496a-b60e-4c72800ec443" providerId="ADAL" clId="{6CECAAD8-C446-4718-94E6-91ACDC4AD1EF}" dt="2024-02-14T04:38:45.968" v="13" actId="47"/>
        <pc:sldMkLst>
          <pc:docMk/>
          <pc:sldMk cId="4154749306" sldId="336"/>
        </pc:sldMkLst>
      </pc:sldChg>
      <pc:sldChg chg="del">
        <pc:chgData name="Petr Salaš" userId="484806d8-6903-496a-b60e-4c72800ec443" providerId="ADAL" clId="{6CECAAD8-C446-4718-94E6-91ACDC4AD1EF}" dt="2024-02-14T04:39:56.420" v="39" actId="47"/>
        <pc:sldMkLst>
          <pc:docMk/>
          <pc:sldMk cId="2277499207" sldId="338"/>
        </pc:sldMkLst>
      </pc:sldChg>
      <pc:sldChg chg="modSp mod">
        <pc:chgData name="Petr Salaš" userId="484806d8-6903-496a-b60e-4c72800ec443" providerId="ADAL" clId="{6CECAAD8-C446-4718-94E6-91ACDC4AD1EF}" dt="2024-02-14T04:38:14.117" v="12" actId="6549"/>
        <pc:sldMkLst>
          <pc:docMk/>
          <pc:sldMk cId="3387938076" sldId="339"/>
        </pc:sldMkLst>
        <pc:spChg chg="mod">
          <ac:chgData name="Petr Salaš" userId="484806d8-6903-496a-b60e-4c72800ec443" providerId="ADAL" clId="{6CECAAD8-C446-4718-94E6-91ACDC4AD1EF}" dt="2024-02-14T04:38:14.117" v="12" actId="6549"/>
          <ac:spMkLst>
            <pc:docMk/>
            <pc:sldMk cId="3387938076" sldId="339"/>
            <ac:spMk id="8" creationId="{2409F43C-62F1-DA32-796E-7D0374C3E1E5}"/>
          </ac:spMkLst>
        </pc:spChg>
      </pc:sldChg>
      <pc:sldChg chg="modSp mod">
        <pc:chgData name="Petr Salaš" userId="484806d8-6903-496a-b60e-4c72800ec443" providerId="ADAL" clId="{6CECAAD8-C446-4718-94E6-91ACDC4AD1EF}" dt="2024-02-14T04:39:27.865" v="38" actId="6549"/>
        <pc:sldMkLst>
          <pc:docMk/>
          <pc:sldMk cId="3202565160" sldId="340"/>
        </pc:sldMkLst>
        <pc:spChg chg="mod">
          <ac:chgData name="Petr Salaš" userId="484806d8-6903-496a-b60e-4c72800ec443" providerId="ADAL" clId="{6CECAAD8-C446-4718-94E6-91ACDC4AD1EF}" dt="2024-02-14T04:39:27.865" v="38" actId="6549"/>
          <ac:spMkLst>
            <pc:docMk/>
            <pc:sldMk cId="3202565160" sldId="340"/>
            <ac:spMk id="8" creationId="{00000000-0000-0000-0000-000000000000}"/>
          </ac:spMkLst>
        </pc:spChg>
      </pc:sldChg>
      <pc:sldChg chg="modSp mod">
        <pc:chgData name="Petr Salaš" userId="484806d8-6903-496a-b60e-4c72800ec443" providerId="ADAL" clId="{6CECAAD8-C446-4718-94E6-91ACDC4AD1EF}" dt="2024-02-14T04:38:51.717" v="25" actId="6549"/>
        <pc:sldMkLst>
          <pc:docMk/>
          <pc:sldMk cId="4256763614" sldId="342"/>
        </pc:sldMkLst>
        <pc:spChg chg="mod">
          <ac:chgData name="Petr Salaš" userId="484806d8-6903-496a-b60e-4c72800ec443" providerId="ADAL" clId="{6CECAAD8-C446-4718-94E6-91ACDC4AD1EF}" dt="2024-02-14T04:38:51.717" v="25" actId="6549"/>
          <ac:spMkLst>
            <pc:docMk/>
            <pc:sldMk cId="4256763614" sldId="342"/>
            <ac:spMk id="4" creationId="{62F7D67D-6B38-4F64-982A-7DA88A06B5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c113f3163_2_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0c113f3163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0c113f3163_2_139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0c113f3163_2_1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8746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664A1524-5CC0-1E1E-EBE4-10463771AC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c113f3163_2_112:notes">
            <a:extLst>
              <a:ext uri="{FF2B5EF4-FFF2-40B4-BE49-F238E27FC236}">
                <a16:creationId xmlns:a16="http://schemas.microsoft.com/office/drawing/2014/main" id="{CDCC056E-BCF3-BB25-3DF6-AE52A45476D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0c113f3163_2_112:notes">
            <a:extLst>
              <a:ext uri="{FF2B5EF4-FFF2-40B4-BE49-F238E27FC236}">
                <a16:creationId xmlns:a16="http://schemas.microsoft.com/office/drawing/2014/main" id="{EA5B43BA-7C37-8BF7-51A4-4C5372C3F20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21834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146734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c113f3163_2_112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0c113f3163_2_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224953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>
          <a:extLst>
            <a:ext uri="{FF2B5EF4-FFF2-40B4-BE49-F238E27FC236}">
              <a16:creationId xmlns:a16="http://schemas.microsoft.com/office/drawing/2014/main" id="{B7471EE2-7696-947C-3E2D-E7D64482CB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10c113f3163_2_112:notes">
            <a:extLst>
              <a:ext uri="{FF2B5EF4-FFF2-40B4-BE49-F238E27FC236}">
                <a16:creationId xmlns:a16="http://schemas.microsoft.com/office/drawing/2014/main" id="{77EA21F2-16FE-214F-1AE6-523F2C01B22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g10c113f3163_2_112:notes">
            <a:extLst>
              <a:ext uri="{FF2B5EF4-FFF2-40B4-BE49-F238E27FC236}">
                <a16:creationId xmlns:a16="http://schemas.microsoft.com/office/drawing/2014/main" id="{C575D22B-D2BD-9D6B-A315-2208C657261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184003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10c113f3163_2_88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10c113f3163_2_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66546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84731820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138375978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2690307249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_AND_BODY" type="tx">
  <p:cSld name="TITLE_AND_BOD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689004" y="1185863"/>
            <a:ext cx="7311900" cy="29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>
                <a:solidFill>
                  <a:srgbClr val="000000"/>
                </a:solidFill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347988" y="4668182"/>
            <a:ext cx="205200" cy="19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50" tIns="34250" rIns="34250" bIns="3425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900"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 sz="1400"/>
          </a:p>
        </p:txBody>
      </p:sp>
    </p:spTree>
    <p:extLst>
      <p:ext uri="{BB962C8B-B14F-4D97-AF65-F5344CB8AC3E}">
        <p14:creationId xmlns:p14="http://schemas.microsoft.com/office/powerpoint/2010/main" val="1758687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va obsahy">
  <p:cSld name="1_Dva obsah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5"/>
          <p:cNvSpPr txBox="1">
            <a:spLocks noGrp="1"/>
          </p:cNvSpPr>
          <p:nvPr>
            <p:ph type="body" idx="1"/>
          </p:nvPr>
        </p:nvSpPr>
        <p:spPr>
          <a:xfrm>
            <a:off x="664366" y="900113"/>
            <a:ext cx="4021800" cy="352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body" idx="2"/>
          </p:nvPr>
        </p:nvSpPr>
        <p:spPr>
          <a:xfrm>
            <a:off x="664369" y="314326"/>
            <a:ext cx="8201100" cy="46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/>
            </a:lvl1pPr>
            <a:lvl2pPr marL="914400" lvl="1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●"/>
              <a:defRPr/>
            </a:lvl2pPr>
            <a:lvl3pPr marL="1371600" lvl="2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64369" y="4805018"/>
            <a:ext cx="200100" cy="19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spAutoFit/>
          </a:bodyPr>
          <a:lstStyle>
            <a:lvl1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1pPr>
            <a:lvl2pPr marL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2pPr>
            <a:lvl3pPr marL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3pPr>
            <a:lvl4pPr marL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4pPr>
            <a:lvl5pPr marL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5pPr>
            <a:lvl6pPr marL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6pPr>
            <a:lvl7pPr marL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7pPr>
            <a:lvl8pPr marL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8pPr>
            <a:lvl9pPr marL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33249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743234216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2488762179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172222410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149286826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417967452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2884244867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253462197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173952650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81213E-AE2A-4D88-88D5-3983FD8A33AC}" type="datetimeFigureOut">
              <a:rPr lang="cs-CZ" smtClean="0"/>
              <a:t>19.02.2024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 smtClean="0"/>
              <a:t>‹#›</a:t>
            </a:fld>
            <a:endParaRPr lang="cs" sz="1100"/>
          </a:p>
        </p:txBody>
      </p:sp>
    </p:spTree>
    <p:extLst>
      <p:ext uri="{BB962C8B-B14F-4D97-AF65-F5344CB8AC3E}">
        <p14:creationId xmlns:p14="http://schemas.microsoft.com/office/powerpoint/2010/main" val="4287037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31"/>
          <p:cNvSpPr txBox="1">
            <a:spLocks noGrp="1"/>
          </p:cNvSpPr>
          <p:nvPr>
            <p:ph type="title"/>
          </p:nvPr>
        </p:nvSpPr>
        <p:spPr>
          <a:xfrm>
            <a:off x="2565855" y="669697"/>
            <a:ext cx="4012290" cy="3804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venir"/>
              <a:buNone/>
            </a:pPr>
            <a:r>
              <a:rPr lang="cs" sz="5000" b="0" dirty="0">
                <a:solidFill>
                  <a:srgbClr val="7C0000"/>
                </a:solidFill>
                <a:latin typeface="Avenir"/>
                <a:ea typeface="Avenir"/>
                <a:cs typeface="Avenir"/>
                <a:sym typeface="Avenir"/>
              </a:rPr>
              <a:t>Zahradnická fakulta </a:t>
            </a:r>
            <a:endParaRPr sz="5200" dirty="0">
              <a:solidFill>
                <a:srgbClr val="7C0000"/>
              </a:solidFill>
            </a:endParaRPr>
          </a:p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000"/>
              <a:buFont typeface="Avenir"/>
              <a:buNone/>
            </a:pPr>
            <a:r>
              <a:rPr lang="cs" sz="5000" b="0" dirty="0">
                <a:solidFill>
                  <a:srgbClr val="7C0000"/>
                </a:solidFill>
                <a:latin typeface="Avenir"/>
                <a:ea typeface="Avenir"/>
                <a:cs typeface="Avenir"/>
                <a:sym typeface="Avenir"/>
              </a:rPr>
              <a:t>MENDELU</a:t>
            </a:r>
            <a:endParaRPr dirty="0">
              <a:solidFill>
                <a:srgbClr val="7C0000"/>
              </a:solidFill>
            </a:endParaRPr>
          </a:p>
        </p:txBody>
      </p:sp>
      <p:pic>
        <p:nvPicPr>
          <p:cNvPr id="151" name="Google Shape;151;p31" descr="Google Shape;98;p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833636" flipH="1">
            <a:off x="4749223" y="-455725"/>
            <a:ext cx="3038140" cy="296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 descr="Google Shape;99;p1"/>
          <p:cNvPicPr preferRelativeResize="0"/>
          <p:nvPr/>
        </p:nvPicPr>
        <p:blipFill rotWithShape="1">
          <a:blip r:embed="rId4" cstate="print">
            <a:alphaModFix amt="5804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303649" flipH="1">
            <a:off x="3704965" y="-408732"/>
            <a:ext cx="2502064" cy="244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0;p31" descr="Google Shape;97;p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488" y="437668"/>
            <a:ext cx="4455321" cy="593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5;p36" descr="Hlava zena.png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588717" y="1184477"/>
            <a:ext cx="4132809" cy="550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584" y="3914189"/>
            <a:ext cx="1847679" cy="11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ázek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9035" y="4127238"/>
            <a:ext cx="1696539" cy="10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6" name="Google Shape;206;p37" descr="Google Shape;136;p6"/>
          <p:cNvPicPr preferRelativeResize="0"/>
          <p:nvPr/>
        </p:nvPicPr>
        <p:blipFill rotWithShape="1">
          <a:blip r:embed="rId4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6024712">
            <a:off x="-797363" y="-309972"/>
            <a:ext cx="3363541" cy="328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Google Shape;204;p37" descr="Google Shape;134;p6"/>
          <p:cNvPicPr preferRelativeResize="0"/>
          <p:nvPr/>
        </p:nvPicPr>
        <p:blipFill rotWithShape="1">
          <a:blip r:embed="rId5" cstate="print">
            <a:alphaModFix amt="60845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794689">
            <a:off x="-2225564" y="880211"/>
            <a:ext cx="386247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37"/>
          <p:cNvSpPr txBox="1"/>
          <p:nvPr/>
        </p:nvSpPr>
        <p:spPr>
          <a:xfrm>
            <a:off x="825119" y="445245"/>
            <a:ext cx="8201026" cy="52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900"/>
              <a:buFont typeface="Avenir"/>
              <a:buNone/>
            </a:pPr>
            <a:r>
              <a:rPr lang="cs" sz="2800" dirty="0">
                <a:solidFill>
                  <a:srgbClr val="7C0000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Školkařství</a:t>
            </a:r>
            <a:endParaRPr sz="2800" dirty="0">
              <a:solidFill>
                <a:srgbClr val="7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9" name="Google Shape;209;p37"/>
          <p:cNvSpPr txBox="1">
            <a:spLocks noGrp="1"/>
          </p:cNvSpPr>
          <p:nvPr>
            <p:ph type="body" idx="1"/>
          </p:nvPr>
        </p:nvSpPr>
        <p:spPr>
          <a:xfrm>
            <a:off x="544541" y="1131888"/>
            <a:ext cx="3841391" cy="27778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lvl="0" indent="0" algn="ctr">
              <a:spcBef>
                <a:spcPts val="0"/>
              </a:spcBef>
              <a:buSzPts val="1800"/>
            </a:pPr>
            <a:r>
              <a:rPr lang="cs-CZ" sz="18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Profesně 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zaměřený studijní program</a:t>
            </a:r>
            <a:b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</a:br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>
              <a:spcBef>
                <a:spcPts val="0"/>
              </a:spcBef>
              <a:buSzPts val="1800"/>
            </a:pPr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  <a:latin typeface="Avenir"/>
              <a:ea typeface="Avenir"/>
              <a:cs typeface="Avenir"/>
              <a:sym typeface="Avenir"/>
            </a:endParaRPr>
          </a:p>
          <a:p>
            <a:pPr marL="0" lvl="0" indent="0" algn="ctr">
              <a:spcBef>
                <a:spcPts val="0"/>
              </a:spcBef>
              <a:buSzPts val="1800"/>
            </a:pP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   Délka studia: 3 roky</a:t>
            </a:r>
          </a:p>
          <a:p>
            <a:pPr marL="0" lvl="0" indent="0" algn="ctr">
              <a:spcBef>
                <a:spcPts val="0"/>
              </a:spcBef>
              <a:buSzPts val="1800"/>
            </a:pP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Forma: prezenční</a:t>
            </a:r>
          </a:p>
          <a:p>
            <a:pPr marL="0" lvl="0" indent="0" algn="ctr">
              <a:spcBef>
                <a:spcPts val="0"/>
              </a:spcBef>
              <a:buSzPts val="1800"/>
            </a:pP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      Místo studia: Lednice</a:t>
            </a:r>
          </a:p>
          <a:p>
            <a:pPr marL="0" lvl="0" indent="0" algn="ctr">
              <a:spcBef>
                <a:spcPts val="0"/>
              </a:spcBef>
              <a:buSzPts val="1800"/>
            </a:pP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Avenir"/>
                <a:ea typeface="Avenir"/>
                <a:cs typeface="Avenir"/>
                <a:sym typeface="Avenir"/>
              </a:rPr>
              <a:t>Titul: Bakalář</a:t>
            </a:r>
          </a:p>
          <a:p>
            <a:pPr marL="0" lvl="0" indent="0" algn="ctr">
              <a:spcBef>
                <a:spcPts val="0"/>
              </a:spcBef>
              <a:buSzPts val="1800"/>
            </a:pPr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  <a:latin typeface="Avenir"/>
              <a:sym typeface="Avenir"/>
            </a:endParaRPr>
          </a:p>
          <a:p>
            <a:pPr marL="0" lvl="0" indent="0" algn="ctr">
              <a:spcBef>
                <a:spcPts val="0"/>
              </a:spcBef>
              <a:buSzPts val="1800"/>
            </a:pPr>
            <a:endParaRPr lang="cs-CZ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3" name="Obrázek 2" descr="Obsah obrázku oblečení, skleník, osoba, Lidská tvář&#10;&#10;Popis byl vytvořen automaticky">
            <a:extLst>
              <a:ext uri="{FF2B5EF4-FFF2-40B4-BE49-F238E27FC236}">
                <a16:creationId xmlns:a16="http://schemas.microsoft.com/office/drawing/2014/main" id="{E1F325FA-9B56-09CF-32EF-B86966CC20E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8069" y="574588"/>
            <a:ext cx="4065637" cy="2710424"/>
          </a:xfrm>
          <a:prstGeom prst="rect">
            <a:avLst/>
          </a:prstGeom>
        </p:spPr>
      </p:pic>
      <p:sp>
        <p:nvSpPr>
          <p:cNvPr id="5" name="Obdélník 4"/>
          <p:cNvSpPr/>
          <p:nvPr/>
        </p:nvSpPr>
        <p:spPr>
          <a:xfrm rot="20235410">
            <a:off x="5876044" y="2823346"/>
            <a:ext cx="28777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Novinka</a:t>
            </a:r>
          </a:p>
        </p:txBody>
      </p:sp>
    </p:spTree>
    <p:extLst>
      <p:ext uri="{BB962C8B-B14F-4D97-AF65-F5344CB8AC3E}">
        <p14:creationId xmlns:p14="http://schemas.microsoft.com/office/powerpoint/2010/main" val="36750159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BFDE8627-E71B-5492-D99D-81745D3DD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6CCDBA57-9B5A-A272-DEE9-5D8981E3731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9035" y="4127238"/>
            <a:ext cx="1696539" cy="10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253;p41">
            <a:extLst>
              <a:ext uri="{FF2B5EF4-FFF2-40B4-BE49-F238E27FC236}">
                <a16:creationId xmlns:a16="http://schemas.microsoft.com/office/drawing/2014/main" id="{111B986A-4BED-C041-A3F9-CAE7C2A0CE9F}"/>
              </a:ext>
            </a:extLst>
          </p:cNvPr>
          <p:cNvSpPr/>
          <p:nvPr/>
        </p:nvSpPr>
        <p:spPr>
          <a:xfrm>
            <a:off x="5783340" y="1034969"/>
            <a:ext cx="3252863" cy="3257551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5" descr="Google Shape;127;p5">
            <a:extLst>
              <a:ext uri="{FF2B5EF4-FFF2-40B4-BE49-F238E27FC236}">
                <a16:creationId xmlns:a16="http://schemas.microsoft.com/office/drawing/2014/main" id="{C2AC35EB-46E6-17CC-54EB-4C9D924EF857}"/>
              </a:ext>
            </a:extLst>
          </p:cNvPr>
          <p:cNvPicPr preferRelativeResize="0"/>
          <p:nvPr/>
        </p:nvPicPr>
        <p:blipFill rotWithShape="1">
          <a:blip r:embed="rId4" cstate="print">
            <a:alphaModFix amt="4460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0887" y="-772857"/>
            <a:ext cx="2858623" cy="279412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>
            <a:extLst>
              <a:ext uri="{FF2B5EF4-FFF2-40B4-BE49-F238E27FC236}">
                <a16:creationId xmlns:a16="http://schemas.microsoft.com/office/drawing/2014/main" id="{6FE03FE7-64D0-69ED-7EC9-C5BD7ED15E92}"/>
              </a:ext>
            </a:extLst>
          </p:cNvPr>
          <p:cNvSpPr txBox="1"/>
          <p:nvPr/>
        </p:nvSpPr>
        <p:spPr>
          <a:xfrm>
            <a:off x="471488" y="266700"/>
            <a:ext cx="8201025" cy="52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venir"/>
              <a:buNone/>
            </a:pPr>
            <a:r>
              <a:rPr lang="cs" sz="2800" b="0" i="0" u="none" strike="noStrike" cap="none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Školkařství (Bc.) </a:t>
            </a:r>
            <a:endParaRPr sz="2800" dirty="0">
              <a:solidFill>
                <a:srgbClr val="7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Google Shape;179;p35" descr="Google Shape;128;p5">
            <a:extLst>
              <a:ext uri="{FF2B5EF4-FFF2-40B4-BE49-F238E27FC236}">
                <a16:creationId xmlns:a16="http://schemas.microsoft.com/office/drawing/2014/main" id="{515C01AE-6335-3D6A-43F6-9CDD7C7A21C1}"/>
              </a:ext>
            </a:extLst>
          </p:cNvPr>
          <p:cNvPicPr preferRelativeResize="0"/>
          <p:nvPr/>
        </p:nvPicPr>
        <p:blipFill rotWithShape="1">
          <a:blip r:embed="rId5" cstate="print">
            <a:alphaModFix amt="4263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939" y="2754442"/>
            <a:ext cx="3483436" cy="34048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5">
            <a:extLst>
              <a:ext uri="{FF2B5EF4-FFF2-40B4-BE49-F238E27FC236}">
                <a16:creationId xmlns:a16="http://schemas.microsoft.com/office/drawing/2014/main" id="{2409F43C-62F1-DA32-796E-7D0374C3E1E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71488" y="794373"/>
            <a:ext cx="7764168" cy="4189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nir"/>
              <a:buNone/>
            </a:pPr>
            <a:r>
              <a:rPr lang="cs-CZ" sz="2100" b="1" u="sng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Méně teorie, více praxe</a:t>
            </a:r>
            <a:endParaRPr lang="cs-CZ" dirty="0">
              <a:solidFill>
                <a:srgbClr val="7C0000"/>
              </a:solidFill>
              <a:highlight>
                <a:srgbClr val="FFFF00"/>
              </a:highlight>
              <a:latin typeface="Arial" panose="020B0604020202020204" pitchFamily="34" charset="0"/>
              <a:cs typeface="Arial" panose="020B0604020202020204" pitchFamily="34" charset="0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nir"/>
              <a:buNone/>
            </a:pPr>
            <a:endParaRPr lang="cs-CZ" sz="1800" dirty="0">
              <a:solidFill>
                <a:srgbClr val="7C0000"/>
              </a:solidFill>
              <a:effectLst/>
              <a:highlight>
                <a:srgbClr val="FFFF00"/>
              </a:highlight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nir"/>
              <a:buNone/>
            </a:pPr>
            <a:r>
              <a:rPr lang="cs-CZ" sz="1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Celková délka praxe: 12 týdnů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nir"/>
              <a:buNone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14350" indent="-285750" algn="just">
              <a:buFont typeface="Arial" panose="020B0604020202020204" pitchFamily="34" charset="0"/>
              <a:buChar char="•"/>
            </a:pPr>
            <a:r>
              <a:rPr lang="cs-CZ" sz="15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Výuková praxe </a:t>
            </a:r>
            <a:r>
              <a:rPr lang="cs-CZ" sz="15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 rámci MENDELU (ZF Lednice, ŠZP Žabčice, ŠLP Křtiny)</a:t>
            </a:r>
          </a:p>
          <a:p>
            <a:pPr marL="971550" lvl="1" indent="-285750" algn="just"/>
            <a:r>
              <a:rPr lang="cs-CZ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celková délka 8 týdnů (2. – 5. semestr/ 2 týdny</a:t>
            </a:r>
          </a:p>
          <a:p>
            <a:pPr marL="971550" lvl="1" indent="-285750" algn="just"/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praxe bude zaměřena na čtyři základní tematické oblasti</a:t>
            </a:r>
          </a:p>
          <a:p>
            <a:pPr marL="1428750" lvl="2" indent="-285750" algn="just"/>
            <a:r>
              <a:rPr lang="cs-CZ" dirty="0">
                <a:solidFill>
                  <a:srgbClr val="7C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okrasné, ovocné, lesní školkařství a ochranu rostlin</a:t>
            </a:r>
            <a:r>
              <a:rPr lang="cs-CZ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 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Odborná praxe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ve dvou školkařských podnicích </a:t>
            </a:r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(4 týdny) </a:t>
            </a:r>
          </a:p>
          <a:p>
            <a:pPr marL="971550" lvl="1" indent="-285750"/>
            <a:r>
              <a:rPr lang="cs-CZ" sz="1500" b="1" dirty="0">
                <a:latin typeface="Arial" panose="020B0604020202020204" pitchFamily="34" charset="0"/>
                <a:cs typeface="Arial" panose="020B0604020202020204" pitchFamily="34" charset="0"/>
              </a:rPr>
              <a:t>2x 2 týdny </a:t>
            </a:r>
            <a:r>
              <a:rPr lang="cs-CZ" sz="1500" dirty="0">
                <a:latin typeface="Arial" panose="020B0604020202020204" pitchFamily="34" charset="0"/>
                <a:cs typeface="Arial" panose="020B0604020202020204" pitchFamily="34" charset="0"/>
              </a:rPr>
              <a:t>dva oborově odlišné provozy</a:t>
            </a:r>
            <a:br>
              <a:rPr lang="cs" sz="2100" dirty="0"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</a:br>
            <a:endParaRPr sz="1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79380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24CEFA6B-F2A4-2391-11F4-B55E22DB19E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F77608D7-17C6-3E32-66DD-918AC8EC5D7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23DCD8E1-F057-34C6-020B-67E6CCF33A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364" t="16130" r="27550" b="7226"/>
          <a:stretch/>
        </p:blipFill>
        <p:spPr>
          <a:xfrm>
            <a:off x="1350600" y="0"/>
            <a:ext cx="5617553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792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62F7D67D-6B38-4F64-982A-7DA88A06B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2100" b="1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Příklady vyučovaných předmětů</a:t>
            </a:r>
            <a:endParaRPr lang="cs-CZ" sz="2100" dirty="0">
              <a:highlight>
                <a:srgbClr val="FFFF00"/>
              </a:highlight>
            </a:endParaRP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52D28034-5A62-4F5F-A8B7-90631BD6E26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spcBef>
                <a:spcPts val="0"/>
              </a:spcBef>
              <a:buSzPts val="21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Školkařská dendrologie</a:t>
            </a:r>
          </a:p>
          <a:p>
            <a:pPr marL="0" lvl="0" indent="0">
              <a:spcBef>
                <a:spcPts val="0"/>
              </a:spcBef>
              <a:buSzPts val="2100"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SzPts val="21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Speciální školkařství okrasných dřevin a trvalek</a:t>
            </a:r>
          </a:p>
          <a:p>
            <a:pPr marL="0" lvl="0" indent="0">
              <a:spcBef>
                <a:spcPts val="0"/>
              </a:spcBef>
              <a:buSzPts val="2100"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SzPts val="21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Praktická fyziologie rostlin pro školkaře</a:t>
            </a:r>
          </a:p>
          <a:p>
            <a:pPr marL="0" lvl="0" indent="0">
              <a:spcBef>
                <a:spcPts val="0"/>
              </a:spcBef>
              <a:buSzPts val="2100"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SzPts val="21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Aplikované rostlinolékařství a diagnostika patogenů</a:t>
            </a:r>
          </a:p>
          <a:p>
            <a:pPr marL="0" lvl="0" indent="0">
              <a:spcBef>
                <a:spcPts val="0"/>
              </a:spcBef>
              <a:buSzPts val="2100"/>
              <a:buNone/>
            </a:pP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spcBef>
                <a:spcPts val="0"/>
              </a:spcBef>
              <a:buSzPts val="2100"/>
            </a:pPr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Legislativa a řízení školkařských provozů</a:t>
            </a:r>
          </a:p>
          <a:p>
            <a:endParaRPr lang="cs-CZ" dirty="0"/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5C7F3BD0-A5D9-4D03-B81B-A626AADC76C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Rozmnožování dřevin a trvalek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Seminář bakalářských prací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Školkařský projekt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Výživa a hnojení ve školkařství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Marketing a management školkařských provozů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56763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9035" y="4127238"/>
            <a:ext cx="1696539" cy="10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253;p41"/>
          <p:cNvSpPr/>
          <p:nvPr/>
        </p:nvSpPr>
        <p:spPr>
          <a:xfrm>
            <a:off x="5783340" y="1034969"/>
            <a:ext cx="3252863" cy="3257551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5" descr="Google Shape;127;p5"/>
          <p:cNvPicPr preferRelativeResize="0"/>
          <p:nvPr/>
        </p:nvPicPr>
        <p:blipFill rotWithShape="1">
          <a:blip r:embed="rId4" cstate="print">
            <a:alphaModFix amt="4460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0887" y="-772857"/>
            <a:ext cx="2858623" cy="279412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/>
          <p:cNvSpPr txBox="1"/>
          <p:nvPr/>
        </p:nvSpPr>
        <p:spPr>
          <a:xfrm>
            <a:off x="471488" y="266700"/>
            <a:ext cx="8201025" cy="52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venir"/>
              <a:buNone/>
            </a:pPr>
            <a:r>
              <a:rPr lang="cs" sz="2800" b="0" i="0" u="none" strike="noStrike" cap="none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Školkařství (Bc.) </a:t>
            </a:r>
            <a:endParaRPr sz="2800" dirty="0">
              <a:solidFill>
                <a:srgbClr val="7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Google Shape;179;p35" descr="Google Shape;128;p5"/>
          <p:cNvPicPr preferRelativeResize="0"/>
          <p:nvPr/>
        </p:nvPicPr>
        <p:blipFill rotWithShape="1">
          <a:blip r:embed="rId5" cstate="print">
            <a:alphaModFix amt="4263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939" y="2754442"/>
            <a:ext cx="3483436" cy="34048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5"/>
          <p:cNvSpPr txBox="1">
            <a:spLocks noGrp="1"/>
          </p:cNvSpPr>
          <p:nvPr>
            <p:ph type="body" idx="1"/>
          </p:nvPr>
        </p:nvSpPr>
        <p:spPr>
          <a:xfrm>
            <a:off x="537659" y="794371"/>
            <a:ext cx="8201025" cy="39486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nir"/>
              <a:buNone/>
            </a:pPr>
            <a:r>
              <a:rPr lang="cs-CZ" sz="2100" b="1" u="sng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Možnosti zapojení školkařských firem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nir"/>
              <a:buNone/>
            </a:pPr>
            <a:r>
              <a:rPr lang="cs-CZ" sz="2100" b="1" i="1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spolupráce s praxí a aplikační sférou</a:t>
            </a:r>
            <a:endParaRPr lang="cs-CZ" sz="2100" dirty="0">
              <a:solidFill>
                <a:srgbClr val="7C0000"/>
              </a:solidFill>
              <a:highlight>
                <a:srgbClr val="FFFF00"/>
              </a:highlight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nir"/>
              <a:buNone/>
            </a:pPr>
            <a:endParaRPr lang="cs-CZ" sz="2100" dirty="0">
              <a:solidFill>
                <a:srgbClr val="7C0000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odborná </a:t>
            </a:r>
            <a:r>
              <a:rPr lang="cs-CZ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praxe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studentů ve firmách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cs-CZ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exkurze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studentů ve firmách vč. praktických ukázek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účast na odborných akcích Svazu školkařů ČR (ZB, Školkařské dny …)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přímé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zapojení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firem/školek </a:t>
            </a:r>
            <a:r>
              <a:rPr lang="cs-CZ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do výuky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(přednášky, cvičení, výuková praxe)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spolupráce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 praxí a aplikační sférou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při řešení </a:t>
            </a:r>
            <a:r>
              <a:rPr lang="cs-CZ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bakalářských prací 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(podpora realizace ve firmách / školkách)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spolupráce při 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řešení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společných </a:t>
            </a:r>
            <a:r>
              <a:rPr lang="cs-CZ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projektů</a:t>
            </a:r>
            <a:r>
              <a:rPr lang="cs-CZ" sz="1800" i="1" dirty="0">
                <a:latin typeface="Arial" panose="020B0604020202020204" pitchFamily="34" charset="0"/>
                <a:cs typeface="Arial" panose="020B0604020202020204" pitchFamily="34" charset="0"/>
              </a:rPr>
              <a:t> na aktuální témata</a:t>
            </a: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100"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25651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>
          <a:extLst>
            <a:ext uri="{FF2B5EF4-FFF2-40B4-BE49-F238E27FC236}">
              <a16:creationId xmlns:a16="http://schemas.microsoft.com/office/drawing/2014/main" id="{729BEA52-9117-5CC7-A0F3-06A7875750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ázek 10">
            <a:extLst>
              <a:ext uri="{FF2B5EF4-FFF2-40B4-BE49-F238E27FC236}">
                <a16:creationId xmlns:a16="http://schemas.microsoft.com/office/drawing/2014/main" id="{05324740-1C33-E1E7-253B-C985B9253D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9035" y="4127238"/>
            <a:ext cx="1696539" cy="101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Google Shape;253;p41">
            <a:extLst>
              <a:ext uri="{FF2B5EF4-FFF2-40B4-BE49-F238E27FC236}">
                <a16:creationId xmlns:a16="http://schemas.microsoft.com/office/drawing/2014/main" id="{DEF13A57-4260-D0B5-3BFE-F6C350138210}"/>
              </a:ext>
            </a:extLst>
          </p:cNvPr>
          <p:cNvSpPr/>
          <p:nvPr/>
        </p:nvSpPr>
        <p:spPr>
          <a:xfrm>
            <a:off x="5783340" y="1034969"/>
            <a:ext cx="3252863" cy="3257551"/>
          </a:xfrm>
          <a:prstGeom prst="ellipse">
            <a:avLst/>
          </a:prstGeom>
          <a:solidFill>
            <a:srgbClr val="FFFFFF"/>
          </a:solidFill>
          <a:ln w="12700" cap="flat" cmpd="sng">
            <a:solidFill>
              <a:schemeClr val="bg1">
                <a:lumMod val="95000"/>
              </a:schemeClr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34275" tIns="34275" rIns="34275" bIns="3427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35" descr="Google Shape;127;p5">
            <a:extLst>
              <a:ext uri="{FF2B5EF4-FFF2-40B4-BE49-F238E27FC236}">
                <a16:creationId xmlns:a16="http://schemas.microsoft.com/office/drawing/2014/main" id="{A5B49C60-C2F9-6391-09FB-ED4AD5A5AD8B}"/>
              </a:ext>
            </a:extLst>
          </p:cNvPr>
          <p:cNvPicPr preferRelativeResize="0"/>
          <p:nvPr/>
        </p:nvPicPr>
        <p:blipFill rotWithShape="1">
          <a:blip r:embed="rId4" cstate="print">
            <a:alphaModFix amt="44601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60887" y="-772857"/>
            <a:ext cx="2858623" cy="2794129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35">
            <a:extLst>
              <a:ext uri="{FF2B5EF4-FFF2-40B4-BE49-F238E27FC236}">
                <a16:creationId xmlns:a16="http://schemas.microsoft.com/office/drawing/2014/main" id="{1CA3FFCA-4F7B-C97A-C50A-B5C79AD2BE11}"/>
              </a:ext>
            </a:extLst>
          </p:cNvPr>
          <p:cNvSpPr txBox="1"/>
          <p:nvPr/>
        </p:nvSpPr>
        <p:spPr>
          <a:xfrm>
            <a:off x="471488" y="266700"/>
            <a:ext cx="8201025" cy="527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600"/>
              <a:buFont typeface="Avenir"/>
              <a:buNone/>
            </a:pPr>
            <a:r>
              <a:rPr lang="cs" sz="2800" b="0" i="0" u="none" strike="noStrike" cap="none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Školkařství (Bc.) </a:t>
            </a:r>
            <a:endParaRPr sz="2800" dirty="0">
              <a:solidFill>
                <a:srgbClr val="7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9" name="Google Shape;179;p35" descr="Google Shape;128;p5">
            <a:extLst>
              <a:ext uri="{FF2B5EF4-FFF2-40B4-BE49-F238E27FC236}">
                <a16:creationId xmlns:a16="http://schemas.microsoft.com/office/drawing/2014/main" id="{4EF34BFD-AEFF-A232-91AA-5F00F382C58C}"/>
              </a:ext>
            </a:extLst>
          </p:cNvPr>
          <p:cNvPicPr preferRelativeResize="0"/>
          <p:nvPr/>
        </p:nvPicPr>
        <p:blipFill rotWithShape="1">
          <a:blip r:embed="rId5" cstate="print">
            <a:alphaModFix amt="4263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58939" y="2754442"/>
            <a:ext cx="3483436" cy="340484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75;p35">
            <a:extLst>
              <a:ext uri="{FF2B5EF4-FFF2-40B4-BE49-F238E27FC236}">
                <a16:creationId xmlns:a16="http://schemas.microsoft.com/office/drawing/2014/main" id="{6F65E025-0110-1B12-5CCD-32C3936D34B5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26173" y="761867"/>
            <a:ext cx="8201025" cy="39851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nir"/>
              <a:buNone/>
            </a:pPr>
            <a:r>
              <a:rPr lang="cs-CZ" sz="2100" b="1" u="sng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Možnosti zapojení školkařských firem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100"/>
              <a:buFont typeface="Avenir"/>
              <a:buNone/>
            </a:pPr>
            <a:r>
              <a:rPr lang="cs-CZ" sz="2100" i="1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podpora studijního programu a studia (sponzorství)</a:t>
            </a:r>
            <a:endParaRPr lang="cs-CZ" sz="2100" dirty="0">
              <a:solidFill>
                <a:srgbClr val="7C0000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marL="0" lvl="0" indent="0">
              <a:lnSpc>
                <a:spcPct val="150000"/>
              </a:lnSpc>
              <a:spcBef>
                <a:spcPts val="0"/>
              </a:spcBef>
              <a:buSzPts val="2100"/>
            </a:pPr>
            <a:endParaRPr lang="cs-CZ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možnost spolupráce s </a:t>
            </a:r>
            <a:r>
              <a:rPr lang="cs-CZ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potenciálními zaměstnanci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, jejich motivace ke studiu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přímá </a:t>
            </a:r>
            <a:r>
              <a:rPr lang="cs-CZ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podpora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studijního programu (materiálně, finančně)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umožnění studia </a:t>
            </a:r>
            <a:r>
              <a:rPr lang="cs-CZ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sortimentů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ve firmách</a:t>
            </a:r>
          </a:p>
          <a:p>
            <a:pPr marL="285750" lvl="0" indent="-285750">
              <a:lnSpc>
                <a:spcPct val="150000"/>
              </a:lnSpc>
              <a:spcBef>
                <a:spcPts val="0"/>
              </a:spcBef>
              <a:buSzPts val="2100"/>
              <a:buFont typeface="Arial" panose="020B0604020202020204" pitchFamily="34" charset="0"/>
              <a:buChar char="•"/>
            </a:pP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podpora </a:t>
            </a:r>
            <a:r>
              <a:rPr lang="cs-CZ" sz="1800" i="1" u="sng" dirty="0">
                <a:latin typeface="Arial" panose="020B0604020202020204" pitchFamily="34" charset="0"/>
                <a:cs typeface="Arial" panose="020B0604020202020204" pitchFamily="34" charset="0"/>
              </a:rPr>
              <a:t>tvorby</a:t>
            </a:r>
            <a:r>
              <a:rPr lang="cs-CZ" sz="1800" dirty="0">
                <a:latin typeface="Arial" panose="020B0604020202020204" pitchFamily="34" charset="0"/>
                <a:cs typeface="Arial" panose="020B0604020202020204" pitchFamily="34" charset="0"/>
              </a:rPr>
              <a:t> výukových materiálů (videoklipy apod.)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venir"/>
              <a:buNone/>
            </a:pPr>
            <a:endParaRPr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1248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Google Shape;151;p31" descr="Google Shape;98;p1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9833636" flipH="1">
            <a:off x="4749223" y="-455725"/>
            <a:ext cx="3038140" cy="2969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31" descr="Google Shape;99;p1"/>
          <p:cNvPicPr preferRelativeResize="0"/>
          <p:nvPr/>
        </p:nvPicPr>
        <p:blipFill rotWithShape="1">
          <a:blip r:embed="rId4" cstate="print">
            <a:alphaModFix amt="5804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-7303649" flipH="1">
            <a:off x="3704965" y="-408732"/>
            <a:ext cx="2502064" cy="2445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50;p31" descr="Google Shape;97;p1"/>
          <p:cNvPicPr preferRelativeResize="0"/>
          <p:nvPr/>
        </p:nvPicPr>
        <p:blipFill rotWithShape="1">
          <a:blip r:embed="rId5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6488" y="437668"/>
            <a:ext cx="4455321" cy="5932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5;p36" descr="Hlava zena.png"/>
          <p:cNvPicPr preferRelativeResize="0"/>
          <p:nvPr/>
        </p:nvPicPr>
        <p:blipFill rotWithShape="1">
          <a:blip r:embed="rId6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-1588717" y="1184477"/>
            <a:ext cx="4132809" cy="550348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2584" y="3914189"/>
            <a:ext cx="1847679" cy="1119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148;p31"/>
          <p:cNvSpPr txBox="1">
            <a:spLocks/>
          </p:cNvSpPr>
          <p:nvPr/>
        </p:nvSpPr>
        <p:spPr>
          <a:xfrm>
            <a:off x="1886464" y="138778"/>
            <a:ext cx="5527589" cy="351264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0" tIns="0" rIns="0" bIns="0" rtlCol="0" anchor="ctr" anchorCtr="0">
            <a:normAutofit/>
          </a:bodyPr>
          <a:lstStyle>
            <a:lvl1pPr lvl="0" algn="l" defTabSz="685800" rtl="0" eaLnBrk="1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  <a:defRPr sz="3800" kern="1200">
                <a:solidFill>
                  <a:srgbClr val="000000"/>
                </a:solidFill>
                <a:latin typeface="+mj-lt"/>
                <a:ea typeface="+mj-ea"/>
                <a:cs typeface="+mj-cs"/>
              </a:defRPr>
            </a:lvl1pPr>
            <a:lvl2pPr lvl="1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2pPr>
            <a:lvl3pPr lvl="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3pPr>
            <a:lvl4pPr lvl="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4pPr>
            <a:lvl5pPr lvl="4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5pPr>
            <a:lvl6pPr lvl="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6pPr>
            <a:lvl7pPr lvl="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7pPr>
            <a:lvl8pPr lvl="7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8pPr>
            <a:lvl9pPr lvl="8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8BE14"/>
              </a:buClr>
              <a:buSzPts val="1400"/>
              <a:buNone/>
              <a:defRPr/>
            </a:lvl9pPr>
          </a:lstStyle>
          <a:p>
            <a:pPr algn="ctr">
              <a:buSzPts val="5000"/>
              <a:buFont typeface="Avenir"/>
              <a:buNone/>
            </a:pPr>
            <a:r>
              <a:rPr lang="cs-CZ" sz="3200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Děkuji</a:t>
            </a:r>
            <a:br>
              <a:rPr lang="cs-CZ" sz="3200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</a:br>
            <a:r>
              <a:rPr lang="cs-CZ" sz="3200" dirty="0">
                <a:solidFill>
                  <a:srgbClr val="7C0000"/>
                </a:solidFill>
                <a:latin typeface="Arial" panose="020B0604020202020204" pitchFamily="34" charset="0"/>
                <a:ea typeface="Avenir"/>
                <a:cs typeface="Arial" panose="020B0604020202020204" pitchFamily="34" charset="0"/>
                <a:sym typeface="Avenir"/>
              </a:rPr>
              <a:t>za pozornost</a:t>
            </a:r>
          </a:p>
          <a:p>
            <a:pPr algn="ctr">
              <a:buSzPts val="5000"/>
              <a:buFont typeface="Avenir"/>
              <a:buNone/>
            </a:pPr>
            <a:endParaRPr lang="cs-CZ" sz="3200" dirty="0">
              <a:solidFill>
                <a:srgbClr val="7C0000"/>
              </a:solidFill>
              <a:latin typeface="Arial" panose="020B0604020202020204" pitchFamily="34" charset="0"/>
              <a:ea typeface="Avenir"/>
              <a:cs typeface="Arial" panose="020B0604020202020204" pitchFamily="34" charset="0"/>
              <a:sym typeface="Avenir"/>
            </a:endParaRPr>
          </a:p>
          <a:p>
            <a:pPr algn="ctr">
              <a:buSzPts val="5000"/>
              <a:buFont typeface="Avenir"/>
              <a:buNone/>
            </a:pPr>
            <a:r>
              <a:rPr lang="cs-CZ" sz="3200" dirty="0">
                <a:solidFill>
                  <a:srgbClr val="7C0000"/>
                </a:solidFill>
                <a:latin typeface="Arial" panose="020B0604020202020204" pitchFamily="34" charset="0"/>
                <a:cs typeface="Arial" panose="020B0604020202020204" pitchFamily="34" charset="0"/>
                <a:sym typeface="Avenir"/>
              </a:rPr>
              <a:t>a podporu našeho záměru</a:t>
            </a:r>
            <a:endParaRPr lang="cs-CZ" sz="3200" dirty="0">
              <a:solidFill>
                <a:srgbClr val="7C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882596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3451</TotalTime>
  <Words>288</Words>
  <Application>Microsoft Office PowerPoint</Application>
  <PresentationFormat>Předvádění na obrazovce (16:9)</PresentationFormat>
  <Paragraphs>61</Paragraphs>
  <Slides>8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13" baseType="lpstr">
      <vt:lpstr>Arial</vt:lpstr>
      <vt:lpstr>Avenir</vt:lpstr>
      <vt:lpstr>Calibri</vt:lpstr>
      <vt:lpstr>Calibri Light</vt:lpstr>
      <vt:lpstr>Motiv Office</vt:lpstr>
      <vt:lpstr>Zahradnická fakulta  MENDELU</vt:lpstr>
      <vt:lpstr>Prezentace aplikace PowerPoint</vt:lpstr>
      <vt:lpstr>Prezentace aplikace PowerPoint</vt:lpstr>
      <vt:lpstr>Prezentace aplikace PowerPoint</vt:lpstr>
      <vt:lpstr>Příklady vyučovaných předmětů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Hana Martinková Kuchyňková</dc:creator>
  <cp:lastModifiedBy>Petr Salaš</cp:lastModifiedBy>
  <cp:revision>80</cp:revision>
  <dcterms:modified xsi:type="dcterms:W3CDTF">2024-02-19T04:46:19Z</dcterms:modified>
</cp:coreProperties>
</file>