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78"/>
  </p:notesMasterIdLst>
  <p:sldIdLst>
    <p:sldId id="256" r:id="rId2"/>
    <p:sldId id="584" r:id="rId3"/>
    <p:sldId id="588" r:id="rId4"/>
    <p:sldId id="599" r:id="rId5"/>
    <p:sldId id="589" r:id="rId6"/>
    <p:sldId id="603" r:id="rId7"/>
    <p:sldId id="592" r:id="rId8"/>
    <p:sldId id="593" r:id="rId9"/>
    <p:sldId id="594" r:id="rId10"/>
    <p:sldId id="595" r:id="rId11"/>
    <p:sldId id="596" r:id="rId12"/>
    <p:sldId id="597" r:id="rId13"/>
    <p:sldId id="598" r:id="rId14"/>
    <p:sldId id="586" r:id="rId15"/>
    <p:sldId id="585" r:id="rId16"/>
    <p:sldId id="257" r:id="rId17"/>
    <p:sldId id="1311" r:id="rId18"/>
    <p:sldId id="610" r:id="rId19"/>
    <p:sldId id="1332" r:id="rId20"/>
    <p:sldId id="1333" r:id="rId21"/>
    <p:sldId id="1334" r:id="rId22"/>
    <p:sldId id="1335" r:id="rId23"/>
    <p:sldId id="1336" r:id="rId24"/>
    <p:sldId id="1337" r:id="rId25"/>
    <p:sldId id="1338" r:id="rId26"/>
    <p:sldId id="1339" r:id="rId27"/>
    <p:sldId id="1340" r:id="rId28"/>
    <p:sldId id="1341" r:id="rId29"/>
    <p:sldId id="1342" r:id="rId30"/>
    <p:sldId id="1343" r:id="rId31"/>
    <p:sldId id="1344" r:id="rId32"/>
    <p:sldId id="1345" r:id="rId33"/>
    <p:sldId id="1346" r:id="rId34"/>
    <p:sldId id="1347" r:id="rId35"/>
    <p:sldId id="1348" r:id="rId36"/>
    <p:sldId id="1349" r:id="rId37"/>
    <p:sldId id="1350" r:id="rId38"/>
    <p:sldId id="1351" r:id="rId39"/>
    <p:sldId id="1352" r:id="rId40"/>
    <p:sldId id="1353" r:id="rId41"/>
    <p:sldId id="1354" r:id="rId42"/>
    <p:sldId id="1355" r:id="rId43"/>
    <p:sldId id="1356" r:id="rId44"/>
    <p:sldId id="1357" r:id="rId45"/>
    <p:sldId id="1358" r:id="rId46"/>
    <p:sldId id="1359" r:id="rId47"/>
    <p:sldId id="1362" r:id="rId48"/>
    <p:sldId id="1360" r:id="rId49"/>
    <p:sldId id="1361" r:id="rId50"/>
    <p:sldId id="1363" r:id="rId51"/>
    <p:sldId id="1364" r:id="rId52"/>
    <p:sldId id="541" r:id="rId53"/>
    <p:sldId id="604" r:id="rId54"/>
    <p:sldId id="605" r:id="rId55"/>
    <p:sldId id="606" r:id="rId56"/>
    <p:sldId id="607" r:id="rId57"/>
    <p:sldId id="608" r:id="rId58"/>
    <p:sldId id="609" r:id="rId59"/>
    <p:sldId id="602" r:id="rId60"/>
    <p:sldId id="534" r:id="rId61"/>
    <p:sldId id="536" r:id="rId62"/>
    <p:sldId id="537" r:id="rId63"/>
    <p:sldId id="538" r:id="rId64"/>
    <p:sldId id="539" r:id="rId65"/>
    <p:sldId id="540" r:id="rId66"/>
    <p:sldId id="497" r:id="rId67"/>
    <p:sldId id="498" r:id="rId68"/>
    <p:sldId id="601" r:id="rId69"/>
    <p:sldId id="500" r:id="rId70"/>
    <p:sldId id="501" r:id="rId71"/>
    <p:sldId id="526" r:id="rId72"/>
    <p:sldId id="527" r:id="rId73"/>
    <p:sldId id="528" r:id="rId74"/>
    <p:sldId id="529" r:id="rId75"/>
    <p:sldId id="530" r:id="rId76"/>
    <p:sldId id="427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7FE4"/>
    <a:srgbClr val="663300"/>
    <a:srgbClr val="DEF6FF"/>
    <a:srgbClr val="5599FF"/>
    <a:srgbClr val="FFB17E"/>
    <a:srgbClr val="7FFFE6"/>
    <a:srgbClr val="54FF9A"/>
    <a:srgbClr val="FFDD55"/>
    <a:srgbClr val="FD5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8"/>
    <p:restoredTop sz="96281"/>
  </p:normalViewPr>
  <p:slideViewPr>
    <p:cSldViewPr snapToGrid="0" snapToObjects="1">
      <p:cViewPr varScale="1">
        <p:scale>
          <a:sx n="106" d="100"/>
          <a:sy n="106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55"/>
          <c:dPt>
            <c:idx val="0"/>
            <c:bubble3D val="0"/>
            <c:explosion val="46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2.1180103165031145E-3"/>
                  <c:y val="-1.30384798018962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4.621965995069971E-2"/>
                  <c:y val="-7.32268650393634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5.4107823316350044E-3"/>
                  <c:y val="2.507940030152238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-1.8873464354946811E-2"/>
                  <c:y val="-2.36514902772578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310196532420218E-2"/>
                      <c:h val="3.57916920555793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1.1629047471751901E-2"/>
                  <c:y val="-1.62981491952382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Weistorf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6.5754069988554972E-2"/>
          <c:w val="0.28089677657480316"/>
          <c:h val="0.80834013236096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Kontaktwirkung!$S$61</c:f>
              <c:strCache>
                <c:ptCount val="1"/>
                <c:pt idx="0">
                  <c:v>Mavrik Vita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Kontaktwirkung!$T$59:$X$60</c:f>
              <c:strCach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  <c:pt idx="4">
                  <c:v>15</c:v>
                </c:pt>
              </c:strCache>
            </c:strRef>
          </c:cat>
          <c:val>
            <c:numRef>
              <c:f>Kontaktwirkung!$T$61:$X$61</c:f>
              <c:numCache>
                <c:formatCode>General</c:formatCode>
                <c:ptCount val="5"/>
                <c:pt idx="0">
                  <c:v>2.5000000000000022</c:v>
                </c:pt>
                <c:pt idx="1">
                  <c:v>0</c:v>
                </c:pt>
                <c:pt idx="2">
                  <c:v>5.4054054054054053</c:v>
                </c:pt>
                <c:pt idx="3">
                  <c:v>6.0606060606060552</c:v>
                </c:pt>
                <c:pt idx="4">
                  <c:v>6.25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C4-4052-A254-DE35387F5FC4}"/>
            </c:ext>
          </c:extLst>
        </c:ser>
        <c:ser>
          <c:idx val="1"/>
          <c:order val="1"/>
          <c:tx>
            <c:strRef>
              <c:f>Kontaktwirkung!$S$62</c:f>
              <c:strCache>
                <c:ptCount val="1"/>
                <c:pt idx="0">
                  <c:v>SpinTor</c:v>
                </c:pt>
              </c:strCache>
            </c:strRef>
          </c:tx>
          <c:spPr>
            <a:ln w="349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Kontaktwirkung!$T$59:$X$60</c:f>
              <c:strCach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  <c:pt idx="4">
                  <c:v>15</c:v>
                </c:pt>
              </c:strCache>
            </c:strRef>
          </c:cat>
          <c:val>
            <c:numRef>
              <c:f>Kontaktwirkung!$T$62:$X$62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3.0303030303030276</c:v>
                </c:pt>
                <c:pt idx="4">
                  <c:v>28.125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C4-4052-A254-DE35387F5FC4}"/>
            </c:ext>
          </c:extLst>
        </c:ser>
        <c:ser>
          <c:idx val="5"/>
          <c:order val="5"/>
          <c:tx>
            <c:strRef>
              <c:f>Kontaktwirkung!$S$66</c:f>
              <c:strCache>
                <c:ptCount val="1"/>
                <c:pt idx="0">
                  <c:v>Steward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Kontaktwirkung!$T$59:$X$60</c:f>
              <c:strCach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  <c:pt idx="4">
                  <c:v>15</c:v>
                </c:pt>
              </c:strCache>
            </c:strRef>
          </c:cat>
          <c:val>
            <c:numRef>
              <c:f>Kontaktwirkung!$T$66:$X$66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2.7027027027026973</c:v>
                </c:pt>
                <c:pt idx="3">
                  <c:v>9.0909090909090935</c:v>
                </c:pt>
                <c:pt idx="4">
                  <c:v>21.875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C4-4052-A254-DE35387F5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844576"/>
        <c:axId val="399844904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Kontaktwirkung!$S$63</c15:sqref>
                        </c15:formulaRef>
                      </c:ext>
                    </c:extLst>
                    <c:strCache>
                      <c:ptCount val="1"/>
                      <c:pt idx="0">
                        <c:v>Spinetoram DF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Kontaktwirkung!$T$59:$X$60</c15:sqref>
                        </c15:formulaRef>
                      </c:ext>
                    </c:extLst>
                    <c:strCache>
                      <c:ptCount val="5"/>
                      <c:pt idx="0">
                        <c:v>2</c:v>
                      </c:pt>
                      <c:pt idx="1">
                        <c:v>4</c:v>
                      </c:pt>
                      <c:pt idx="2">
                        <c:v>8</c:v>
                      </c:pt>
                      <c:pt idx="3">
                        <c:v>11</c:v>
                      </c:pt>
                      <c:pt idx="4">
                        <c:v>15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Kontaktwirkung!$T$63:$X$63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5.2631578947368478</c:v>
                      </c:pt>
                      <c:pt idx="2">
                        <c:v>2.7027027027026973</c:v>
                      </c:pt>
                      <c:pt idx="3">
                        <c:v>0</c:v>
                      </c:pt>
                      <c:pt idx="4">
                        <c:v>34.375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E4C4-4052-A254-DE35387F5FC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Kontaktwirkung!$S$64</c15:sqref>
                        </c15:formulaRef>
                      </c:ext>
                    </c:extLst>
                    <c:strCache>
                      <c:ptCount val="1"/>
                      <c:pt idx="0">
                        <c:v>Sivanto Prime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Kontaktwirkung!$T$59:$X$60</c15:sqref>
                        </c15:formulaRef>
                      </c:ext>
                    </c:extLst>
                    <c:strCache>
                      <c:ptCount val="5"/>
                      <c:pt idx="0">
                        <c:v>2</c:v>
                      </c:pt>
                      <c:pt idx="1">
                        <c:v>4</c:v>
                      </c:pt>
                      <c:pt idx="2">
                        <c:v>8</c:v>
                      </c:pt>
                      <c:pt idx="3">
                        <c:v>11</c:v>
                      </c:pt>
                      <c:pt idx="4">
                        <c:v>15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Kontaktwirkung!$T$64:$X$64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2.7027027027026973</c:v>
                      </c:pt>
                      <c:pt idx="3">
                        <c:v>0</c:v>
                      </c:pt>
                      <c:pt idx="4">
                        <c:v>12.5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4C4-4052-A254-DE35387F5FC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Kontaktwirkung!$S$65</c15:sqref>
                        </c15:formulaRef>
                      </c:ext>
                    </c:extLst>
                    <c:strCache>
                      <c:ptCount val="1"/>
                      <c:pt idx="0">
                        <c:v>Sivanto Prime + Flipper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Kontaktwirkung!$T$59:$X$60</c15:sqref>
                        </c15:formulaRef>
                      </c:ext>
                    </c:extLst>
                    <c:strCache>
                      <c:ptCount val="5"/>
                      <c:pt idx="0">
                        <c:v>2</c:v>
                      </c:pt>
                      <c:pt idx="1">
                        <c:v>4</c:v>
                      </c:pt>
                      <c:pt idx="2">
                        <c:v>8</c:v>
                      </c:pt>
                      <c:pt idx="3">
                        <c:v>11</c:v>
                      </c:pt>
                      <c:pt idx="4">
                        <c:v>15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Kontaktwirkung!$T$65:$X$65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2.5000000000000022</c:v>
                      </c:pt>
                      <c:pt idx="1">
                        <c:v>2.6315789473684181</c:v>
                      </c:pt>
                      <c:pt idx="2">
                        <c:v>8.1081081081081035</c:v>
                      </c:pt>
                      <c:pt idx="3">
                        <c:v>6.0606060606060552</c:v>
                      </c:pt>
                      <c:pt idx="4">
                        <c:v>31.25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4C4-4052-A254-DE35387F5FC4}"/>
                  </c:ext>
                </c:extLst>
              </c15:ser>
            </c15:filteredLineSeries>
          </c:ext>
        </c:extLst>
      </c:lineChart>
      <c:catAx>
        <c:axId val="39984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99844904"/>
        <c:crosses val="autoZero"/>
        <c:auto val="1"/>
        <c:lblAlgn val="ctr"/>
        <c:lblOffset val="100"/>
        <c:noMultiLvlLbl val="0"/>
      </c:catAx>
      <c:valAx>
        <c:axId val="3998449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9984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Daten!$R$34</c:f>
              <c:strCache>
                <c:ptCount val="1"/>
                <c:pt idx="0">
                  <c:v>Mainspring 150</c:v>
                </c:pt>
              </c:strCache>
            </c:strRef>
          </c:tx>
          <c:spPr>
            <a:ln w="34925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Daten!$S$34:$X$34</c:f>
              <c:numCache>
                <c:formatCode>General</c:formatCode>
                <c:ptCount val="6"/>
                <c:pt idx="0">
                  <c:v>9.0999999999999943</c:v>
                </c:pt>
                <c:pt idx="1">
                  <c:v>5</c:v>
                </c:pt>
                <c:pt idx="2">
                  <c:v>5</c:v>
                </c:pt>
                <c:pt idx="3">
                  <c:v>17.5</c:v>
                </c:pt>
                <c:pt idx="4">
                  <c:v>42.5</c:v>
                </c:pt>
                <c:pt idx="5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5E-493C-840C-41AEB5C4BBCC}"/>
            </c:ext>
          </c:extLst>
        </c:ser>
        <c:ser>
          <c:idx val="2"/>
          <c:order val="1"/>
          <c:tx>
            <c:strRef>
              <c:f>Daten!$R$35</c:f>
              <c:strCache>
                <c:ptCount val="1"/>
                <c:pt idx="0">
                  <c:v>Mainspring 300</c:v>
                </c:pt>
              </c:strCache>
            </c:strRef>
          </c:tx>
          <c:spPr>
            <a:ln w="3492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Daten!$S$35:$X$35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22.5</c:v>
                </c:pt>
                <c:pt idx="4">
                  <c:v>57.5</c:v>
                </c:pt>
                <c:pt idx="5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5E-493C-840C-41AEB5C4BBCC}"/>
            </c:ext>
          </c:extLst>
        </c:ser>
        <c:ser>
          <c:idx val="3"/>
          <c:order val="2"/>
          <c:tx>
            <c:strRef>
              <c:f>Daten!$R$36</c:f>
              <c:strCache>
                <c:ptCount val="1"/>
                <c:pt idx="0">
                  <c:v>Steward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Daten!$S$36:$X$36</c:f>
              <c:numCache>
                <c:formatCode>General</c:formatCode>
                <c:ptCount val="6"/>
                <c:pt idx="0">
                  <c:v>2.5</c:v>
                </c:pt>
                <c:pt idx="1">
                  <c:v>0</c:v>
                </c:pt>
                <c:pt idx="2">
                  <c:v>17.5</c:v>
                </c:pt>
                <c:pt idx="3">
                  <c:v>55</c:v>
                </c:pt>
                <c:pt idx="4">
                  <c:v>90</c:v>
                </c:pt>
                <c:pt idx="5">
                  <c:v>62.5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5E-493C-840C-41AEB5C4BBCC}"/>
            </c:ext>
          </c:extLst>
        </c:ser>
        <c:ser>
          <c:idx val="4"/>
          <c:order val="3"/>
          <c:tx>
            <c:strRef>
              <c:f>Daten!$R$37</c:f>
              <c:strCache>
                <c:ptCount val="1"/>
                <c:pt idx="0">
                  <c:v>SpinTor</c:v>
                </c:pt>
              </c:strCache>
            </c:strRef>
          </c:tx>
          <c:spPr>
            <a:ln w="349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Daten!$S$37:$X$37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42.5</c:v>
                </c:pt>
                <c:pt idx="3">
                  <c:v>60</c:v>
                </c:pt>
                <c:pt idx="4">
                  <c:v>85</c:v>
                </c:pt>
                <c:pt idx="5">
                  <c:v>97.5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5E-493C-840C-41AEB5C4BBCC}"/>
            </c:ext>
          </c:extLst>
        </c:ser>
        <c:ser>
          <c:idx val="5"/>
          <c:order val="4"/>
          <c:tx>
            <c:strRef>
              <c:f>Daten!$R$38</c:f>
              <c:strCache>
                <c:ptCount val="1"/>
                <c:pt idx="0">
                  <c:v>Exalt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Daten!$S$38:$X$38</c:f>
              <c:numCache>
                <c:formatCode>General</c:formatCode>
                <c:ptCount val="6"/>
                <c:pt idx="0">
                  <c:v>0</c:v>
                </c:pt>
                <c:pt idx="1">
                  <c:v>2.5</c:v>
                </c:pt>
                <c:pt idx="2">
                  <c:v>10</c:v>
                </c:pt>
                <c:pt idx="3">
                  <c:v>5</c:v>
                </c:pt>
                <c:pt idx="4">
                  <c:v>15</c:v>
                </c:pt>
                <c:pt idx="5">
                  <c:v>17.5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95E-493C-840C-41AEB5C4BBCC}"/>
            </c:ext>
          </c:extLst>
        </c:ser>
        <c:ser>
          <c:idx val="6"/>
          <c:order val="5"/>
          <c:tx>
            <c:strRef>
              <c:f>Daten!$R$39</c:f>
              <c:strCache>
                <c:ptCount val="1"/>
                <c:pt idx="0">
                  <c:v>Mavrik Vita</c:v>
                </c:pt>
              </c:strCache>
            </c:strRef>
          </c:tx>
          <c:spPr>
            <a:ln w="34925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Daten!$S$32:$X$32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10</c:v>
                </c:pt>
                <c:pt idx="4">
                  <c:v>14</c:v>
                </c:pt>
                <c:pt idx="5">
                  <c:v>21</c:v>
                </c:pt>
              </c:numCache>
            </c:numRef>
          </c:cat>
          <c:val>
            <c:numRef>
              <c:f>Daten!$S$39:$X$39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20</c:v>
                </c:pt>
                <c:pt idx="3">
                  <c:v>21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95E-493C-840C-41AEB5C4B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7353256"/>
        <c:axId val="1"/>
      </c:lineChart>
      <c:catAx>
        <c:axId val="57735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577353256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0630032553115261"/>
          <c:y val="0.8350495801059491"/>
          <c:w val="0.87229480886887589"/>
          <c:h val="0.14865714087164766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Tabelle1!$Z$8</c:f>
              <c:strCache>
                <c:ptCount val="1"/>
                <c:pt idx="0">
                  <c:v>lebend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Tabelle1!$Y$9:$Y$11</c:f>
              <c:strCache>
                <c:ptCount val="3"/>
                <c:pt idx="0">
                  <c:v>Kontrolle</c:v>
                </c:pt>
                <c:pt idx="1">
                  <c:v>Heterorhabditis
downesi</c:v>
                </c:pt>
                <c:pt idx="2">
                  <c:v>Steinernema
kraussei</c:v>
                </c:pt>
              </c:strCache>
            </c:strRef>
          </c:cat>
          <c:val>
            <c:numRef>
              <c:f>Tabelle1!$Z$9:$Z$11</c:f>
              <c:numCache>
                <c:formatCode>General</c:formatCode>
                <c:ptCount val="3"/>
                <c:pt idx="0">
                  <c:v>85.5</c:v>
                </c:pt>
                <c:pt idx="1">
                  <c:v>2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3-4014-831C-147CF7C3A112}"/>
            </c:ext>
          </c:extLst>
        </c:ser>
        <c:ser>
          <c:idx val="1"/>
          <c:order val="1"/>
          <c:tx>
            <c:strRef>
              <c:f>Tabelle1!$AA$8</c:f>
              <c:strCache>
                <c:ptCount val="1"/>
                <c:pt idx="0">
                  <c:v>tot und geschädigt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Tabelle1!$Y$9:$Y$11</c:f>
              <c:strCache>
                <c:ptCount val="3"/>
                <c:pt idx="0">
                  <c:v>Kontrolle</c:v>
                </c:pt>
                <c:pt idx="1">
                  <c:v>Heterorhabditis
downesi</c:v>
                </c:pt>
                <c:pt idx="2">
                  <c:v>Steinernema
kraussei</c:v>
                </c:pt>
              </c:strCache>
            </c:strRef>
          </c:cat>
          <c:val>
            <c:numRef>
              <c:f>Tabelle1!$AA$9:$AA$11</c:f>
              <c:numCache>
                <c:formatCode>General</c:formatCode>
                <c:ptCount val="3"/>
                <c:pt idx="0">
                  <c:v>14.499999999999998</c:v>
                </c:pt>
                <c:pt idx="1">
                  <c:v>98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C3-4014-831C-147CF7C3A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4900528"/>
        <c:axId val="534901512"/>
      </c:barChart>
      <c:catAx>
        <c:axId val="53490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4901512"/>
        <c:crosses val="autoZero"/>
        <c:auto val="1"/>
        <c:lblAlgn val="ctr"/>
        <c:lblOffset val="100"/>
        <c:noMultiLvlLbl val="0"/>
      </c:catAx>
      <c:valAx>
        <c:axId val="534901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49005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e-DE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Tabelle1!$F$62</c:f>
              <c:strCache>
                <c:ptCount val="1"/>
                <c:pt idx="0">
                  <c:v>lebend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Tabelle1!$E$63:$E$65</c:f>
              <c:strCache>
                <c:ptCount val="3"/>
                <c:pt idx="0">
                  <c:v>Kontrolle</c:v>
                </c:pt>
                <c:pt idx="1">
                  <c:v>H. bacteriophora</c:v>
                </c:pt>
                <c:pt idx="2">
                  <c:v>H. downesi</c:v>
                </c:pt>
              </c:strCache>
            </c:strRef>
          </c:cat>
          <c:val>
            <c:numRef>
              <c:f>Tabelle1!$F$63:$F$65</c:f>
              <c:numCache>
                <c:formatCode>General</c:formatCode>
                <c:ptCount val="3"/>
                <c:pt idx="0">
                  <c:v>61</c:v>
                </c:pt>
                <c:pt idx="1">
                  <c:v>64.5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5-44C8-A60B-2F25B2140A85}"/>
            </c:ext>
          </c:extLst>
        </c:ser>
        <c:ser>
          <c:idx val="1"/>
          <c:order val="1"/>
          <c:tx>
            <c:strRef>
              <c:f>Tabelle1!$G$62</c:f>
              <c:strCache>
                <c:ptCount val="1"/>
                <c:pt idx="0">
                  <c:v>tot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Tabelle1!$E$63:$E$65</c:f>
              <c:strCache>
                <c:ptCount val="3"/>
                <c:pt idx="0">
                  <c:v>Kontrolle</c:v>
                </c:pt>
                <c:pt idx="1">
                  <c:v>H. bacteriophora</c:v>
                </c:pt>
                <c:pt idx="2">
                  <c:v>H. downesi</c:v>
                </c:pt>
              </c:strCache>
            </c:strRef>
          </c:cat>
          <c:val>
            <c:numRef>
              <c:f>Tabelle1!$G$63:$G$65</c:f>
              <c:numCache>
                <c:formatCode>General</c:formatCode>
                <c:ptCount val="3"/>
                <c:pt idx="0">
                  <c:v>39</c:v>
                </c:pt>
                <c:pt idx="1">
                  <c:v>35.5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D5-44C8-A60B-2F25B2140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5339648"/>
        <c:axId val="405871912"/>
      </c:barChart>
      <c:catAx>
        <c:axId val="40533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5871912"/>
        <c:crosses val="autoZero"/>
        <c:auto val="1"/>
        <c:lblAlgn val="ctr"/>
        <c:lblOffset val="100"/>
        <c:noMultiLvlLbl val="0"/>
      </c:catAx>
      <c:valAx>
        <c:axId val="405871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53396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>
          <a:latin typeface="+mn-lt"/>
        </a:defRPr>
      </a:pPr>
      <a:endParaRPr lang="de-D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00517140247945E-2"/>
          <c:y val="3.3581565960720434E-2"/>
          <c:w val="0.88946882501060065"/>
          <c:h val="0.72579259127142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Preis €/kg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Osmocote Pro 8-9M</c:v>
                </c:pt>
                <c:pt idx="1">
                  <c:v>Osmocote 5 8-9M</c:v>
                </c:pt>
                <c:pt idx="2">
                  <c:v>Hornspäne 13-0-0</c:v>
                </c:pt>
                <c:pt idx="3">
                  <c:v>DCM ECOR 8-5-6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3.6</c:v>
                </c:pt>
                <c:pt idx="1">
                  <c:v>4.24</c:v>
                </c:pt>
                <c:pt idx="2">
                  <c:v>1.38</c:v>
                </c:pt>
                <c:pt idx="3">
                  <c:v>2.12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E-46BA-9E92-52E14D1F45F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Preis €/m³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Osmocote Pro 8-9M</c:v>
                </c:pt>
                <c:pt idx="1">
                  <c:v>Osmocote 5 8-9M</c:v>
                </c:pt>
                <c:pt idx="2">
                  <c:v>Hornspäne 13-0-0</c:v>
                </c:pt>
                <c:pt idx="3">
                  <c:v>DCM ECOR 8-5-6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14.4</c:v>
                </c:pt>
                <c:pt idx="1">
                  <c:v>16.96</c:v>
                </c:pt>
                <c:pt idx="2">
                  <c:v>10.88</c:v>
                </c:pt>
                <c:pt idx="3">
                  <c:v>29.68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E-46BA-9E92-52E14D1F45F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Osmocote Pro 8-9M</c:v>
                </c:pt>
                <c:pt idx="1">
                  <c:v>Osmocote 5 8-9M</c:v>
                </c:pt>
                <c:pt idx="2">
                  <c:v>Hornspäne 13-0-0</c:v>
                </c:pt>
                <c:pt idx="3">
                  <c:v>DCM ECOR 8-5-6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F9E-46BA-9E92-52E14D1F4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232776"/>
        <c:axId val="452230152"/>
      </c:barChart>
      <c:catAx>
        <c:axId val="45223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2230152"/>
        <c:crosses val="autoZero"/>
        <c:auto val="1"/>
        <c:lblAlgn val="ctr"/>
        <c:lblOffset val="100"/>
        <c:noMultiLvlLbl val="0"/>
      </c:catAx>
      <c:valAx>
        <c:axId val="45223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 dirty="0"/>
                  <a:t>Preis/€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2232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678899082568808"/>
          <c:y val="0.11209471819321014"/>
          <c:w val="0.78532110091743124"/>
          <c:h val="0.7050167802151901"/>
        </c:manualLayout>
      </c:layout>
      <c:lineChart>
        <c:grouping val="standard"/>
        <c:varyColors val="0"/>
        <c:ser>
          <c:idx val="0"/>
          <c:order val="0"/>
          <c:tx>
            <c:strRef>
              <c:f>'Laborwerte und Rechnungen'!$P$3</c:f>
              <c:strCache>
                <c:ptCount val="1"/>
                <c:pt idx="0">
                  <c:v>Hornspäne N </c:v>
                </c:pt>
              </c:strCache>
            </c:strRef>
          </c:tx>
          <c:spPr>
            <a:ln w="38100">
              <a:solidFill>
                <a:srgbClr val="FF33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AA-4D29-8FC3-DD672E00626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AA-4D29-8FC3-DD672E0062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AA-4D29-8FC3-DD672E00626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AA-4D29-8FC3-DD672E00626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AA-4D29-8FC3-DD672E006267}"/>
                </c:ext>
              </c:extLst>
            </c:dLbl>
            <c:dLbl>
              <c:idx val="6"/>
              <c:layout>
                <c:manualLayout>
                  <c:x val="-3.1259311870619594E-3"/>
                  <c:y val="2.0202020202020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AA-4D29-8FC3-DD672E0062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'Laborwerte und Rechnungen'!$O$4:$O$10</c:f>
              <c:numCache>
                <c:formatCode>m/d/yyyy</c:formatCode>
                <c:ptCount val="7"/>
                <c:pt idx="0">
                  <c:v>44279</c:v>
                </c:pt>
                <c:pt idx="1">
                  <c:v>44337</c:v>
                </c:pt>
                <c:pt idx="2">
                  <c:v>44369</c:v>
                </c:pt>
                <c:pt idx="3">
                  <c:v>44396</c:v>
                </c:pt>
                <c:pt idx="4">
                  <c:v>44425</c:v>
                </c:pt>
                <c:pt idx="5">
                  <c:v>44452</c:v>
                </c:pt>
                <c:pt idx="6">
                  <c:v>44480</c:v>
                </c:pt>
              </c:numCache>
            </c:numRef>
          </c:cat>
          <c:val>
            <c:numRef>
              <c:f>'Laborwerte und Rechnungen'!$P$4:$P$10</c:f>
              <c:numCache>
                <c:formatCode>0%</c:formatCode>
                <c:ptCount val="7"/>
                <c:pt idx="0">
                  <c:v>1</c:v>
                </c:pt>
                <c:pt idx="1">
                  <c:v>0.80549659863945566</c:v>
                </c:pt>
                <c:pt idx="2">
                  <c:v>0.64561054421768693</c:v>
                </c:pt>
                <c:pt idx="3">
                  <c:v>0.4677818877551021</c:v>
                </c:pt>
                <c:pt idx="4">
                  <c:v>0.25119217687074824</c:v>
                </c:pt>
                <c:pt idx="5">
                  <c:v>0.23627551020408161</c:v>
                </c:pt>
                <c:pt idx="6">
                  <c:v>0.14213010204081633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AAA-4D29-8FC3-DD672E006267}"/>
            </c:ext>
          </c:extLst>
        </c:ser>
        <c:ser>
          <c:idx val="1"/>
          <c:order val="1"/>
          <c:tx>
            <c:strRef>
              <c:f>'Laborwerte und Rechnungen'!$Q$3</c:f>
              <c:strCache>
                <c:ptCount val="1"/>
                <c:pt idx="0">
                  <c:v>Osmocote N </c:v>
                </c:pt>
              </c:strCache>
            </c:strRef>
          </c:tx>
          <c:spPr>
            <a:ln w="38100">
              <a:solidFill>
                <a:srgbClr val="0000CC"/>
              </a:solidFill>
            </a:ln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AA-4D29-8FC3-DD672E00626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AA-4D29-8FC3-DD672E0062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AA-4D29-8FC3-DD672E00626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AA-4D29-8FC3-DD672E00626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AAA-4D29-8FC3-DD672E006267}"/>
                </c:ext>
              </c:extLst>
            </c:dLbl>
            <c:dLbl>
              <c:idx val="6"/>
              <c:layout>
                <c:manualLayout>
                  <c:x val="-1.0523179159370242E-3"/>
                  <c:y val="-6.734006734006733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AAA-4D29-8FC3-DD672E0062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'Laborwerte und Rechnungen'!$O$4:$O$10</c:f>
              <c:numCache>
                <c:formatCode>m/d/yyyy</c:formatCode>
                <c:ptCount val="7"/>
                <c:pt idx="0">
                  <c:v>44279</c:v>
                </c:pt>
                <c:pt idx="1">
                  <c:v>44337</c:v>
                </c:pt>
                <c:pt idx="2">
                  <c:v>44369</c:v>
                </c:pt>
                <c:pt idx="3">
                  <c:v>44396</c:v>
                </c:pt>
                <c:pt idx="4">
                  <c:v>44425</c:v>
                </c:pt>
                <c:pt idx="5">
                  <c:v>44452</c:v>
                </c:pt>
                <c:pt idx="6">
                  <c:v>44480</c:v>
                </c:pt>
              </c:numCache>
            </c:numRef>
          </c:cat>
          <c:val>
            <c:numRef>
              <c:f>'Laborwerte und Rechnungen'!$Q$4:$Q$10</c:f>
              <c:numCache>
                <c:formatCode>0%</c:formatCode>
                <c:ptCount val="7"/>
                <c:pt idx="0">
                  <c:v>1</c:v>
                </c:pt>
                <c:pt idx="1">
                  <c:v>0.74235714285714283</c:v>
                </c:pt>
                <c:pt idx="2">
                  <c:v>0.55299107142857151</c:v>
                </c:pt>
                <c:pt idx="3">
                  <c:v>0.40750000000000003</c:v>
                </c:pt>
                <c:pt idx="4">
                  <c:v>0.2988918650793651</c:v>
                </c:pt>
                <c:pt idx="5">
                  <c:v>0.24300793650793648</c:v>
                </c:pt>
                <c:pt idx="6">
                  <c:v>0.17956249999999999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AAA-4D29-8FC3-DD672E0062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3189728"/>
        <c:axId val="1"/>
      </c:lineChart>
      <c:catAx>
        <c:axId val="4831897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168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83189728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5517386920725112"/>
          <c:y val="0.47419137122600441"/>
          <c:w val="0.26615162172274598"/>
          <c:h val="0.204147797447509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5019685034"/>
          <c:y val="0.12603487167600444"/>
          <c:w val="0.28089677657480316"/>
          <c:h val="0.80834013236096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1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4.8172186171779173E-2"/>
          <c:w val="0.28089677657480316"/>
          <c:h val="0.80834013236096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10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103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99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106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6.8265767676665812E-2"/>
          <c:w val="0.28089677657480316"/>
          <c:h val="0.80834013236096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103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99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106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5019685034"/>
          <c:y val="7.0777465364776637E-2"/>
          <c:w val="0.28089677657480316"/>
          <c:h val="0.8635974116460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99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106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5019685034"/>
          <c:y val="4.8172186171779173E-2"/>
          <c:w val="0.28089677657480316"/>
          <c:h val="0.886202690839086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106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2.8078604666892527E-2"/>
          <c:w val="0.28089677657480316"/>
          <c:h val="0.9263898538488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3.2495371330634432E-2"/>
                  <c:y val="-7.762233599355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Weißtorf</c:v>
                </c:pt>
                <c:pt idx="1">
                  <c:v>Schwarztorf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0">
                  <c:v>0.39</c:v>
                </c:pt>
                <c:pt idx="1">
                  <c:v>0.38</c:v>
                </c:pt>
                <c:pt idx="2">
                  <c:v>0.01</c:v>
                </c:pt>
                <c:pt idx="3">
                  <c:v>0.12</c:v>
                </c:pt>
                <c:pt idx="4">
                  <c:v>0.01</c:v>
                </c:pt>
                <c:pt idx="5">
                  <c:v>0.04</c:v>
                </c:pt>
                <c:pt idx="6">
                  <c:v>0.01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2.8078604666892527E-2"/>
          <c:w val="0.28089677657480316"/>
          <c:h val="0.9263898538488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477138587489"/>
          <c:y val="0.19118964129000729"/>
          <c:w val="0.45676522408152137"/>
          <c:h val="0.7941100643387015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Substratbestandteile</c:v>
                </c:pt>
              </c:strCache>
            </c:strRef>
          </c:tx>
          <c:explosion val="39"/>
          <c:dPt>
            <c:idx val="0"/>
            <c:bubble3D val="0"/>
            <c:explosion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86-4CBB-B154-63074971B151}"/>
              </c:ext>
            </c:extLst>
          </c:dPt>
          <c:dPt>
            <c:idx val="1"/>
            <c:bubble3D val="0"/>
            <c:explosion val="0"/>
            <c:spPr>
              <a:solidFill>
                <a:srgbClr val="66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E86-4CBB-B154-63074971B151}"/>
              </c:ext>
            </c:extLst>
          </c:dPt>
          <c:dPt>
            <c:idx val="2"/>
            <c:bubble3D val="0"/>
            <c:explosion val="0"/>
            <c:spPr>
              <a:solidFill>
                <a:srgbClr val="FF7F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E86-4CBB-B154-63074971B151}"/>
              </c:ext>
            </c:extLst>
          </c:dPt>
          <c:dPt>
            <c:idx val="3"/>
            <c:bubble3D val="0"/>
            <c:explosion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86-4CBB-B154-63074971B151}"/>
              </c:ext>
            </c:extLst>
          </c:dPt>
          <c:dPt>
            <c:idx val="4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86-4CBB-B154-63074971B151}"/>
              </c:ext>
            </c:extLst>
          </c:dPt>
          <c:dPt>
            <c:idx val="5"/>
            <c:bubble3D val="0"/>
            <c:explosion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86-4CBB-B154-63074971B151}"/>
              </c:ext>
            </c:extLst>
          </c:dPt>
          <c:dPt>
            <c:idx val="6"/>
            <c:bubble3D val="0"/>
            <c:explosion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86-4CBB-B154-63074971B151}"/>
              </c:ext>
            </c:extLst>
          </c:dPt>
          <c:dPt>
            <c:idx val="7"/>
            <c:bubble3D val="0"/>
            <c:explosion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86-4CBB-B154-63074971B151}"/>
              </c:ext>
            </c:extLst>
          </c:dPt>
          <c:dLbls>
            <c:dLbl>
              <c:idx val="0"/>
              <c:layout>
                <c:manualLayout>
                  <c:x val="-7.5850521313109076E-3"/>
                  <c:y val="-5.3385244389173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86-4CBB-B154-63074971B151}"/>
                </c:ext>
              </c:extLst>
            </c:dLbl>
            <c:dLbl>
              <c:idx val="1"/>
              <c:layout>
                <c:manualLayout>
                  <c:x val="-1.2273802378905808E-2"/>
                  <c:y val="-9.26925221222224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86-4CBB-B154-63074971B151}"/>
                </c:ext>
              </c:extLst>
            </c:dLbl>
            <c:dLbl>
              <c:idx val="3"/>
              <c:layout>
                <c:manualLayout>
                  <c:x val="-9.5481896441364776E-4"/>
                  <c:y val="-1.7518003631479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86-4CBB-B154-63074971B151}"/>
                </c:ext>
              </c:extLst>
            </c:dLbl>
            <c:dLbl>
              <c:idx val="4"/>
              <c:layout>
                <c:manualLayout>
                  <c:x val="-1.0213590720115016E-2"/>
                  <c:y val="-7.340090393428765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86-4CBB-B154-63074971B151}"/>
                </c:ext>
              </c:extLst>
            </c:dLbl>
            <c:dLbl>
              <c:idx val="5"/>
              <c:layout>
                <c:manualLayout>
                  <c:x val="5.4584967423636247E-3"/>
                  <c:y val="3.51222356245356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86-4CBB-B154-63074971B151}"/>
                </c:ext>
              </c:extLst>
            </c:dLbl>
            <c:dLbl>
              <c:idx val="7"/>
              <c:layout>
                <c:manualLayout>
                  <c:x val="9.58677515759555E-3"/>
                  <c:y val="-1.06970633507510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86-4CBB-B154-63074971B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1">
                  <c:v>Torf</c:v>
                </c:pt>
                <c:pt idx="2">
                  <c:v>Kokosprodukte</c:v>
                </c:pt>
                <c:pt idx="3">
                  <c:v>Holzfaser</c:v>
                </c:pt>
                <c:pt idx="4">
                  <c:v>Rindenhumus</c:v>
                </c:pt>
                <c:pt idx="5">
                  <c:v>Grüngutkompost</c:v>
                </c:pt>
                <c:pt idx="6">
                  <c:v>sonstige organische Stoffe</c:v>
                </c:pt>
                <c:pt idx="7">
                  <c:v>mineralische Ausgangsstoffe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8"/>
                <c:pt idx="1">
                  <c:v>0.43</c:v>
                </c:pt>
                <c:pt idx="2">
                  <c:v>0.02</c:v>
                </c:pt>
                <c:pt idx="3">
                  <c:v>0.14000000000000001</c:v>
                </c:pt>
                <c:pt idx="4">
                  <c:v>0.06</c:v>
                </c:pt>
                <c:pt idx="5">
                  <c:v>0.31</c:v>
                </c:pt>
                <c:pt idx="6">
                  <c:v>0.01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BB-B154-63074971B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1736403303641771"/>
          <c:y val="2.8078604666892527E-2"/>
          <c:w val="0.28089677657480316"/>
          <c:h val="0.9263898538488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0.08318</cdr:x>
      <cdr:y>0.12263</cdr:y>
    </cdr:from>
    <cdr:to>
      <cdr:x>0.42242</cdr:x>
      <cdr:y>0.97313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7FE5E655-860E-4B95-8037-7C3891C10C5C}"/>
            </a:ext>
          </a:extLst>
        </cdr:cNvPr>
        <cdr:cNvSpPr txBox="1"/>
      </cdr:nvSpPr>
      <cdr:spPr>
        <a:xfrm xmlns:a="http://schemas.openxmlformats.org/drawingml/2006/main">
          <a:off x="783627" y="620060"/>
          <a:ext cx="3195873" cy="43003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0.08911</cdr:x>
      <cdr:y>0.12532</cdr:y>
    </cdr:from>
    <cdr:to>
      <cdr:x>0.99403</cdr:x>
      <cdr:y>0.99264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082BB292-3548-4FED-AC0F-120EA4194DB4}"/>
            </a:ext>
          </a:extLst>
        </cdr:cNvPr>
        <cdr:cNvGrpSpPr/>
      </cdr:nvGrpSpPr>
      <cdr:grpSpPr>
        <a:xfrm xmlns:a="http://schemas.openxmlformats.org/drawingml/2006/main">
          <a:off x="839473" y="633661"/>
          <a:ext cx="8524920" cy="4385465"/>
          <a:chOff x="834428" y="670861"/>
          <a:chExt cx="8524842" cy="4385480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4047C70D-5A01-4675-B7D4-8CD7B1809E7E}"/>
              </a:ext>
            </a:extLst>
          </cdr:cNvPr>
          <cdr:cNvSpPr txBox="1"/>
        </cdr:nvSpPr>
        <cdr:spPr>
          <a:xfrm xmlns:a="http://schemas.openxmlformats.org/drawingml/2006/main">
            <a:off x="834428" y="670861"/>
            <a:ext cx="2529438" cy="215824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B60599E4-02DB-40EB-8696-CEFB8E0E1EAD}"/>
              </a:ext>
            </a:extLst>
          </cdr:cNvPr>
          <cdr:cNvSpPr txBox="1"/>
        </cdr:nvSpPr>
        <cdr:spPr>
          <a:xfrm xmlns:a="http://schemas.openxmlformats.org/drawingml/2006/main">
            <a:off x="6163397" y="1592669"/>
            <a:ext cx="3195873" cy="346367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  <cdr:relSizeAnchor xmlns:cdr="http://schemas.openxmlformats.org/drawingml/2006/chartDrawing">
    <cdr:from>
      <cdr:x>0.03078</cdr:x>
      <cdr:y>0</cdr:y>
    </cdr:from>
    <cdr:to>
      <cdr:x>0.26964</cdr:x>
      <cdr:y>0.37921</cdr:y>
    </cdr:to>
    <cdr:pic>
      <cdr:nvPicPr>
        <cdr:cNvPr id="5" name="Picture 5" descr="TorfmoorIMG_7025">
          <a:extLst xmlns:a="http://schemas.openxmlformats.org/drawingml/2006/main">
            <a:ext uri="{FF2B5EF4-FFF2-40B4-BE49-F238E27FC236}">
              <a16:creationId xmlns:a16="http://schemas.microsoft.com/office/drawing/2014/main" id="{C1806AD3-E854-4B2C-9872-F5C6E05034FF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 t="18899" b="38260"/>
        <a:stretch xmlns:a="http://schemas.openxmlformats.org/drawingml/2006/main"/>
      </cdr:blipFill>
      <cdr:spPr bwMode="auto">
        <a:xfrm xmlns:a="http://schemas.openxmlformats.org/drawingml/2006/main">
          <a:off x="289928" y="-1154419"/>
          <a:ext cx="2250212" cy="1917415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0.09133</cdr:x>
      <cdr:y>0.13162</cdr:y>
    </cdr:from>
    <cdr:to>
      <cdr:x>0.99349</cdr:x>
      <cdr:y>1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EF0DEE26-940F-41FC-8855-C1F318ABA5A7}"/>
            </a:ext>
          </a:extLst>
        </cdr:cNvPr>
        <cdr:cNvGrpSpPr/>
      </cdr:nvGrpSpPr>
      <cdr:grpSpPr>
        <a:xfrm xmlns:a="http://schemas.openxmlformats.org/drawingml/2006/main">
          <a:off x="860387" y="665516"/>
          <a:ext cx="8498919" cy="4390825"/>
          <a:chOff x="860365" y="665536"/>
          <a:chExt cx="8498905" cy="4390805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B60599E4-02DB-40EB-8696-CEFB8E0E1EAD}"/>
              </a:ext>
            </a:extLst>
          </cdr:cNvPr>
          <cdr:cNvSpPr txBox="1"/>
        </cdr:nvSpPr>
        <cdr:spPr>
          <a:xfrm xmlns:a="http://schemas.openxmlformats.org/drawingml/2006/main">
            <a:off x="6163397" y="1978080"/>
            <a:ext cx="3195873" cy="3078261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D6441075-A49E-447B-8AA8-C99A249CA7A6}"/>
              </a:ext>
            </a:extLst>
          </cdr:cNvPr>
          <cdr:cNvSpPr txBox="1"/>
        </cdr:nvSpPr>
        <cdr:spPr>
          <a:xfrm xmlns:a="http://schemas.openxmlformats.org/drawingml/2006/main">
            <a:off x="860365" y="665536"/>
            <a:ext cx="2529438" cy="199155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  <cdr:relSizeAnchor xmlns:cdr="http://schemas.openxmlformats.org/drawingml/2006/chartDrawing">
    <cdr:from>
      <cdr:x>0.01917</cdr:x>
      <cdr:y>0.00953</cdr:y>
    </cdr:from>
    <cdr:to>
      <cdr:x>0.2133</cdr:x>
      <cdr:y>0.35956</cdr:y>
    </cdr:to>
    <cdr:pic>
      <cdr:nvPicPr>
        <cdr:cNvPr id="5" name="Picture 3">
          <a:extLst xmlns:a="http://schemas.openxmlformats.org/drawingml/2006/main">
            <a:ext uri="{FF2B5EF4-FFF2-40B4-BE49-F238E27FC236}">
              <a16:creationId xmlns:a16="http://schemas.microsoft.com/office/drawing/2014/main" id="{418C31DF-6F68-4C9C-BFEF-9D30CE326B3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80613" y="48206"/>
          <a:ext cx="1828799" cy="176985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0.0775</cdr:x>
      <cdr:y>0</cdr:y>
    </cdr:from>
    <cdr:to>
      <cdr:x>1</cdr:x>
      <cdr:y>0.96956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E0DA65AF-D4B9-4150-BE19-0C9D4F8E97F2}"/>
            </a:ext>
          </a:extLst>
        </cdr:cNvPr>
        <cdr:cNvGrpSpPr/>
      </cdr:nvGrpSpPr>
      <cdr:grpSpPr>
        <a:xfrm xmlns:a="http://schemas.openxmlformats.org/drawingml/2006/main">
          <a:off x="730099" y="0"/>
          <a:ext cx="8690535" cy="4902426"/>
          <a:chOff x="730096" y="0"/>
          <a:chExt cx="8690538" cy="4902432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C1B94794-1308-4A1B-8CB1-5522A17CCA1E}"/>
              </a:ext>
            </a:extLst>
          </cdr:cNvPr>
          <cdr:cNvSpPr txBox="1"/>
        </cdr:nvSpPr>
        <cdr:spPr>
          <a:xfrm xmlns:a="http://schemas.openxmlformats.org/drawingml/2006/main">
            <a:off x="6224761" y="2657090"/>
            <a:ext cx="3195873" cy="224534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BD28590C-435D-403F-8FAE-E649B8942F98}"/>
              </a:ext>
            </a:extLst>
          </cdr:cNvPr>
          <cdr:cNvSpPr txBox="1"/>
        </cdr:nvSpPr>
        <cdr:spPr>
          <a:xfrm xmlns:a="http://schemas.openxmlformats.org/drawingml/2006/main">
            <a:off x="730096" y="0"/>
            <a:ext cx="2529438" cy="1606888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  <cdr:relSizeAnchor xmlns:cdr="http://schemas.openxmlformats.org/drawingml/2006/chartDrawing">
    <cdr:from>
      <cdr:x>0.03397</cdr:x>
      <cdr:y>0.03052</cdr:y>
    </cdr:from>
    <cdr:to>
      <cdr:x>0.21789</cdr:x>
      <cdr:y>0.35451</cdr:y>
    </cdr:to>
    <cdr:pic>
      <cdr:nvPicPr>
        <cdr:cNvPr id="5" name="Picture 6">
          <a:extLst xmlns:a="http://schemas.openxmlformats.org/drawingml/2006/main">
            <a:ext uri="{FF2B5EF4-FFF2-40B4-BE49-F238E27FC236}">
              <a16:creationId xmlns:a16="http://schemas.microsoft.com/office/drawing/2014/main" id="{CF9F8B55-CAE1-4868-BC8F-5E05B0C0C94A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20048" y="154303"/>
          <a:ext cx="1732608" cy="1638206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blipFill dpi="0" rotWithShape="0">
                <a:blip xmlns:r="http://schemas.openxmlformats.org/officeDocument/2006/relationships"/>
                <a:srcRect/>
                <a:stretch>
                  <a:fillRect/>
                </a:stretch>
              </a:blip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0.19963</cdr:x>
      <cdr:y>0</cdr:y>
    </cdr:from>
    <cdr:to>
      <cdr:x>1</cdr:x>
      <cdr:y>1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BEE9A87E-597C-4A2E-841D-D46B11362C4D}"/>
            </a:ext>
          </a:extLst>
        </cdr:cNvPr>
        <cdr:cNvGrpSpPr/>
      </cdr:nvGrpSpPr>
      <cdr:grpSpPr>
        <a:xfrm xmlns:a="http://schemas.openxmlformats.org/drawingml/2006/main">
          <a:off x="1880641" y="0"/>
          <a:ext cx="7539993" cy="5056341"/>
          <a:chOff x="1870044" y="0"/>
          <a:chExt cx="7540026" cy="5056341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C1B94794-1308-4A1B-8CB1-5522A17CCA1E}"/>
              </a:ext>
            </a:extLst>
          </cdr:cNvPr>
          <cdr:cNvSpPr txBox="1"/>
        </cdr:nvSpPr>
        <cdr:spPr>
          <a:xfrm xmlns:a="http://schemas.openxmlformats.org/drawingml/2006/main">
            <a:off x="6214197" y="3037335"/>
            <a:ext cx="3195873" cy="201900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BD28590C-435D-403F-8FAE-E649B8942F98}"/>
              </a:ext>
            </a:extLst>
          </cdr:cNvPr>
          <cdr:cNvSpPr txBox="1"/>
        </cdr:nvSpPr>
        <cdr:spPr>
          <a:xfrm xmlns:a="http://schemas.openxmlformats.org/drawingml/2006/main">
            <a:off x="1870044" y="0"/>
            <a:ext cx="1389490" cy="152540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  <cdr:relSizeAnchor xmlns:cdr="http://schemas.openxmlformats.org/drawingml/2006/chartDrawing">
    <cdr:from>
      <cdr:x>0.01879</cdr:x>
      <cdr:y>0.03193</cdr:y>
    </cdr:from>
    <cdr:to>
      <cdr:x>0.19466</cdr:x>
      <cdr:y>0.31054</cdr:y>
    </cdr:to>
    <cdr:pic>
      <cdr:nvPicPr>
        <cdr:cNvPr id="5" name="Picture 4" descr="RindeIMG_7922">
          <a:extLst xmlns:a="http://schemas.openxmlformats.org/drawingml/2006/main">
            <a:ext uri="{FF2B5EF4-FFF2-40B4-BE49-F238E27FC236}">
              <a16:creationId xmlns:a16="http://schemas.microsoft.com/office/drawing/2014/main" id="{1DC87E83-D877-483B-B835-F96EF638E9CC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 l="23219" t="11961"/>
        <a:stretch xmlns:a="http://schemas.openxmlformats.org/drawingml/2006/main"/>
      </cdr:blipFill>
      <cdr:spPr bwMode="auto">
        <a:xfrm xmlns:a="http://schemas.openxmlformats.org/drawingml/2006/main">
          <a:off x="177015" y="161449"/>
          <a:ext cx="1656816" cy="1408747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0.23695</cdr:x>
      <cdr:y>1.97771E-7</cdr:y>
    </cdr:from>
    <cdr:to>
      <cdr:x>0.99888</cdr:x>
      <cdr:y>1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F86458F9-7FAE-41BE-8E34-EABA9625E24C}"/>
            </a:ext>
          </a:extLst>
        </cdr:cNvPr>
        <cdr:cNvGrpSpPr/>
      </cdr:nvGrpSpPr>
      <cdr:grpSpPr>
        <a:xfrm xmlns:a="http://schemas.openxmlformats.org/drawingml/2006/main">
          <a:off x="2232219" y="1"/>
          <a:ext cx="7177864" cy="5056340"/>
          <a:chOff x="2232181" y="1"/>
          <a:chExt cx="7177889" cy="5056340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C1B94794-1308-4A1B-8CB1-5522A17CCA1E}"/>
              </a:ext>
            </a:extLst>
          </cdr:cNvPr>
          <cdr:cNvSpPr txBox="1"/>
        </cdr:nvSpPr>
        <cdr:spPr>
          <a:xfrm xmlns:a="http://schemas.openxmlformats.org/drawingml/2006/main">
            <a:off x="6214197" y="3535276"/>
            <a:ext cx="3195873" cy="152106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BD28590C-435D-403F-8FAE-E649B8942F98}"/>
              </a:ext>
            </a:extLst>
          </cdr:cNvPr>
          <cdr:cNvSpPr txBox="1"/>
        </cdr:nvSpPr>
        <cdr:spPr>
          <a:xfrm xmlns:a="http://schemas.openxmlformats.org/drawingml/2006/main">
            <a:off x="2232181" y="1"/>
            <a:ext cx="1034553" cy="140771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  <cdr:relSizeAnchor xmlns:cdr="http://schemas.openxmlformats.org/drawingml/2006/chartDrawing">
    <cdr:from>
      <cdr:x>0.01558</cdr:x>
      <cdr:y>0.01347</cdr:y>
    </cdr:from>
    <cdr:to>
      <cdr:x>0.21388</cdr:x>
      <cdr:y>0.35861</cdr:y>
    </cdr:to>
    <cdr:pic>
      <cdr:nvPicPr>
        <cdr:cNvPr id="5" name="Grafik 4">
          <a:extLst xmlns:a="http://schemas.openxmlformats.org/drawingml/2006/main">
            <a:ext uri="{FF2B5EF4-FFF2-40B4-BE49-F238E27FC236}">
              <a16:creationId xmlns:a16="http://schemas.microsoft.com/office/drawing/2014/main" id="{DB109C76-53A8-4452-AB6E-C962D7FC14A8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0057" t="12422" r="9353" b="7350"/>
        <a:stretch xmlns:a="http://schemas.openxmlformats.org/drawingml/2006/main"/>
      </cdr:blipFill>
      <cdr:spPr>
        <a:xfrm xmlns:a="http://schemas.openxmlformats.org/drawingml/2006/main">
          <a:off x="146773" y="68109"/>
          <a:ext cx="1868126" cy="1745145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0.27987</cdr:x>
      <cdr:y>0</cdr:y>
    </cdr:from>
    <cdr:to>
      <cdr:x>0.99888</cdr:x>
      <cdr:y>1</cdr:y>
    </cdr:to>
    <cdr:grpSp>
      <cdr:nvGrpSpPr>
        <cdr:cNvPr id="4" name="Gruppieren 3">
          <a:extLst xmlns:a="http://schemas.openxmlformats.org/drawingml/2006/main">
            <a:ext uri="{FF2B5EF4-FFF2-40B4-BE49-F238E27FC236}">
              <a16:creationId xmlns:a16="http://schemas.microsoft.com/office/drawing/2014/main" id="{D7CAD1B7-7A75-42E1-86D7-8C0691C94A5A}"/>
            </a:ext>
          </a:extLst>
        </cdr:cNvPr>
        <cdr:cNvGrpSpPr/>
      </cdr:nvGrpSpPr>
      <cdr:grpSpPr>
        <a:xfrm xmlns:a="http://schemas.openxmlformats.org/drawingml/2006/main">
          <a:off x="2636553" y="0"/>
          <a:ext cx="6773530" cy="5056341"/>
          <a:chOff x="2636570" y="0"/>
          <a:chExt cx="6773500" cy="5056341"/>
        </a:xfrm>
      </cdr:grpSpPr>
      <cdr:sp macro="" textlink="">
        <cdr:nvSpPr>
          <cdr:cNvPr id="2" name="Textfeld 1">
            <a:extLst xmlns:a="http://schemas.openxmlformats.org/drawingml/2006/main">
              <a:ext uri="{FF2B5EF4-FFF2-40B4-BE49-F238E27FC236}">
                <a16:creationId xmlns:a16="http://schemas.microsoft.com/office/drawing/2014/main" id="{C1B94794-1308-4A1B-8CB1-5522A17CCA1E}"/>
              </a:ext>
            </a:extLst>
          </cdr:cNvPr>
          <cdr:cNvSpPr txBox="1"/>
        </cdr:nvSpPr>
        <cdr:spPr>
          <a:xfrm xmlns:a="http://schemas.openxmlformats.org/drawingml/2006/main">
            <a:off x="6214197" y="4241447"/>
            <a:ext cx="3195873" cy="81489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  <cdr:sp macro="" textlink="">
        <cdr:nvSpPr>
          <cdr:cNvPr id="3" name="Textfeld 1">
            <a:extLst xmlns:a="http://schemas.openxmlformats.org/drawingml/2006/main">
              <a:ext uri="{FF2B5EF4-FFF2-40B4-BE49-F238E27FC236}">
                <a16:creationId xmlns:a16="http://schemas.microsoft.com/office/drawing/2014/main" id="{BD28590C-435D-403F-8FAE-E649B8942F98}"/>
              </a:ext>
            </a:extLst>
          </cdr:cNvPr>
          <cdr:cNvSpPr txBox="1"/>
        </cdr:nvSpPr>
        <cdr:spPr>
          <a:xfrm xmlns:a="http://schemas.openxmlformats.org/drawingml/2006/main">
            <a:off x="2636570" y="0"/>
            <a:ext cx="662446" cy="1326231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 sz="1100" dirty="0"/>
          </a:p>
        </cdr:txBody>
      </cdr:sp>
    </cdr:grp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0.35632</cdr:x>
      <cdr:y>0.60989</cdr:y>
    </cdr:from>
    <cdr:to>
      <cdr:x>0.38757</cdr:x>
      <cdr:y>0.66081</cdr:y>
    </cdr:to>
    <cdr:sp macro="" textlink="">
      <cdr:nvSpPr>
        <cdr:cNvPr id="2" name="Rechteck 1"/>
        <cdr:cNvSpPr/>
      </cdr:nvSpPr>
      <cdr:spPr bwMode="auto">
        <a:xfrm xmlns:a="http://schemas.openxmlformats.org/drawingml/2006/main">
          <a:off x="2232248" y="2678421"/>
          <a:ext cx="195772" cy="22362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0.03448</cdr:x>
      <cdr:y>0.95101</cdr:y>
    </cdr:from>
    <cdr:to>
      <cdr:x>0.49425</cdr:x>
      <cdr:y>1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216024" y="4176464"/>
          <a:ext cx="2880320" cy="215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/>
            <a:t>LVG Bad Zwischenahn  Projekt PPP 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3B689-DAAA-4D94-A255-EB4C9570794F}" type="datetimeFigureOut">
              <a:rPr lang="de-DE" smtClean="0"/>
              <a:t>13.02.2024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00D30-2B74-4D0E-BF55-0E42F96866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86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B148FB-0080-451F-A632-329C75CC7BD4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07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A3DDFF-26D8-124E-92EF-BC96ADE4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3C62-F47A-43B6-BF6F-34B2203B5644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5B7C36-EAAA-954A-9826-6CFFDCAC25C5}"/>
              </a:ext>
            </a:extLst>
          </p:cNvPr>
          <p:cNvSpPr txBox="1"/>
          <p:nvPr userDrawn="1"/>
        </p:nvSpPr>
        <p:spPr>
          <a:xfrm>
            <a:off x="838200" y="5619607"/>
            <a:ext cx="10736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ToPGa</a:t>
            </a:r>
            <a:r>
              <a:rPr lang="de-DE" sz="2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Entwicklung und Bewertung von </a:t>
            </a:r>
            <a:r>
              <a:rPr lang="de-DE" sz="22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de-DE" sz="2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rfreduzierten </a:t>
            </a:r>
            <a:r>
              <a:rPr lang="de-DE" sz="22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de-DE" sz="2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roduktionssystemen im </a:t>
            </a:r>
            <a:r>
              <a:rPr lang="de-DE" sz="22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de-DE" sz="2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rtenbau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9EB22B-FBF6-CB4E-99DA-0833193F3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72"/>
          <a:stretch/>
        </p:blipFill>
        <p:spPr>
          <a:xfrm>
            <a:off x="-2" y="2144054"/>
            <a:ext cx="3299084" cy="35501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8361F-0D89-FB4C-B209-0F71059D4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26577"/>
            <a:ext cx="9144000" cy="24660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B5E1A0-B954-5042-B4DB-006AE06BC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6709" y="3815762"/>
            <a:ext cx="527858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B8EFEF07-04FC-FA45-8280-5B10963DD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8432" y="6356350"/>
            <a:ext cx="7335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lang="en-US"/>
              <a:t>Baumschultagung CZ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275E49-A0B7-47F6-BA49-9191334CE7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0C1AB-6B40-7347-A255-536A6C81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FAD7E2-FDDB-1247-9040-5E3C27E7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DEE22-C4AF-2E42-BD57-608AA44A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66ED-6A56-47AC-BC34-A3CDF860DC90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5B45D-F94D-EA4B-A4B5-92961321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82765-C297-474E-9DA9-7D8D3168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60DE90-2E21-4163-BCA7-7CBCB4533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bu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0C1AB-6B40-7347-A255-536A6C81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FAD7E2-FDDB-1247-9040-5E3C27E7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DEE22-C4AF-2E42-BD57-608AA44A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BF292-F2B7-41B0-8C1B-6EC0124F4C96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5B45D-F94D-EA4B-A4B5-92961321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82765-C297-474E-9DA9-7D8D3168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AD87EF-68E5-4C4C-8C56-35F2875BF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2C67E-A4FD-1941-A8F6-F2B7F637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899548-DED4-5446-8B05-EAE81877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D449DA-3254-814D-93F9-E39348CD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01F6D2-8F28-4E48-9DF1-90E508C5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47BC8B-A00D-4E26-99FE-B0878D950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94D9FA-A482-3E4A-942E-71EBF3EC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5176-4640-4EA5-8835-C86DAD0BBB03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68FA51-C539-FB41-AE70-9C15EE32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8C8DFA-22DB-854C-A2AE-B55044F5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E9F4BF-4594-6642-BAFF-F402664FB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850" y="1695450"/>
            <a:ext cx="6718300" cy="3467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4F701E-D367-4E5F-B028-4FCE56FB1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F19B9C59-1560-4471-9640-4A555A131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714501" cy="365125"/>
          </a:xfrm>
        </p:spPr>
        <p:txBody>
          <a:bodyPr/>
          <a:lstStyle/>
          <a:p>
            <a:fld id="{4CC641A3-1C9A-4741-90F8-F31E6FEFA798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17A7A7DD-EA42-4688-B6FB-87A9DF95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8432" y="6356350"/>
            <a:ext cx="7335136" cy="365125"/>
          </a:xfrm>
        </p:spPr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821D0060-6C2A-41A2-87BF-C277FEEA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0744" y="6356350"/>
            <a:ext cx="123305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157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54F31-7093-43BF-B853-508CEC85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3072C0-C2EB-4473-8F25-6E195BC2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41A3-1C9A-4741-90F8-F31E6FEFA798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5CA4F5-4539-4190-9E37-D3BBFAB1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5AA61C-8E7D-4C10-BFA0-D0E6C890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EBFB02-289D-8841-A4BB-83269AE7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10584028" cy="933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EF10-7D1A-924A-936C-2D67F94F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1288087"/>
            <a:ext cx="11263745" cy="488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1ECEB9-A8A7-B64F-B02B-35D3DE7FE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981" y="6356350"/>
            <a:ext cx="1714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424242"/>
                </a:solidFill>
              </a:defRPr>
            </a:lvl1pPr>
          </a:lstStyle>
          <a:p>
            <a:fld id="{4CC641A3-1C9A-4741-90F8-F31E6FEFA798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F1F4D5-A628-3D46-9E17-D5DB20416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8432" y="6356350"/>
            <a:ext cx="7335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lang="en-US"/>
              <a:t>Baumschultagung CZ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0F39EF-DA00-B341-9CF1-16CA260C7B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985" y="6176963"/>
            <a:ext cx="945082" cy="48623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5963D2-2C75-5049-9DD4-3102A4E6F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0744" y="6356350"/>
            <a:ext cx="1233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2424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F421AC-0D07-B747-A4D9-C53AF370D326}"/>
              </a:ext>
            </a:extLst>
          </p:cNvPr>
          <p:cNvSpPr/>
          <p:nvPr userDrawn="1"/>
        </p:nvSpPr>
        <p:spPr>
          <a:xfrm>
            <a:off x="477981" y="6310631"/>
            <a:ext cx="10584029" cy="45719"/>
          </a:xfrm>
          <a:prstGeom prst="roundRect">
            <a:avLst>
              <a:gd name="adj" fmla="val 50000"/>
            </a:avLst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FAD334-0CAD-4C8E-944D-3567C78DF1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266312"/>
            <a:ext cx="3000704" cy="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71" r:id="rId5"/>
    <p:sldLayoutId id="2147483673" r:id="rId6"/>
    <p:sldLayoutId id="2147483674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242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42424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0" Type="http://schemas.openxmlformats.org/officeDocument/2006/relationships/image" Target="../media/image21.emf"/><Relationship Id="rId4" Type="http://schemas.openxmlformats.org/officeDocument/2006/relationships/image" Target="../media/image15.sv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F0B7C59-31D4-CA43-9AA9-115F8BD7D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864518">
            <a:off x="4157836" y="3523067"/>
            <a:ext cx="6704575" cy="90147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Grenzen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Chancen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05E1D6-722B-4DC0-ADDD-62927D7E0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061" y="707646"/>
            <a:ext cx="7236736" cy="2466001"/>
          </a:xfrm>
        </p:spPr>
        <p:txBody>
          <a:bodyPr>
            <a:noAutofit/>
          </a:bodyPr>
          <a:lstStyle/>
          <a:p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Torfersatzstoffe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in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Baumschulen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3A5EED3-CB7F-4283-9FC0-A6ACF7A484A6}"/>
              </a:ext>
            </a:extLst>
          </p:cNvPr>
          <p:cNvGrpSpPr/>
          <p:nvPr/>
        </p:nvGrpSpPr>
        <p:grpSpPr>
          <a:xfrm>
            <a:off x="8163824" y="3973802"/>
            <a:ext cx="3088628" cy="2920701"/>
            <a:chOff x="4986057" y="3530043"/>
            <a:chExt cx="3088628" cy="292070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4CEE1A0-5464-4BFA-9DC4-06DAF10E3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92" t="536" r="22370" b="-536"/>
            <a:stretch/>
          </p:blipFill>
          <p:spPr>
            <a:xfrm>
              <a:off x="4986057" y="3530043"/>
              <a:ext cx="3088628" cy="29207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5518890-64FB-4558-8E86-020AC1B6A4B4}"/>
                </a:ext>
              </a:extLst>
            </p:cNvPr>
            <p:cNvSpPr txBox="1"/>
            <p:nvPr/>
          </p:nvSpPr>
          <p:spPr>
            <a:xfrm>
              <a:off x="5640309" y="5666986"/>
              <a:ext cx="19992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Projektbearbeitung</a:t>
              </a:r>
            </a:p>
            <a:p>
              <a:r>
                <a:rPr lang="de-DE" dirty="0"/>
                <a:t>Christina Eilers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8BEB-A560-4DE9-9896-3CAE972DA6EA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559439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8A02F9CF-FFB4-424B-ABFD-E5D1D7F1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A2E33F-9013-41CD-8F76-056C1F1B7810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B2D8AD0-EC6C-4125-ADFE-9ECE8F13D797}"/>
              </a:ext>
            </a:extLst>
          </p:cNvPr>
          <p:cNvGrpSpPr/>
          <p:nvPr/>
        </p:nvGrpSpPr>
        <p:grpSpPr>
          <a:xfrm>
            <a:off x="9119394" y="769358"/>
            <a:ext cx="3005208" cy="5586992"/>
            <a:chOff x="9119394" y="769358"/>
            <a:chExt cx="3005208" cy="5586992"/>
          </a:xfrm>
        </p:grpSpPr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08353923-2F57-4BA8-99C7-F7CCC58049BB}"/>
                </a:ext>
              </a:extLst>
            </p:cNvPr>
            <p:cNvSpPr txBox="1">
              <a:spLocks/>
            </p:cNvSpPr>
            <p:nvPr/>
          </p:nvSpPr>
          <p:spPr>
            <a:xfrm>
              <a:off x="9119394" y="769358"/>
              <a:ext cx="3005208" cy="558699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42424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Nährstoffgehalt: </a:t>
              </a:r>
              <a:endParaRPr lang="de-DE" altLang="de-DE" sz="20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Nährstoff</a:t>
              </a:r>
              <a:r>
                <a:rPr lang="de-DE" altLang="de-DE" sz="2000" b="1" dirty="0"/>
                <a:t>immobilisierung</a:t>
              </a:r>
              <a:r>
                <a:rPr lang="de-DE" altLang="de-DE" sz="2000" b="1" dirty="0">
                  <a:solidFill>
                    <a:srgbClr val="000000"/>
                  </a:solidFill>
                </a:rPr>
                <a:t>: </a:t>
              </a:r>
              <a:endParaRPr lang="de-DE" altLang="de-DE" sz="20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2000" b="1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pH-Wert: </a:t>
              </a:r>
              <a:endParaRPr lang="de-DE" altLang="de-DE" sz="20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Wasserkapazität: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20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Luftkapazität: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Sonstiges: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Qualität schwankt stark!</a:t>
              </a:r>
              <a:r>
                <a:rPr lang="de-DE" altLang="de-DE" sz="2000" dirty="0">
                  <a:solidFill>
                    <a:srgbClr val="000000"/>
                  </a:solidFill>
                </a:rPr>
                <a:t> </a:t>
              </a:r>
              <a:endParaRPr lang="de-DE" altLang="de-DE" sz="2000" b="1" dirty="0">
                <a:solidFill>
                  <a:srgbClr val="000000"/>
                </a:solidFill>
              </a:endParaRPr>
            </a:p>
            <a:p>
              <a:pPr>
                <a:lnSpc>
                  <a:spcPct val="8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2000" dirty="0">
                <a:solidFill>
                  <a:srgbClr val="000000"/>
                </a:solidFill>
              </a:endParaRPr>
            </a:p>
            <a:p>
              <a:pPr>
                <a:lnSpc>
                  <a:spcPct val="8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2000" dirty="0">
                <a:solidFill>
                  <a:srgbClr val="000000"/>
                </a:solidFill>
              </a:endParaRPr>
            </a:p>
            <a:p>
              <a:endParaRPr lang="de-DE" sz="2000" dirty="0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3E772338-5354-4AE9-A881-36BAF2BDC01D}"/>
                </a:ext>
              </a:extLst>
            </p:cNvPr>
            <p:cNvSpPr/>
            <p:nvPr/>
          </p:nvSpPr>
          <p:spPr>
            <a:xfrm rot="2465161">
              <a:off x="10454902" y="3534994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2563D150-27E7-4B32-8675-B7DE74E12A11}"/>
                </a:ext>
              </a:extLst>
            </p:cNvPr>
            <p:cNvSpPr/>
            <p:nvPr/>
          </p:nvSpPr>
          <p:spPr>
            <a:xfrm rot="12908015">
              <a:off x="9945070" y="1905848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59DB30C9-1D3F-4B85-9DB9-A7E2FFC4B760}"/>
                </a:ext>
              </a:extLst>
            </p:cNvPr>
            <p:cNvSpPr/>
            <p:nvPr/>
          </p:nvSpPr>
          <p:spPr>
            <a:xfrm rot="12908015">
              <a:off x="10462055" y="2458757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104F7688-13F1-47F8-9825-272C1F561FBB}"/>
                </a:ext>
              </a:extLst>
            </p:cNvPr>
            <p:cNvSpPr/>
            <p:nvPr/>
          </p:nvSpPr>
          <p:spPr>
            <a:xfrm rot="16200000">
              <a:off x="9571679" y="3549291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D74BB90A-155B-4798-AFFF-201F06E98A75}"/>
                </a:ext>
              </a:extLst>
            </p:cNvPr>
            <p:cNvSpPr/>
            <p:nvPr/>
          </p:nvSpPr>
          <p:spPr>
            <a:xfrm rot="12908015">
              <a:off x="11220276" y="965180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E8D47181-1C23-4ECE-8B3A-2C41D4FF9183}"/>
                </a:ext>
              </a:extLst>
            </p:cNvPr>
            <p:cNvSpPr/>
            <p:nvPr/>
          </p:nvSpPr>
          <p:spPr>
            <a:xfrm rot="2465161">
              <a:off x="9608238" y="4603853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63D4F00B-5397-476A-80DC-551E9E7C8898}"/>
                </a:ext>
              </a:extLst>
            </p:cNvPr>
            <p:cNvSpPr/>
            <p:nvPr/>
          </p:nvSpPr>
          <p:spPr>
            <a:xfrm rot="16200000">
              <a:off x="10441402" y="4603853"/>
              <a:ext cx="351352" cy="378478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F036E98-182E-45B7-8B12-DDDF08CF217C}"/>
              </a:ext>
            </a:extLst>
          </p:cNvPr>
          <p:cNvGrpSpPr/>
          <p:nvPr/>
        </p:nvGrpSpPr>
        <p:grpSpPr>
          <a:xfrm>
            <a:off x="4564021" y="4273406"/>
            <a:ext cx="2376512" cy="2689600"/>
            <a:chOff x="4564021" y="4273406"/>
            <a:chExt cx="2376512" cy="2689600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37668C0-EB53-4DB7-ABD0-FBF52DFC67BE}"/>
                </a:ext>
              </a:extLst>
            </p:cNvPr>
            <p:cNvGrpSpPr/>
            <p:nvPr/>
          </p:nvGrpSpPr>
          <p:grpSpPr>
            <a:xfrm>
              <a:off x="5171753" y="4273406"/>
              <a:ext cx="1768780" cy="2366060"/>
              <a:chOff x="430824" y="1146767"/>
              <a:chExt cx="3675900" cy="5122148"/>
            </a:xfrm>
          </p:grpSpPr>
          <p:sp>
            <p:nvSpPr>
              <p:cNvPr id="21" name="Doppelte Welle 20">
                <a:extLst>
                  <a:ext uri="{FF2B5EF4-FFF2-40B4-BE49-F238E27FC236}">
                    <a16:creationId xmlns:a16="http://schemas.microsoft.com/office/drawing/2014/main" id="{F4E1C46F-24E0-4B10-836A-9C50E61353DF}"/>
                  </a:ext>
                </a:extLst>
              </p:cNvPr>
              <p:cNvSpPr/>
              <p:nvPr/>
            </p:nvSpPr>
            <p:spPr>
              <a:xfrm>
                <a:off x="639826" y="1146767"/>
                <a:ext cx="3466898" cy="2053634"/>
              </a:xfrm>
              <a:prstGeom prst="doubleWave">
                <a:avLst>
                  <a:gd name="adj1" fmla="val 12500"/>
                  <a:gd name="adj2" fmla="val -201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sz="2800" b="1" dirty="0">
                    <a:solidFill>
                      <a:schemeClr val="tx1"/>
                    </a:solidFill>
                  </a:rPr>
                  <a:t> Gärreste</a:t>
                </a:r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ABBCD859-2AE9-4D4D-9D14-DD0BE5EC4D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0824" y="1295444"/>
                <a:ext cx="334107" cy="497347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E7DB612-5764-4A14-A33A-CC9E6FAD6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3" r="9875"/>
            <a:stretch/>
          </p:blipFill>
          <p:spPr>
            <a:xfrm>
              <a:off x="4564021" y="5244375"/>
              <a:ext cx="2183835" cy="17186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23445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8BE-00EB-4291-B4F3-1C2B3AE3C5AE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864604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64599381-ADF8-4C64-B7E6-9863FD8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5E3BE5-0780-4E12-AC69-29406B0DB552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00535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8DC0C-03B2-42D0-B3FF-8571B3CA22C4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99478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41B85FE6-D646-4E24-82E6-AB6FCF7E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188A14-F9DB-4902-9A9B-DD111DC3B6D1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94359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76BD-7AA0-4C32-BD03-910AE034D05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15005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41B85FE6-D646-4E24-82E6-AB6FCF7E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4,8 </a:t>
            </a:r>
            <a:r>
              <a:rPr lang="de-DE" altLang="de-DE" dirty="0" err="1"/>
              <a:t>Mio</a:t>
            </a:r>
            <a:r>
              <a:rPr lang="de-DE" altLang="de-DE" dirty="0"/>
              <a:t> m³ </a:t>
            </a:r>
            <a:r>
              <a:rPr lang="de-DE" altLang="de-DE" u="sng" dirty="0">
                <a:solidFill>
                  <a:schemeClr val="accent5">
                    <a:lumMod val="50000"/>
                  </a:schemeClr>
                </a:solidFill>
              </a:rPr>
              <a:t>Hobby-Erden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188A14-F9DB-4902-9A9B-DD111DC3B6D1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1347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F8F7A-B08B-4F1F-BEB9-4342BF62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5681" cy="933131"/>
          </a:xfrm>
        </p:spPr>
        <p:txBody>
          <a:bodyPr/>
          <a:lstStyle/>
          <a:p>
            <a:r>
              <a:rPr lang="de-DE" altLang="de-DE" dirty="0"/>
              <a:t>CO</a:t>
            </a:r>
            <a:r>
              <a:rPr lang="de-DE" altLang="de-DE" baseline="-25000" dirty="0"/>
              <a:t>2</a:t>
            </a:r>
            <a:r>
              <a:rPr lang="de-DE" altLang="de-DE" dirty="0"/>
              <a:t>  </a:t>
            </a:r>
            <a:r>
              <a:rPr lang="de-DE" altLang="de-DE" dirty="0" err="1"/>
              <a:t>Fussabdruck</a:t>
            </a:r>
            <a:r>
              <a:rPr lang="de-DE" altLang="de-DE" dirty="0"/>
              <a:t> </a:t>
            </a:r>
            <a:r>
              <a:rPr lang="de-DE" altLang="de-DE"/>
              <a:t>der Substratausgangsstoffe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A06BE2-62A6-4D3E-8C21-2B2A71CA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366A-5087-4AE3-984B-EDE0ADC0808B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80C732-89E1-45EC-99A6-7D4DAFEA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77942C-06AA-408A-ADEF-CD421334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443A96-CD28-459A-924A-89D02E296DB6}"/>
              </a:ext>
            </a:extLst>
          </p:cNvPr>
          <p:cNvSpPr txBox="1"/>
          <p:nvPr/>
        </p:nvSpPr>
        <p:spPr>
          <a:xfrm>
            <a:off x="477981" y="5468294"/>
            <a:ext cx="86460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Untersuchung Fa. </a:t>
            </a:r>
            <a:r>
              <a:rPr lang="de-DE" altLang="de-DE" sz="2000" b="1" dirty="0" err="1"/>
              <a:t>Quantis</a:t>
            </a:r>
            <a:r>
              <a:rPr lang="de-DE" altLang="de-DE" sz="2000" b="1" dirty="0"/>
              <a:t> (kg pro m³) </a:t>
            </a:r>
          </a:p>
          <a:p>
            <a:r>
              <a:rPr lang="de-DE" altLang="de-DE" dirty="0"/>
              <a:t>im Auftrag der EPAGMA, Abbildung aus: Klasmann-Deilmann, Nachhaltigkeitsbericht 2012 </a:t>
            </a:r>
          </a:p>
          <a:p>
            <a:endParaRPr lang="de-DE" dirty="0"/>
          </a:p>
        </p:txBody>
      </p:sp>
      <p:sp>
        <p:nvSpPr>
          <p:cNvPr id="7" name="Denkblase: wolkenförmig 6">
            <a:extLst>
              <a:ext uri="{FF2B5EF4-FFF2-40B4-BE49-F238E27FC236}">
                <a16:creationId xmlns:a16="http://schemas.microsoft.com/office/drawing/2014/main" id="{8C492031-6D9D-4917-9C0E-065888499540}"/>
              </a:ext>
            </a:extLst>
          </p:cNvPr>
          <p:cNvSpPr/>
          <p:nvPr/>
        </p:nvSpPr>
        <p:spPr>
          <a:xfrm>
            <a:off x="118490" y="1344486"/>
            <a:ext cx="1950452" cy="1386524"/>
          </a:xfrm>
          <a:prstGeom prst="cloudCallout">
            <a:avLst>
              <a:gd name="adj1" fmla="val 42153"/>
              <a:gd name="adj2" fmla="val 13102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</a:rPr>
              <a:t>CO</a:t>
            </a:r>
            <a:r>
              <a:rPr lang="de-DE" sz="3600" b="1" baseline="-25000" dirty="0">
                <a:solidFill>
                  <a:schemeClr val="tx1"/>
                </a:solidFill>
              </a:rPr>
              <a:t>2 </a:t>
            </a:r>
            <a:r>
              <a:rPr lang="de-DE" sz="3600" b="1" dirty="0">
                <a:solidFill>
                  <a:schemeClr val="tx1"/>
                </a:solidFill>
              </a:rPr>
              <a:t> </a:t>
            </a:r>
            <a:r>
              <a:rPr lang="de-DE" sz="2000" b="1" dirty="0">
                <a:solidFill>
                  <a:schemeClr val="tx1"/>
                </a:solidFill>
              </a:rPr>
              <a:t>(kg      </a:t>
            </a:r>
            <a:r>
              <a:rPr lang="de-DE" sz="2000" b="1" dirty="0" err="1">
                <a:solidFill>
                  <a:schemeClr val="tx1"/>
                </a:solidFill>
              </a:rPr>
              <a:t>eq</a:t>
            </a:r>
            <a:r>
              <a:rPr lang="de-DE" sz="2000" b="1" dirty="0">
                <a:solidFill>
                  <a:schemeClr val="tx1"/>
                </a:solidFill>
              </a:rPr>
              <a:t>)</a:t>
            </a:r>
            <a:endParaRPr lang="de-DE" sz="3600" b="1" baseline="-25000" dirty="0">
              <a:solidFill>
                <a:schemeClr val="tx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448E7A1-AFD2-4675-B65A-5486FD1F88A2}"/>
              </a:ext>
            </a:extLst>
          </p:cNvPr>
          <p:cNvGrpSpPr/>
          <p:nvPr/>
        </p:nvGrpSpPr>
        <p:grpSpPr>
          <a:xfrm>
            <a:off x="2175355" y="2463421"/>
            <a:ext cx="1531420" cy="2705799"/>
            <a:chOff x="2175355" y="2463421"/>
            <a:chExt cx="1531420" cy="2705799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9B0984A-C7FB-48F2-94C8-2E460A62E8F8}"/>
                </a:ext>
              </a:extLst>
            </p:cNvPr>
            <p:cNvSpPr txBox="1"/>
            <p:nvPr/>
          </p:nvSpPr>
          <p:spPr>
            <a:xfrm>
              <a:off x="2380334" y="4769110"/>
              <a:ext cx="1135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>
                  <a:solidFill>
                    <a:schemeClr val="accent5">
                      <a:lumMod val="50000"/>
                    </a:schemeClr>
                  </a:solidFill>
                </a:rPr>
                <a:t>Weißtorf</a:t>
              </a:r>
              <a:endParaRPr lang="de-DE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15" name="Grafik 14" descr="Fußabdrücke">
              <a:extLst>
                <a:ext uri="{FF2B5EF4-FFF2-40B4-BE49-F238E27FC236}">
                  <a16:creationId xmlns:a16="http://schemas.microsoft.com/office/drawing/2014/main" id="{E08737AD-C64E-481E-AF27-78ABA36D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75355" y="2938616"/>
              <a:ext cx="1531420" cy="153142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42EE234-8D31-4982-A386-CACA6FE5EC37}"/>
                </a:ext>
              </a:extLst>
            </p:cNvPr>
            <p:cNvSpPr txBox="1"/>
            <p:nvPr/>
          </p:nvSpPr>
          <p:spPr>
            <a:xfrm>
              <a:off x="2411530" y="2463421"/>
              <a:ext cx="8980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109,55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02DC072-659C-4A10-B8A1-1C2620C1D92A}"/>
              </a:ext>
            </a:extLst>
          </p:cNvPr>
          <p:cNvGrpSpPr/>
          <p:nvPr/>
        </p:nvGrpSpPr>
        <p:grpSpPr>
          <a:xfrm>
            <a:off x="2860532" y="1267354"/>
            <a:ext cx="3201058" cy="3901866"/>
            <a:chOff x="2860532" y="1267354"/>
            <a:chExt cx="3201058" cy="390186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0465A77-6507-4AF7-80E8-FEDB9DA1ECD2}"/>
                </a:ext>
              </a:extLst>
            </p:cNvPr>
            <p:cNvSpPr txBox="1"/>
            <p:nvPr/>
          </p:nvSpPr>
          <p:spPr>
            <a:xfrm>
              <a:off x="3848291" y="4769110"/>
              <a:ext cx="1455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5">
                      <a:lumMod val="50000"/>
                    </a:schemeClr>
                  </a:solidFill>
                </a:rPr>
                <a:t>Schwarztorf</a:t>
              </a:r>
            </a:p>
          </p:txBody>
        </p:sp>
        <p:pic>
          <p:nvPicPr>
            <p:cNvPr id="17" name="Grafik 16" descr="Fußabdrücke">
              <a:extLst>
                <a:ext uri="{FF2B5EF4-FFF2-40B4-BE49-F238E27FC236}">
                  <a16:creationId xmlns:a16="http://schemas.microsoft.com/office/drawing/2014/main" id="{010B8043-8839-4560-A0F9-613ECF509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60532" y="1453494"/>
              <a:ext cx="3201058" cy="320105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99BED5A-6138-4B7B-B2AD-08240948A4C0}"/>
                </a:ext>
              </a:extLst>
            </p:cNvPr>
            <p:cNvSpPr txBox="1"/>
            <p:nvPr/>
          </p:nvSpPr>
          <p:spPr>
            <a:xfrm>
              <a:off x="4125995" y="1267354"/>
              <a:ext cx="899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189,38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8215ECD-7F8A-4C2F-8CF6-5DC78F10AC88}"/>
              </a:ext>
            </a:extLst>
          </p:cNvPr>
          <p:cNvGrpSpPr/>
          <p:nvPr/>
        </p:nvGrpSpPr>
        <p:grpSpPr>
          <a:xfrm>
            <a:off x="5649844" y="2351380"/>
            <a:ext cx="1279296" cy="2817840"/>
            <a:chOff x="5649844" y="2351380"/>
            <a:chExt cx="1279296" cy="281784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AACFCE2-6728-4F46-8FD1-6916383F07B3}"/>
                </a:ext>
              </a:extLst>
            </p:cNvPr>
            <p:cNvSpPr txBox="1"/>
            <p:nvPr/>
          </p:nvSpPr>
          <p:spPr>
            <a:xfrm>
              <a:off x="5649844" y="4769110"/>
              <a:ext cx="1279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chemeClr val="accent5">
                      <a:lumMod val="50000"/>
                    </a:schemeClr>
                  </a:solidFill>
                </a:rPr>
                <a:t>Holzfaser</a:t>
              </a:r>
            </a:p>
          </p:txBody>
        </p:sp>
        <p:pic>
          <p:nvPicPr>
            <p:cNvPr id="18" name="Grafik 17" descr="Fußabdrücke">
              <a:extLst>
                <a:ext uri="{FF2B5EF4-FFF2-40B4-BE49-F238E27FC236}">
                  <a16:creationId xmlns:a16="http://schemas.microsoft.com/office/drawing/2014/main" id="{06C70DED-BBA1-43A7-8727-99A14EDDD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9914" y="3749748"/>
              <a:ext cx="352268" cy="352268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872E41B-1001-4B99-9DA8-CB121EAA5355}"/>
                </a:ext>
              </a:extLst>
            </p:cNvPr>
            <p:cNvSpPr txBox="1"/>
            <p:nvPr/>
          </p:nvSpPr>
          <p:spPr>
            <a:xfrm>
              <a:off x="5792597" y="2351380"/>
              <a:ext cx="769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15,11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D2519EB-D0D4-4F55-A965-3BDA70C95A4F}"/>
              </a:ext>
            </a:extLst>
          </p:cNvPr>
          <p:cNvGrpSpPr/>
          <p:nvPr/>
        </p:nvGrpSpPr>
        <p:grpSpPr>
          <a:xfrm>
            <a:off x="7104075" y="2402683"/>
            <a:ext cx="987725" cy="2773524"/>
            <a:chOff x="7104075" y="2402683"/>
            <a:chExt cx="987725" cy="277352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CDD5CF6-0C99-4926-99E7-F9E0DBEBA417}"/>
                </a:ext>
              </a:extLst>
            </p:cNvPr>
            <p:cNvSpPr txBox="1"/>
            <p:nvPr/>
          </p:nvSpPr>
          <p:spPr>
            <a:xfrm>
              <a:off x="7275679" y="4776097"/>
              <a:ext cx="816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5">
                      <a:lumMod val="50000"/>
                    </a:schemeClr>
                  </a:solidFill>
                </a:rPr>
                <a:t>Kokos</a:t>
              </a:r>
            </a:p>
          </p:txBody>
        </p:sp>
        <p:pic>
          <p:nvPicPr>
            <p:cNvPr id="19" name="Grafik 18" descr="Fußabdrücke">
              <a:extLst>
                <a:ext uri="{FF2B5EF4-FFF2-40B4-BE49-F238E27FC236}">
                  <a16:creationId xmlns:a16="http://schemas.microsoft.com/office/drawing/2014/main" id="{B3794A63-8C46-4A7C-8E0D-300172FD7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04075" y="3331119"/>
              <a:ext cx="816121" cy="81612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12C3F86-F5CB-401E-84FA-B98E3FE9A3A2}"/>
                </a:ext>
              </a:extLst>
            </p:cNvPr>
            <p:cNvSpPr txBox="1"/>
            <p:nvPr/>
          </p:nvSpPr>
          <p:spPr>
            <a:xfrm>
              <a:off x="7193797" y="2402683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54,6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548A8C2-FE12-4810-9990-F5DC122F7673}"/>
              </a:ext>
            </a:extLst>
          </p:cNvPr>
          <p:cNvGrpSpPr/>
          <p:nvPr/>
        </p:nvGrpSpPr>
        <p:grpSpPr>
          <a:xfrm>
            <a:off x="8351991" y="2151325"/>
            <a:ext cx="1989134" cy="3033936"/>
            <a:chOff x="8351991" y="2151325"/>
            <a:chExt cx="1989134" cy="3033936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2CF86B3-1CF7-4116-B34B-79A4845F3591}"/>
                </a:ext>
              </a:extLst>
            </p:cNvPr>
            <p:cNvSpPr txBox="1"/>
            <p:nvPr/>
          </p:nvSpPr>
          <p:spPr>
            <a:xfrm>
              <a:off x="8351991" y="4785151"/>
              <a:ext cx="1989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5">
                      <a:lumMod val="50000"/>
                    </a:schemeClr>
                  </a:solidFill>
                </a:rPr>
                <a:t>Grüngutkompost</a:t>
              </a:r>
            </a:p>
          </p:txBody>
        </p:sp>
        <p:pic>
          <p:nvPicPr>
            <p:cNvPr id="20" name="Grafik 19" descr="Fußabdrücke">
              <a:extLst>
                <a:ext uri="{FF2B5EF4-FFF2-40B4-BE49-F238E27FC236}">
                  <a16:creationId xmlns:a16="http://schemas.microsoft.com/office/drawing/2014/main" id="{F935A46D-B6EA-47EF-A5E6-F7EE1E32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11401" y="2567287"/>
              <a:ext cx="1870313" cy="1870313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C45FC9D-74B7-4938-B77A-BF340D8121E6}"/>
                </a:ext>
              </a:extLst>
            </p:cNvPr>
            <p:cNvSpPr txBox="1"/>
            <p:nvPr/>
          </p:nvSpPr>
          <p:spPr>
            <a:xfrm>
              <a:off x="8896754" y="2151325"/>
              <a:ext cx="899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126,02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8969E41D-02D8-41C6-92FF-7A9BFD76E5D2}"/>
              </a:ext>
            </a:extLst>
          </p:cNvPr>
          <p:cNvGrpSpPr/>
          <p:nvPr/>
        </p:nvGrpSpPr>
        <p:grpSpPr>
          <a:xfrm>
            <a:off x="10446172" y="2402683"/>
            <a:ext cx="1052099" cy="2766537"/>
            <a:chOff x="10446172" y="2402683"/>
            <a:chExt cx="1052099" cy="276653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77BC4AE-5206-4B4D-BEC5-3C8049DAEB65}"/>
                </a:ext>
              </a:extLst>
            </p:cNvPr>
            <p:cNvSpPr txBox="1"/>
            <p:nvPr/>
          </p:nvSpPr>
          <p:spPr>
            <a:xfrm>
              <a:off x="10564867" y="4769110"/>
              <a:ext cx="877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5">
                      <a:lumMod val="50000"/>
                    </a:schemeClr>
                  </a:solidFill>
                </a:rPr>
                <a:t>Perlite</a:t>
              </a:r>
            </a:p>
          </p:txBody>
        </p:sp>
        <p:pic>
          <p:nvPicPr>
            <p:cNvPr id="21" name="Grafik 20" descr="Fußabdrücke">
              <a:extLst>
                <a:ext uri="{FF2B5EF4-FFF2-40B4-BE49-F238E27FC236}">
                  <a16:creationId xmlns:a16="http://schemas.microsoft.com/office/drawing/2014/main" id="{326C252D-E048-45EC-9F59-D4EC8F8C0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46172" y="3123446"/>
              <a:ext cx="1052099" cy="1052099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7DB3065-04ED-491D-A971-DBA8169EDEF4}"/>
                </a:ext>
              </a:extLst>
            </p:cNvPr>
            <p:cNvSpPr txBox="1"/>
            <p:nvPr/>
          </p:nvSpPr>
          <p:spPr>
            <a:xfrm>
              <a:off x="10544797" y="2402683"/>
              <a:ext cx="769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accent2">
                      <a:lumMod val="75000"/>
                    </a:schemeClr>
                  </a:solidFill>
                </a:rPr>
                <a:t>62,42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1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FD0700-93BB-4A31-A57C-3C9C6A5D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7412-D250-4FC2-8A5B-D75BFFBC4918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64C61A-0C2E-4060-A881-33B3DF13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EB614B-3F96-43B4-A0A6-E76DD8C0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01E87C2-879D-4DFE-81C6-3791F281BC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234" y="220663"/>
            <a:ext cx="79780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Torfersatz in Baumschulen ?</a:t>
            </a:r>
            <a:r>
              <a:rPr lang="de-DE" sz="4400" b="1" dirty="0">
                <a:solidFill>
                  <a:srgbClr val="48813E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478D2542-2993-4E3D-8F52-DD8C89833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543" y="1654708"/>
            <a:ext cx="5951913" cy="3969327"/>
          </a:xfrm>
        </p:spPr>
      </p:pic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7DCC0896-F119-4148-AA7D-F53857C40AD9}"/>
              </a:ext>
            </a:extLst>
          </p:cNvPr>
          <p:cNvSpPr/>
          <p:nvPr/>
        </p:nvSpPr>
        <p:spPr>
          <a:xfrm>
            <a:off x="391402" y="780550"/>
            <a:ext cx="2879002" cy="1708117"/>
          </a:xfrm>
          <a:prstGeom prst="wedgeEllipseCallout">
            <a:avLst>
              <a:gd name="adj1" fmla="val 54316"/>
              <a:gd name="adj2" fmla="val 550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Bis 20% Torfersatz unproblematisch</a:t>
            </a:r>
          </a:p>
        </p:txBody>
      </p:sp>
      <p:sp>
        <p:nvSpPr>
          <p:cNvPr id="12" name="Sprechblase: oval 11">
            <a:extLst>
              <a:ext uri="{FF2B5EF4-FFF2-40B4-BE49-F238E27FC236}">
                <a16:creationId xmlns:a16="http://schemas.microsoft.com/office/drawing/2014/main" id="{77A6FCEE-9A60-4DED-B716-5C945038D459}"/>
              </a:ext>
            </a:extLst>
          </p:cNvPr>
          <p:cNvSpPr/>
          <p:nvPr/>
        </p:nvSpPr>
        <p:spPr>
          <a:xfrm>
            <a:off x="1543673" y="3061861"/>
            <a:ext cx="2521826" cy="1708117"/>
          </a:xfrm>
          <a:prstGeom prst="wedgeEllipseCallout">
            <a:avLst>
              <a:gd name="adj1" fmla="val 61979"/>
              <a:gd name="adj2" fmla="val -2866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Verbesserung der Luftkapazität</a:t>
            </a:r>
          </a:p>
        </p:txBody>
      </p:sp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63EEE28C-6C69-480C-83AE-4CD773C0987C}"/>
              </a:ext>
            </a:extLst>
          </p:cNvPr>
          <p:cNvSpPr/>
          <p:nvPr/>
        </p:nvSpPr>
        <p:spPr>
          <a:xfrm>
            <a:off x="6519040" y="608048"/>
            <a:ext cx="2748163" cy="1708117"/>
          </a:xfrm>
          <a:prstGeom prst="wedgeEllipseCallout">
            <a:avLst>
              <a:gd name="adj1" fmla="val -24630"/>
              <a:gd name="adj2" fmla="val 7363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Düngerersparnis durch nährstoffreiche 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Torfersatzstoffe</a:t>
            </a:r>
          </a:p>
        </p:txBody>
      </p:sp>
      <p:sp>
        <p:nvSpPr>
          <p:cNvPr id="14" name="Sprechblase: oval 13">
            <a:extLst>
              <a:ext uri="{FF2B5EF4-FFF2-40B4-BE49-F238E27FC236}">
                <a16:creationId xmlns:a16="http://schemas.microsoft.com/office/drawing/2014/main" id="{7A6133B8-3AE7-4697-8413-BB31B5808D1D}"/>
              </a:ext>
            </a:extLst>
          </p:cNvPr>
          <p:cNvSpPr/>
          <p:nvPr/>
        </p:nvSpPr>
        <p:spPr>
          <a:xfrm>
            <a:off x="8869320" y="3280900"/>
            <a:ext cx="2145672" cy="1708117"/>
          </a:xfrm>
          <a:prstGeom prst="wedgeEllipseCallout">
            <a:avLst>
              <a:gd name="adj1" fmla="val -76107"/>
              <a:gd name="adj2" fmla="val -322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Erfahrungen sammeln!</a:t>
            </a:r>
          </a:p>
        </p:txBody>
      </p:sp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5B16CF8E-F0BC-4BC4-B728-590511619281}"/>
              </a:ext>
            </a:extLst>
          </p:cNvPr>
          <p:cNvSpPr/>
          <p:nvPr/>
        </p:nvSpPr>
        <p:spPr>
          <a:xfrm>
            <a:off x="6997711" y="4989575"/>
            <a:ext cx="2440824" cy="1708117"/>
          </a:xfrm>
          <a:prstGeom prst="wedgeEllipseCallout">
            <a:avLst>
              <a:gd name="adj1" fmla="val -39820"/>
              <a:gd name="adj2" fmla="val -56756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Schwankende Qualitäten</a:t>
            </a:r>
          </a:p>
        </p:txBody>
      </p:sp>
      <p:sp>
        <p:nvSpPr>
          <p:cNvPr id="16" name="Sprechblase: oval 15">
            <a:extLst>
              <a:ext uri="{FF2B5EF4-FFF2-40B4-BE49-F238E27FC236}">
                <a16:creationId xmlns:a16="http://schemas.microsoft.com/office/drawing/2014/main" id="{110C7439-D502-485C-B17D-0A746FB8BB85}"/>
              </a:ext>
            </a:extLst>
          </p:cNvPr>
          <p:cNvSpPr/>
          <p:nvPr/>
        </p:nvSpPr>
        <p:spPr>
          <a:xfrm>
            <a:off x="3161762" y="4979012"/>
            <a:ext cx="2440824" cy="1708117"/>
          </a:xfrm>
          <a:prstGeom prst="wedgeEllipseCallout">
            <a:avLst>
              <a:gd name="adj1" fmla="val 18414"/>
              <a:gd name="adj2" fmla="val -65766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Teilweise teuer</a:t>
            </a:r>
          </a:p>
        </p:txBody>
      </p:sp>
      <p:sp>
        <p:nvSpPr>
          <p:cNvPr id="17" name="Sprechblase: oval 16">
            <a:extLst>
              <a:ext uri="{FF2B5EF4-FFF2-40B4-BE49-F238E27FC236}">
                <a16:creationId xmlns:a16="http://schemas.microsoft.com/office/drawing/2014/main" id="{BC9A26BD-F847-4F19-9FD8-1252BF82926D}"/>
              </a:ext>
            </a:extLst>
          </p:cNvPr>
          <p:cNvSpPr/>
          <p:nvPr/>
        </p:nvSpPr>
        <p:spPr>
          <a:xfrm>
            <a:off x="3520641" y="754685"/>
            <a:ext cx="2748162" cy="1708117"/>
          </a:xfrm>
          <a:prstGeom prst="wedgeEllipseCallout">
            <a:avLst>
              <a:gd name="adj1" fmla="val -6065"/>
              <a:gd name="adj2" fmla="val 5985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Gütesicherung</a:t>
            </a:r>
          </a:p>
        </p:txBody>
      </p:sp>
      <p:sp>
        <p:nvSpPr>
          <p:cNvPr id="18" name="Sprechblase: oval 17">
            <a:extLst>
              <a:ext uri="{FF2B5EF4-FFF2-40B4-BE49-F238E27FC236}">
                <a16:creationId xmlns:a16="http://schemas.microsoft.com/office/drawing/2014/main" id="{76977ED0-03DF-43F5-AE95-72A38C7C2C62}"/>
              </a:ext>
            </a:extLst>
          </p:cNvPr>
          <p:cNvSpPr/>
          <p:nvPr/>
        </p:nvSpPr>
        <p:spPr>
          <a:xfrm>
            <a:off x="9208126" y="1432453"/>
            <a:ext cx="2298827" cy="1708117"/>
          </a:xfrm>
          <a:prstGeom prst="wedgeEllipseCallout">
            <a:avLst>
              <a:gd name="adj1" fmla="val -70200"/>
              <a:gd name="adj2" fmla="val 1956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Bewässerung</a:t>
            </a:r>
          </a:p>
        </p:txBody>
      </p:sp>
    </p:spTree>
    <p:extLst>
      <p:ext uri="{BB962C8B-B14F-4D97-AF65-F5344CB8AC3E}">
        <p14:creationId xmlns:p14="http://schemas.microsoft.com/office/powerpoint/2010/main" val="406815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F91CF8-E197-B442-934C-74CCFB32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288087"/>
            <a:ext cx="11263745" cy="2921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E3C2-FF6F-42B9-B2CA-4824CBBECD91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2" descr="B:\Lehr- und Versuchsanstalt\Baumschule\Beltz\Substrate\TorfmoorIMG_7036.JPG">
            <a:extLst>
              <a:ext uri="{FF2B5EF4-FFF2-40B4-BE49-F238E27FC236}">
                <a16:creationId xmlns:a16="http://schemas.microsoft.com/office/drawing/2014/main" id="{06653C39-7BDE-4957-BA4D-192CA8D50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2" r="9796" b="1805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13146E9-1C53-4D3E-AA1A-E02DA40FFDEE}"/>
              </a:ext>
            </a:extLst>
          </p:cNvPr>
          <p:cNvSpPr txBox="1"/>
          <p:nvPr/>
        </p:nvSpPr>
        <p:spPr>
          <a:xfrm>
            <a:off x="1759268" y="3851945"/>
            <a:ext cx="87927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Vielen Dank für Ihre Aufmerksamkeit!</a:t>
            </a:r>
          </a:p>
          <a:p>
            <a:endParaRPr lang="de-DE" sz="3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de-DE" sz="3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de-DE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Gibt es noch Fragen?</a:t>
            </a:r>
          </a:p>
        </p:txBody>
      </p:sp>
    </p:spTree>
    <p:extLst>
      <p:ext uri="{BB962C8B-B14F-4D97-AF65-F5344CB8AC3E}">
        <p14:creationId xmlns:p14="http://schemas.microsoft.com/office/powerpoint/2010/main" val="258268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0BF1F-2555-4B4D-9214-14778875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03" r="43019"/>
          <a:stretch/>
        </p:blipFill>
        <p:spPr>
          <a:xfrm rot="16200000">
            <a:off x="2564809" y="-2625737"/>
            <a:ext cx="7062382" cy="12192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47528" y="1052736"/>
            <a:ext cx="8496944" cy="168552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4400" kern="0" dirty="0">
                <a:solidFill>
                  <a:schemeClr val="bg1"/>
                </a:solidFill>
              </a:rPr>
              <a:t>Biologischer Pflanzenschutz</a:t>
            </a:r>
          </a:p>
          <a:p>
            <a:pPr algn="ctr" eaLnBrk="1" hangingPunct="1"/>
            <a:r>
              <a:rPr lang="de-DE" sz="4400" kern="0" dirty="0">
                <a:solidFill>
                  <a:schemeClr val="bg1"/>
                </a:solidFill>
              </a:rPr>
              <a:t>in der Baumschule</a:t>
            </a:r>
          </a:p>
        </p:txBody>
      </p:sp>
    </p:spTree>
    <p:extLst>
      <p:ext uri="{BB962C8B-B14F-4D97-AF65-F5344CB8AC3E}">
        <p14:creationId xmlns:p14="http://schemas.microsoft.com/office/powerpoint/2010/main" val="21886710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1CCCB303-9A04-4036-9245-CE3E79CC9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157289"/>
              </p:ext>
            </p:extLst>
          </p:nvPr>
        </p:nvGraphicFramePr>
        <p:xfrm>
          <a:off x="9230950" y="1511711"/>
          <a:ext cx="1779588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Bitmap" r:id="rId3" imgW="2924583" imgH="4734586" progId="Paint.Picture">
                  <p:embed/>
                </p:oleObj>
              </mc:Choice>
              <mc:Fallback>
                <p:oleObj name="Bitmap" r:id="rId3" imgW="2924583" imgH="4734586" progId="Paint.Picture">
                  <p:embed/>
                  <p:pic>
                    <p:nvPicPr>
                      <p:cNvPr id="27" name="Object 6">
                        <a:extLst>
                          <a:ext uri="{FF2B5EF4-FFF2-40B4-BE49-F238E27FC236}">
                            <a16:creationId xmlns:a16="http://schemas.microsoft.com/office/drawing/2014/main" id="{0CA7CA0E-2DC2-4421-982D-10FCA27C25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0950" y="1511711"/>
                        <a:ext cx="1779588" cy="28527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4">
            <a:extLst>
              <a:ext uri="{FF2B5EF4-FFF2-40B4-BE49-F238E27FC236}">
                <a16:creationId xmlns:a16="http://schemas.microsoft.com/office/drawing/2014/main" id="{95B3AFDF-59D6-4793-88E7-7007D8F4E1A7}"/>
              </a:ext>
            </a:extLst>
          </p:cNvPr>
          <p:cNvSpPr txBox="1">
            <a:spLocks/>
          </p:cNvSpPr>
          <p:nvPr/>
        </p:nvSpPr>
        <p:spPr>
          <a:xfrm>
            <a:off x="477981" y="210012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Was ist biologischer Pflanzenschutz?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15BA04A-8BC0-4ABC-B254-A79289F55AB5}"/>
              </a:ext>
            </a:extLst>
          </p:cNvPr>
          <p:cNvSpPr txBox="1">
            <a:spLocks/>
          </p:cNvSpPr>
          <p:nvPr/>
        </p:nvSpPr>
        <p:spPr>
          <a:xfrm>
            <a:off x="477981" y="1253136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im Rahmen des Integrierten Pflanzenschutzes</a:t>
            </a:r>
            <a:br>
              <a:rPr lang="de-DE" sz="1800" kern="0" dirty="0">
                <a:solidFill>
                  <a:srgbClr val="000000"/>
                </a:solidFill>
                <a:latin typeface="Arial"/>
              </a:rPr>
            </a:br>
            <a:r>
              <a:rPr lang="de-DE" sz="1800" b="1" kern="0" dirty="0">
                <a:solidFill>
                  <a:srgbClr val="000000"/>
                </a:solidFill>
                <a:latin typeface="Arial"/>
              </a:rPr>
              <a:t>Die Förderung und der Einsatz von natürlichen Gegenspielern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285750" lvl="1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im weiteren Sinne auch </a:t>
            </a:r>
          </a:p>
          <a:p>
            <a:pPr marL="685800" lvl="2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der Einsatz von Pflanzenschutzmitteln auf Basis von Mikroorganismen </a:t>
            </a:r>
            <a:br>
              <a:rPr lang="de-DE" sz="1800" kern="0" dirty="0">
                <a:solidFill>
                  <a:srgbClr val="000000"/>
                </a:solidFill>
                <a:latin typeface="Arial"/>
              </a:rPr>
            </a:br>
            <a:r>
              <a:rPr lang="de-DE" sz="1800" kern="0" dirty="0">
                <a:solidFill>
                  <a:schemeClr val="bg2"/>
                </a:solidFill>
                <a:latin typeface="Arial"/>
              </a:rPr>
              <a:t>(Pilze (z. B. </a:t>
            </a:r>
            <a:r>
              <a:rPr lang="de-DE" sz="1800" i="1" kern="0" dirty="0" err="1">
                <a:solidFill>
                  <a:schemeClr val="bg2"/>
                </a:solidFill>
                <a:latin typeface="Arial"/>
              </a:rPr>
              <a:t>Beauveria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, </a:t>
            </a:r>
            <a:r>
              <a:rPr lang="de-DE" sz="1800" i="1" kern="0" dirty="0" err="1">
                <a:solidFill>
                  <a:schemeClr val="bg2"/>
                </a:solidFill>
                <a:latin typeface="Arial"/>
              </a:rPr>
              <a:t>Metarhizium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), Bakterien (z. B. </a:t>
            </a:r>
            <a:r>
              <a:rPr lang="de-DE" sz="1800" i="1" kern="0" dirty="0">
                <a:solidFill>
                  <a:schemeClr val="bg2"/>
                </a:solidFill>
                <a:latin typeface="Arial"/>
              </a:rPr>
              <a:t>Bacillus </a:t>
            </a:r>
            <a:r>
              <a:rPr lang="de-DE" sz="1800" i="1" kern="0" dirty="0" err="1">
                <a:solidFill>
                  <a:schemeClr val="bg2"/>
                </a:solidFill>
                <a:latin typeface="Arial"/>
              </a:rPr>
              <a:t>thuringiensis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), Viren (z. B. </a:t>
            </a:r>
            <a:r>
              <a:rPr lang="de-DE" sz="1800" kern="0" dirty="0" err="1">
                <a:solidFill>
                  <a:schemeClr val="bg2"/>
                </a:solidFill>
                <a:latin typeface="Arial"/>
              </a:rPr>
              <a:t>Granulovirus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)</a:t>
            </a:r>
          </a:p>
          <a:p>
            <a:pPr marL="685800" lvl="2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der Einsatz von Pflanzenschutzmitteln mit Wirkstoffen biogenen Ursprungs</a:t>
            </a:r>
            <a:br>
              <a:rPr lang="de-DE" sz="1800" kern="0" dirty="0">
                <a:solidFill>
                  <a:srgbClr val="000000"/>
                </a:solidFill>
                <a:latin typeface="Arial"/>
              </a:rPr>
            </a:br>
            <a:r>
              <a:rPr lang="de-DE" sz="1800" kern="0" dirty="0">
                <a:solidFill>
                  <a:schemeClr val="bg2"/>
                </a:solidFill>
                <a:latin typeface="Arial"/>
              </a:rPr>
              <a:t>(z. B. </a:t>
            </a:r>
            <a:r>
              <a:rPr lang="de-DE" sz="1800" kern="0" dirty="0" err="1">
                <a:solidFill>
                  <a:schemeClr val="bg2"/>
                </a:solidFill>
                <a:latin typeface="Arial"/>
              </a:rPr>
              <a:t>Azadirachtin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 oder </a:t>
            </a:r>
            <a:r>
              <a:rPr lang="de-DE" sz="1800" kern="0" dirty="0" err="1">
                <a:solidFill>
                  <a:schemeClr val="bg2"/>
                </a:solidFill>
                <a:latin typeface="Arial"/>
              </a:rPr>
              <a:t>Spinosad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)</a:t>
            </a:r>
          </a:p>
          <a:p>
            <a:pPr marL="685800" lvl="2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der Einsatz natürlich vorkommender organischer und anorganischer Wirkstoffe </a:t>
            </a:r>
            <a:r>
              <a:rPr lang="de-DE" sz="1800" kern="0" dirty="0">
                <a:solidFill>
                  <a:schemeClr val="bg2"/>
                </a:solidFill>
                <a:latin typeface="Arial"/>
              </a:rPr>
              <a:t>(z. B. Kupfer und Schwefel)</a:t>
            </a:r>
          </a:p>
          <a:p>
            <a:pPr marL="685800" lvl="2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der Einsatz von Pflanzenstärkungsmitteln, Grundstoffen,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Bodenhilfsstoffen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, Pflanzenhilfsmitteln und Pheromonen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AD45F6-7979-4A0E-92A7-8F8A7BD83D9B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71897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3" descr="E:\DCIM\100D5000\DSC_0410.JPG">
            <a:extLst>
              <a:ext uri="{FF2B5EF4-FFF2-40B4-BE49-F238E27FC236}">
                <a16:creationId xmlns:a16="http://schemas.microsoft.com/office/drawing/2014/main" id="{A76B5C46-D554-4BBD-8FA4-42263D23B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67" r="17201"/>
          <a:stretch/>
        </p:blipFill>
        <p:spPr bwMode="auto">
          <a:xfrm>
            <a:off x="6487438" y="3040530"/>
            <a:ext cx="2677343" cy="276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8712DC42-5BBE-4C32-9313-C5D9D7B6BA13}"/>
              </a:ext>
            </a:extLst>
          </p:cNvPr>
          <p:cNvSpPr txBox="1">
            <a:spLocks/>
          </p:cNvSpPr>
          <p:nvPr/>
        </p:nvSpPr>
        <p:spPr>
          <a:xfrm>
            <a:off x="581937" y="325706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 err="1">
                <a:latin typeface="Arial"/>
              </a:rPr>
              <a:t>Nützlingseinsatz</a:t>
            </a:r>
            <a:endParaRPr lang="de-DE" kern="0" dirty="0">
              <a:latin typeface="Arial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DFB560E-1895-4343-AC4B-7C4BE5390640}"/>
              </a:ext>
            </a:extLst>
          </p:cNvPr>
          <p:cNvSpPr txBox="1">
            <a:spLocks/>
          </p:cNvSpPr>
          <p:nvPr/>
        </p:nvSpPr>
        <p:spPr>
          <a:xfrm>
            <a:off x="581937" y="1239578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u="sng" kern="0" dirty="0">
                <a:solidFill>
                  <a:srgbClr val="000000"/>
                </a:solidFill>
                <a:latin typeface="Arial"/>
              </a:rPr>
              <a:t>Vorteile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: 	geringes Gefährdungspotential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	Resistenzmanagement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u="sng" kern="0" dirty="0">
                <a:solidFill>
                  <a:srgbClr val="000000"/>
                </a:solidFill>
                <a:latin typeface="Arial"/>
              </a:rPr>
              <a:t>Nachteil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: Nützlinge sind lebende Organismen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u="sng" kern="0" dirty="0">
                <a:solidFill>
                  <a:srgbClr val="000000"/>
                </a:solidFill>
                <a:latin typeface="Arial"/>
              </a:rPr>
              <a:t>Wichtig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: </a:t>
            </a:r>
          </a:p>
          <a:p>
            <a:pPr marL="342900" lvl="1" indent="-342900" defTabSz="914400">
              <a:lnSpc>
                <a:spcPct val="100000"/>
              </a:lnSpc>
              <a:buAutoNum type="arabicPeriod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Regelmäßige Bestandskontrolle</a:t>
            </a:r>
          </a:p>
          <a:p>
            <a:pPr marL="342900" lvl="1" indent="-342900" defTabSz="914400">
              <a:lnSpc>
                <a:spcPct val="100000"/>
              </a:lnSpc>
              <a:buAutoNum type="arabicPeriod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Problembestimmung: Welcher Schädling? </a:t>
            </a: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1800" b="1" kern="0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Diagnose!</a:t>
            </a:r>
            <a:endParaRPr lang="de-DE" sz="1800" b="1" kern="0" dirty="0">
              <a:solidFill>
                <a:srgbClr val="009900"/>
              </a:solidFill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AutoNum type="arabicPeriod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Welcher Nützling kann wirken? </a:t>
            </a: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1800" b="1" kern="0" dirty="0">
                <a:solidFill>
                  <a:srgbClr val="009900"/>
                </a:solidFill>
                <a:latin typeface="Arial"/>
                <a:sym typeface="Wingdings" panose="05000000000000000000" pitchFamily="2" charset="2"/>
              </a:rPr>
              <a:t>Beratung!</a:t>
            </a:r>
          </a:p>
          <a:p>
            <a:pPr marL="342900" lvl="1" indent="-342900" defTabSz="914400">
              <a:lnSpc>
                <a:spcPct val="100000"/>
              </a:lnSpc>
              <a:buAutoNum type="arabicPeriod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Bestellung und Einsatz der Nützlinge</a:t>
            </a:r>
          </a:p>
          <a:p>
            <a:pPr marL="342900" lvl="1" indent="-342900" defTabSz="914400">
              <a:lnSpc>
                <a:spcPct val="100000"/>
              </a:lnSpc>
              <a:buAutoNum type="arabicPeriod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Integrierbarkeit von Pflanzenschutzmitteln</a:t>
            </a: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2C45E1-3E2A-4A54-85AA-31478F2DBC9C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66667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71AB5-EE85-45FC-BCDF-F634ECFE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198092"/>
            <a:ext cx="8434664" cy="933131"/>
          </a:xfrm>
        </p:spPr>
        <p:txBody>
          <a:bodyPr>
            <a:normAutofit/>
          </a:bodyPr>
          <a:lstStyle/>
          <a:p>
            <a:r>
              <a:rPr lang="de-DE" sz="4400" dirty="0"/>
              <a:t>Warum Torfverzicht?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FD0700-93BB-4A31-A57C-3C9C6A5D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1772-6184-4211-97B1-1553CADEA2BE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64C61A-0C2E-4060-A881-33B3DF13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EB614B-3F96-43B4-A0A6-E76DD8C0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1E99AD7-2DED-4F03-BD85-212E6CA8A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19" y="2640180"/>
            <a:ext cx="2838801" cy="1979690"/>
          </a:xfrm>
          <a:prstGeom prst="rect">
            <a:avLst/>
          </a:prstGeom>
        </p:spPr>
      </p:pic>
      <p:sp>
        <p:nvSpPr>
          <p:cNvPr id="8" name="Pfeil nach rechts 15">
            <a:extLst>
              <a:ext uri="{FF2B5EF4-FFF2-40B4-BE49-F238E27FC236}">
                <a16:creationId xmlns:a16="http://schemas.microsoft.com/office/drawing/2014/main" id="{3A0A565F-91A7-46B4-98A9-8EFE0BB10319}"/>
              </a:ext>
            </a:extLst>
          </p:cNvPr>
          <p:cNvSpPr/>
          <p:nvPr/>
        </p:nvSpPr>
        <p:spPr bwMode="auto">
          <a:xfrm>
            <a:off x="4534808" y="2204865"/>
            <a:ext cx="3122384" cy="2810803"/>
          </a:xfrm>
          <a:prstGeom prst="rightArrow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chemeClr val="tx1"/>
              </a:solidFill>
              <a:latin typeface="Time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AA9FF84-EBEF-4301-B3B1-C610A4BC47B3}"/>
              </a:ext>
            </a:extLst>
          </p:cNvPr>
          <p:cNvGrpSpPr/>
          <p:nvPr/>
        </p:nvGrpSpPr>
        <p:grpSpPr>
          <a:xfrm>
            <a:off x="7988004" y="1768928"/>
            <a:ext cx="2373872" cy="3655402"/>
            <a:chOff x="7988004" y="1768928"/>
            <a:chExt cx="2373872" cy="365540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52BA4CA-649A-4EFD-9433-03CE1751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192" y="3646317"/>
              <a:ext cx="2370684" cy="1778013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F46D714-1B8D-4655-BBDD-377705C5A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004" y="1768928"/>
              <a:ext cx="2370684" cy="1543414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2316C11-3893-4B22-9C9D-3B21A17A653E}"/>
              </a:ext>
            </a:extLst>
          </p:cNvPr>
          <p:cNvGrpSpPr/>
          <p:nvPr/>
        </p:nvGrpSpPr>
        <p:grpSpPr>
          <a:xfrm>
            <a:off x="6681987" y="1703000"/>
            <a:ext cx="936104" cy="812304"/>
            <a:chOff x="6681987" y="1703000"/>
            <a:chExt cx="936104" cy="812304"/>
          </a:xfrm>
        </p:grpSpPr>
        <p:sp>
          <p:nvSpPr>
            <p:cNvPr id="11" name="Wolkenförmige Legende 20">
              <a:extLst>
                <a:ext uri="{FF2B5EF4-FFF2-40B4-BE49-F238E27FC236}">
                  <a16:creationId xmlns:a16="http://schemas.microsoft.com/office/drawing/2014/main" id="{3379B655-B873-40E3-981F-49CF4B597591}"/>
                </a:ext>
              </a:extLst>
            </p:cNvPr>
            <p:cNvSpPr/>
            <p:nvPr/>
          </p:nvSpPr>
          <p:spPr bwMode="auto">
            <a:xfrm>
              <a:off x="6681987" y="1703000"/>
              <a:ext cx="936104" cy="812304"/>
            </a:xfrm>
            <a:prstGeom prst="cloudCallout">
              <a:avLst>
                <a:gd name="adj1" fmla="val -19794"/>
                <a:gd name="adj2" fmla="val 80463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chemeClr val="tx1"/>
                </a:solidFill>
                <a:latin typeface="Times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9ED5332-8A31-4FF2-B7B6-C27EC23669D9}"/>
                </a:ext>
              </a:extLst>
            </p:cNvPr>
            <p:cNvSpPr txBox="1"/>
            <p:nvPr/>
          </p:nvSpPr>
          <p:spPr>
            <a:xfrm>
              <a:off x="6803437" y="1855606"/>
              <a:ext cx="658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CO</a:t>
              </a:r>
              <a:r>
                <a:rPr lang="de-DE" sz="2400" b="1" baseline="-25000" dirty="0"/>
                <a:t>2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FFB1FA2-2FBB-48BD-B08B-354502C4D639}"/>
              </a:ext>
            </a:extLst>
          </p:cNvPr>
          <p:cNvGrpSpPr/>
          <p:nvPr/>
        </p:nvGrpSpPr>
        <p:grpSpPr>
          <a:xfrm>
            <a:off x="9652692" y="908304"/>
            <a:ext cx="936104" cy="812304"/>
            <a:chOff x="6681987" y="1703000"/>
            <a:chExt cx="936104" cy="812304"/>
          </a:xfrm>
        </p:grpSpPr>
        <p:sp>
          <p:nvSpPr>
            <p:cNvPr id="15" name="Wolkenförmige Legende 20">
              <a:extLst>
                <a:ext uri="{FF2B5EF4-FFF2-40B4-BE49-F238E27FC236}">
                  <a16:creationId xmlns:a16="http://schemas.microsoft.com/office/drawing/2014/main" id="{730F118F-ADA5-4739-9ADD-91FA28CA7EB1}"/>
                </a:ext>
              </a:extLst>
            </p:cNvPr>
            <p:cNvSpPr/>
            <p:nvPr/>
          </p:nvSpPr>
          <p:spPr bwMode="auto">
            <a:xfrm>
              <a:off x="6681987" y="1703000"/>
              <a:ext cx="936104" cy="812304"/>
            </a:xfrm>
            <a:prstGeom prst="cloudCallout">
              <a:avLst>
                <a:gd name="adj1" fmla="val -19794"/>
                <a:gd name="adj2" fmla="val 80463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chemeClr val="tx1"/>
                </a:solidFill>
                <a:latin typeface="Time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BAFE3F2-A807-4E53-B9CE-A382E7ADAA9B}"/>
                </a:ext>
              </a:extLst>
            </p:cNvPr>
            <p:cNvSpPr txBox="1"/>
            <p:nvPr/>
          </p:nvSpPr>
          <p:spPr>
            <a:xfrm>
              <a:off x="6803437" y="1855606"/>
              <a:ext cx="658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CO</a:t>
              </a:r>
              <a:r>
                <a:rPr lang="de-DE" sz="2400" b="1" baseline="-25000" dirty="0"/>
                <a:t>2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4329C00-5F3C-4925-834D-9A76A9EC8589}"/>
              </a:ext>
            </a:extLst>
          </p:cNvPr>
          <p:cNvGrpSpPr/>
          <p:nvPr/>
        </p:nvGrpSpPr>
        <p:grpSpPr>
          <a:xfrm>
            <a:off x="6541486" y="5263138"/>
            <a:ext cx="936104" cy="812304"/>
            <a:chOff x="6681987" y="1703000"/>
            <a:chExt cx="936104" cy="812304"/>
          </a:xfrm>
        </p:grpSpPr>
        <p:sp>
          <p:nvSpPr>
            <p:cNvPr id="18" name="Wolkenförmige Legende 20">
              <a:extLst>
                <a:ext uri="{FF2B5EF4-FFF2-40B4-BE49-F238E27FC236}">
                  <a16:creationId xmlns:a16="http://schemas.microsoft.com/office/drawing/2014/main" id="{9CC2C437-76CF-4103-B2A3-35C837F9FC29}"/>
                </a:ext>
              </a:extLst>
            </p:cNvPr>
            <p:cNvSpPr/>
            <p:nvPr/>
          </p:nvSpPr>
          <p:spPr bwMode="auto">
            <a:xfrm>
              <a:off x="6681987" y="1703000"/>
              <a:ext cx="936104" cy="812304"/>
            </a:xfrm>
            <a:prstGeom prst="cloudCallout">
              <a:avLst>
                <a:gd name="adj1" fmla="val 115739"/>
                <a:gd name="adj2" fmla="val -6778"/>
              </a:avLst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chemeClr val="tx1"/>
                </a:solidFill>
                <a:latin typeface="Times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309A369-B985-4ABF-8CD5-CE1F396F9FEC}"/>
                </a:ext>
              </a:extLst>
            </p:cNvPr>
            <p:cNvSpPr txBox="1"/>
            <p:nvPr/>
          </p:nvSpPr>
          <p:spPr>
            <a:xfrm>
              <a:off x="6803437" y="1855606"/>
              <a:ext cx="658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CO</a:t>
              </a:r>
              <a:r>
                <a:rPr lang="de-DE" sz="2400" b="1" baseline="-25000" dirty="0"/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84937E30-567E-4F8B-A9EC-518DC174F3C2}"/>
              </a:ext>
            </a:extLst>
          </p:cNvPr>
          <p:cNvSpPr txBox="1"/>
          <p:nvPr/>
        </p:nvSpPr>
        <p:spPr>
          <a:xfrm rot="20650554">
            <a:off x="3412526" y="3517629"/>
            <a:ext cx="5752321" cy="86177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rgbClr val="FF0000"/>
                </a:solidFill>
              </a:rPr>
              <a:t>KLIMAERWÄRMUNG</a:t>
            </a:r>
          </a:p>
        </p:txBody>
      </p:sp>
    </p:spTree>
    <p:extLst>
      <p:ext uri="{BB962C8B-B14F-4D97-AF65-F5344CB8AC3E}">
        <p14:creationId xmlns:p14="http://schemas.microsoft.com/office/powerpoint/2010/main" val="30205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06526C0-BDA3-4061-9D14-AE7A65613558}"/>
              </a:ext>
            </a:extLst>
          </p:cNvPr>
          <p:cNvSpPr txBox="1">
            <a:spLocks/>
          </p:cNvSpPr>
          <p:nvPr/>
        </p:nvSpPr>
        <p:spPr>
          <a:xfrm>
            <a:off x="477981" y="39932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Welche Nützlinge?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9F440E6-4E37-4B53-9BA4-F334E4B76F28}"/>
              </a:ext>
            </a:extLst>
          </p:cNvPr>
          <p:cNvSpPr txBox="1">
            <a:spLocks/>
          </p:cNvSpPr>
          <p:nvPr/>
        </p:nvSpPr>
        <p:spPr>
          <a:xfrm>
            <a:off x="630381" y="1313196"/>
            <a:ext cx="8686800" cy="4653852"/>
          </a:xfrm>
          <a:prstGeom prst="rect">
            <a:avLst/>
          </a:prstGeom>
        </p:spPr>
        <p:txBody>
          <a:bodyPr numCol="2"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  <a:latin typeface="Arial"/>
              </a:rPr>
              <a:t>Dickmaulrüssler</a:t>
            </a:r>
          </a:p>
          <a:p>
            <a:pPr marL="285750"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Heterorhabditis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br>
              <a:rPr lang="de-DE" sz="1800" i="1" kern="0" dirty="0">
                <a:solidFill>
                  <a:srgbClr val="000000"/>
                </a:solidFill>
                <a:latin typeface="Arial"/>
              </a:rPr>
            </a:b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bacteriophora</a:t>
            </a:r>
            <a:endParaRPr lang="de-DE" sz="1800" i="1" kern="0" dirty="0">
              <a:solidFill>
                <a:srgbClr val="000000"/>
              </a:solidFill>
              <a:latin typeface="Arial"/>
            </a:endParaRPr>
          </a:p>
          <a:p>
            <a:pPr marL="0" lvl="1" indent="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  <a:latin typeface="Arial"/>
            </a:endParaRPr>
          </a:p>
          <a:p>
            <a:pPr marL="0" lvl="1" indent="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  <a:latin typeface="Arial"/>
            </a:endParaRP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  <a:latin typeface="Arial"/>
              </a:rPr>
              <a:t>Trauermücken</a:t>
            </a:r>
          </a:p>
          <a:p>
            <a:pPr marL="285750"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Steinernema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feltiae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285750"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Hypoaspis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miles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</a:rPr>
              <a:t>Spinnmilben</a:t>
            </a:r>
          </a:p>
          <a:p>
            <a:pPr marL="285750"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Phytoseiulus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persimilis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285750"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californicus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</a:rPr>
              <a:t>Thripse</a:t>
            </a:r>
          </a:p>
          <a:p>
            <a:pPr marL="714375" lvl="1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br>
              <a:rPr lang="de-DE" sz="1800" i="1" kern="0" dirty="0">
                <a:solidFill>
                  <a:srgbClr val="000000"/>
                </a:solidFill>
              </a:rPr>
            </a:br>
            <a:r>
              <a:rPr lang="de-DE" sz="1800" i="1" kern="0" dirty="0" err="1">
                <a:solidFill>
                  <a:srgbClr val="000000"/>
                </a:solidFill>
              </a:rPr>
              <a:t>cucumeris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br>
              <a:rPr lang="de-DE" sz="1800" i="1" kern="0" dirty="0">
                <a:solidFill>
                  <a:srgbClr val="000000"/>
                </a:solidFill>
              </a:rPr>
            </a:br>
            <a:r>
              <a:rPr lang="de-DE" sz="1800" i="1" kern="0" dirty="0" err="1">
                <a:solidFill>
                  <a:srgbClr val="000000"/>
                </a:solidFill>
              </a:rPr>
              <a:t>swirskii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Orius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laevigatus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defRPr/>
            </a:pPr>
            <a:endParaRPr lang="de-DE" sz="1800" b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</a:rPr>
              <a:t>Blattläuse</a:t>
            </a:r>
          </a:p>
          <a:p>
            <a:pPr marL="714375" lvl="1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</a:rPr>
              <a:t>Chrysoperla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br>
              <a:rPr lang="de-DE" sz="1800" i="1" kern="0" dirty="0">
                <a:solidFill>
                  <a:srgbClr val="000000"/>
                </a:solidFill>
              </a:rPr>
            </a:br>
            <a:r>
              <a:rPr lang="de-DE" sz="1800" i="1" kern="0" dirty="0" err="1">
                <a:solidFill>
                  <a:srgbClr val="000000"/>
                </a:solidFill>
              </a:rPr>
              <a:t>carnea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714375" lvl="1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</a:rPr>
              <a:t>diverse Schlupfwespen</a:t>
            </a:r>
          </a:p>
        </p:txBody>
      </p:sp>
      <p:pic>
        <p:nvPicPr>
          <p:cNvPr id="8" name="Picture 2" descr="H:\FB-3-7\73\04-Gartenbau\Bilder - Schadbilder\Schädlinge\Spinnmilben\Spinnmilben 04.jpg">
            <a:extLst>
              <a:ext uri="{FF2B5EF4-FFF2-40B4-BE49-F238E27FC236}">
                <a16:creationId xmlns:a16="http://schemas.microsoft.com/office/drawing/2014/main" id="{D65DEFAD-B34E-49AD-A169-EF52B5FF6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58" t="19019" r="4790" b="22886"/>
          <a:stretch/>
        </p:blipFill>
        <p:spPr bwMode="auto">
          <a:xfrm>
            <a:off x="3479716" y="4415461"/>
            <a:ext cx="1962150" cy="14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051DD9-577D-46D0-996E-4460A7D91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6" t="14903" r="44446" b="1677"/>
          <a:stretch/>
        </p:blipFill>
        <p:spPr>
          <a:xfrm>
            <a:off x="7342481" y="1123507"/>
            <a:ext cx="1419360" cy="17388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BAD763-19FE-438F-B603-F9B994C3E6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930" y="3498409"/>
            <a:ext cx="1826465" cy="14856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894AC8-1D9A-4941-A459-679A4FBA05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72" r="9486"/>
          <a:stretch/>
        </p:blipFill>
        <p:spPr>
          <a:xfrm>
            <a:off x="3143017" y="2696449"/>
            <a:ext cx="1483276" cy="15379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3105DAF-8D0E-452D-A13D-C07DF4C090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95" t="10639" r="26392" b="14596"/>
          <a:stretch/>
        </p:blipFill>
        <p:spPr>
          <a:xfrm rot="16200000">
            <a:off x="3138213" y="760413"/>
            <a:ext cx="1398006" cy="19683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572A5CD-9D3D-4722-A1E5-E59F303672B0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170986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D1F1C98-335E-4156-B36D-BB1CCE5879B3}"/>
              </a:ext>
            </a:extLst>
          </p:cNvPr>
          <p:cNvSpPr txBox="1">
            <a:spLocks/>
          </p:cNvSpPr>
          <p:nvPr/>
        </p:nvSpPr>
        <p:spPr>
          <a:xfrm>
            <a:off x="942742" y="506776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Spinnmilben an Magnolien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239F67-9087-4134-B826-9D7E68B12B8D}"/>
              </a:ext>
            </a:extLst>
          </p:cNvPr>
          <p:cNvSpPr txBox="1">
            <a:spLocks/>
          </p:cNvSpPr>
          <p:nvPr/>
        </p:nvSpPr>
        <p:spPr>
          <a:xfrm>
            <a:off x="1095142" y="1420647"/>
            <a:ext cx="8686800" cy="4653852"/>
          </a:xfrm>
          <a:prstGeom prst="rect">
            <a:avLst/>
          </a:prstGeom>
        </p:spPr>
        <p:txBody>
          <a:bodyPr numCol="1"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seit 2019, 500 m² Gewächshaus-Folientunnel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Magnolien-Sommerhand-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Veredlungen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im 5 l-Container, ca. 10 Pflanzen je m²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E17DEB-CAF9-4BEA-9C83-9B64C153F5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1" y="2253124"/>
            <a:ext cx="5665411" cy="37769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38873E-6700-4455-BAAF-5B85C38D7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293" y="2246712"/>
            <a:ext cx="5044469" cy="378335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4B4AB7-55BF-4427-98DE-5F9D232B2C06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790517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88A4D2D-3F16-4B17-B21D-AD87C77D9911}"/>
              </a:ext>
            </a:extLst>
          </p:cNvPr>
          <p:cNvSpPr txBox="1">
            <a:spLocks/>
          </p:cNvSpPr>
          <p:nvPr/>
        </p:nvSpPr>
        <p:spPr>
          <a:xfrm>
            <a:off x="935180" y="32457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Spinnmilben an Magnolien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C979CD-0819-49E9-AD8D-DDD02B9A04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20423" y="1794480"/>
            <a:ext cx="5390425" cy="35936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096D76-A404-46E4-8400-0FEEEB73E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20"/>
          <a:stretch/>
        </p:blipFill>
        <p:spPr>
          <a:xfrm>
            <a:off x="7675558" y="1237525"/>
            <a:ext cx="1946422" cy="41529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F5B82F-4737-488B-A688-62C8BF68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1" r="32860"/>
          <a:stretch/>
        </p:blipFill>
        <p:spPr>
          <a:xfrm rot="10800000">
            <a:off x="4081942" y="896074"/>
            <a:ext cx="3593617" cy="53904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C303CC-908F-4B3D-9933-64B483723375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716931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26EBD1E3-A0EE-4422-8D25-97E921C15A3D}"/>
              </a:ext>
            </a:extLst>
          </p:cNvPr>
          <p:cNvSpPr txBox="1">
            <a:spLocks/>
          </p:cNvSpPr>
          <p:nvPr/>
        </p:nvSpPr>
        <p:spPr>
          <a:xfrm>
            <a:off x="477981" y="666946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Spinnmilben an Magnolien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C82682B-8F04-41F6-8B08-86992C561AB1}"/>
              </a:ext>
            </a:extLst>
          </p:cNvPr>
          <p:cNvSpPr txBox="1">
            <a:spLocks/>
          </p:cNvSpPr>
          <p:nvPr/>
        </p:nvSpPr>
        <p:spPr>
          <a:xfrm>
            <a:off x="630381" y="1580817"/>
            <a:ext cx="8686800" cy="4653852"/>
          </a:xfrm>
          <a:prstGeom prst="rect">
            <a:avLst/>
          </a:prstGeom>
        </p:spPr>
        <p:txBody>
          <a:bodyPr numCol="1"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Problem: Auftreten von Spinnmilbennestern vor der Veredlungszeit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geschädigte Blätter  </a:t>
            </a: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verringerter Zuwachs </a:t>
            </a: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weniger Veredlungsmaterial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1 x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Floramite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240 SC (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Bifenazate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) im Frühjahr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anschließend Einsatz von Nützlingen im Zeitraum Juni bis September, 4-wöchig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zu Beginn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Phytoseiulus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persimilis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+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californicus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als Streuware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später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californicus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in Tüten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regelmäßige Bestandskontrollen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in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Befallsherden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Phytoseiulus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persimilis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,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evtl. punktuelle Spritzung oder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Entfernen stark befallener Pflanzen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E06FA99-1505-43D5-97E8-1D1CC5AE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438" y="3759237"/>
            <a:ext cx="2199977" cy="146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81FF93-1180-4410-A13B-8F515882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21" t="34058" r="7944" b="11120"/>
          <a:stretch/>
        </p:blipFill>
        <p:spPr bwMode="auto">
          <a:xfrm>
            <a:off x="6845599" y="4631172"/>
            <a:ext cx="2202900" cy="153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7CABE36-F912-4A83-8B3D-08994F214DB3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855905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C012302F-4809-47D2-98A6-A220DDB13243}"/>
              </a:ext>
            </a:extLst>
          </p:cNvPr>
          <p:cNvSpPr txBox="1">
            <a:spLocks/>
          </p:cNvSpPr>
          <p:nvPr/>
        </p:nvSpPr>
        <p:spPr>
          <a:xfrm>
            <a:off x="935181" y="66068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Spinnmilben und Thripse an </a:t>
            </a:r>
            <a:r>
              <a:rPr lang="de-DE" i="1" kern="0" dirty="0">
                <a:latin typeface="Arial"/>
              </a:rPr>
              <a:t>Buddleja</a:t>
            </a:r>
            <a:r>
              <a:rPr lang="de-DE" kern="0" dirty="0">
                <a:latin typeface="Arial"/>
              </a:rPr>
              <a:t> x </a:t>
            </a:r>
            <a:r>
              <a:rPr lang="de-DE" i="1" kern="0" dirty="0" err="1">
                <a:latin typeface="Arial"/>
              </a:rPr>
              <a:t>davidii</a:t>
            </a:r>
            <a:r>
              <a:rPr lang="de-DE" kern="0" dirty="0">
                <a:latin typeface="Arial"/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0CD515-61A6-4A40-9921-12BBF5D1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5" r="10646"/>
          <a:stretch/>
        </p:blipFill>
        <p:spPr>
          <a:xfrm rot="10800000">
            <a:off x="477981" y="1653680"/>
            <a:ext cx="4191000" cy="44956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A010605-CB56-4ECE-9E6B-E1F276E7D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26" t="30887" r="40937" b="20000"/>
          <a:stretch/>
        </p:blipFill>
        <p:spPr>
          <a:xfrm>
            <a:off x="4930811" y="1653526"/>
            <a:ext cx="4691171" cy="44956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6A3EA2-A77B-4A08-B672-E9536E58170B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679518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Baumschultagung</a:t>
            </a:r>
            <a:r>
              <a:rPr lang="en-US" dirty="0"/>
              <a:t> CZ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0B7A3640-EFBD-4660-910F-03232C38BE10}"/>
              </a:ext>
            </a:extLst>
          </p:cNvPr>
          <p:cNvSpPr txBox="1">
            <a:spLocks/>
          </p:cNvSpPr>
          <p:nvPr/>
        </p:nvSpPr>
        <p:spPr>
          <a:xfrm>
            <a:off x="477981" y="552044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Spinnmilben und Thripse an </a:t>
            </a:r>
            <a:r>
              <a:rPr lang="de-DE" i="1" kern="0" dirty="0">
                <a:latin typeface="Arial"/>
              </a:rPr>
              <a:t>Buddleja</a:t>
            </a:r>
            <a:r>
              <a:rPr lang="de-DE" kern="0" dirty="0">
                <a:latin typeface="Arial"/>
              </a:rPr>
              <a:t> x </a:t>
            </a:r>
            <a:r>
              <a:rPr lang="de-DE" i="1" kern="0" dirty="0" err="1">
                <a:latin typeface="Arial"/>
              </a:rPr>
              <a:t>davidii</a:t>
            </a:r>
            <a:r>
              <a:rPr lang="de-DE" kern="0" dirty="0">
                <a:latin typeface="Arial"/>
              </a:rPr>
              <a:t>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BA4CCA2-DA42-424E-B45E-AA5A86B2A279}"/>
              </a:ext>
            </a:extLst>
          </p:cNvPr>
          <p:cNvSpPr txBox="1">
            <a:spLocks/>
          </p:cNvSpPr>
          <p:nvPr/>
        </p:nvSpPr>
        <p:spPr>
          <a:xfrm>
            <a:off x="630381" y="1465915"/>
            <a:ext cx="8686800" cy="4653852"/>
          </a:xfrm>
          <a:prstGeom prst="rect">
            <a:avLst/>
          </a:prstGeom>
        </p:spPr>
        <p:txBody>
          <a:bodyPr numCol="1"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Produktion im Gewächshaus erhöht den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Befallsdruck</a:t>
            </a: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Große Sortenunterschiede bzgl. Befall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bisher regelmäßige Blockspritzungen mit verschiedenen Mitteln und Wirkstoffen</a:t>
            </a: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seit dem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Nützlingseinsatz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Auswahl von v. a.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nützlingsschonenden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Pflanzenschutzmitteln, Verwendung nur als Ergänzung bzw. bei starkem Befall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Nützlinge: 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Phytoseiulus</a:t>
            </a:r>
            <a:r>
              <a:rPr lang="de-DE" sz="1800" i="1" kern="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persimilis</a:t>
            </a:r>
            <a:r>
              <a:rPr lang="de-DE" sz="1800" i="1" kern="0" dirty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de-DE" sz="1800" i="1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californicus</a:t>
            </a:r>
            <a:r>
              <a:rPr lang="de-DE" sz="1800" i="1" kern="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800" kern="0" dirty="0">
                <a:solidFill>
                  <a:srgbClr val="000000"/>
                </a:solidFill>
                <a:sym typeface="Wingdings" panose="05000000000000000000" pitchFamily="2" charset="2"/>
              </a:rPr>
              <a:t> Spinnmilben</a:t>
            </a:r>
            <a:endParaRPr lang="de-DE" sz="1800" kern="0" dirty="0">
              <a:solidFill>
                <a:srgbClr val="000000"/>
              </a:solidFill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cucumeris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Amblyseius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swirskii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Thripse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5FEB69F-9297-42EB-B835-BA733A0DEE83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64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73CBD1-72D1-40CA-AEB1-62C060D6E719}"/>
              </a:ext>
            </a:extLst>
          </p:cNvPr>
          <p:cNvSpPr/>
          <p:nvPr/>
        </p:nvSpPr>
        <p:spPr>
          <a:xfrm>
            <a:off x="477981" y="198122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kern="0" dirty="0">
                <a:solidFill>
                  <a:srgbClr val="009900"/>
                </a:solidFill>
              </a:rPr>
              <a:t>Raubmilben</a:t>
            </a:r>
            <a:endParaRPr lang="de-DE" b="1" kern="0" dirty="0">
              <a:solidFill>
                <a:srgbClr val="009900"/>
              </a:solidFill>
            </a:endParaRPr>
          </a:p>
          <a:p>
            <a:r>
              <a:rPr lang="de-DE" sz="1600" i="1" kern="0" dirty="0" err="1"/>
              <a:t>Amblydromalus</a:t>
            </a:r>
            <a:r>
              <a:rPr lang="de-DE" sz="1600" i="1" kern="0" dirty="0"/>
              <a:t> </a:t>
            </a:r>
            <a:r>
              <a:rPr lang="de-DE" sz="1600" i="1" kern="0" dirty="0" err="1"/>
              <a:t>limonicus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andersoni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barkeri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californicus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cucumeris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degenerans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montdorensis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swirskii</a:t>
            </a:r>
            <a:endParaRPr lang="de-DE" sz="1600" i="1" kern="0" dirty="0"/>
          </a:p>
          <a:p>
            <a:r>
              <a:rPr lang="de-DE" sz="1600" i="1" kern="0" dirty="0" err="1"/>
              <a:t>Euseius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gallicus</a:t>
            </a:r>
            <a:endParaRPr lang="de-DE" sz="1600" i="1" kern="0" dirty="0"/>
          </a:p>
          <a:p>
            <a:r>
              <a:rPr lang="de-DE" sz="1600" i="1" kern="0" dirty="0" err="1"/>
              <a:t>Hypoaspis</a:t>
            </a:r>
            <a:r>
              <a:rPr lang="de-DE" sz="1600" i="1" kern="0" dirty="0"/>
              <a:t> </a:t>
            </a:r>
            <a:r>
              <a:rPr lang="de-DE" sz="1600" i="1" kern="0" dirty="0" err="1"/>
              <a:t>aculeifer</a:t>
            </a:r>
            <a:endParaRPr lang="de-DE" sz="1600" i="1" kern="0" dirty="0"/>
          </a:p>
          <a:p>
            <a:r>
              <a:rPr lang="de-DE" sz="1600" i="1" kern="0" dirty="0" err="1"/>
              <a:t>Hypoaspis</a:t>
            </a:r>
            <a:r>
              <a:rPr lang="de-DE" sz="1600" i="1" kern="0" dirty="0"/>
              <a:t> </a:t>
            </a:r>
            <a:r>
              <a:rPr lang="de-DE" sz="1600" i="1" kern="0" dirty="0" err="1"/>
              <a:t>miles</a:t>
            </a:r>
            <a:endParaRPr lang="de-DE" sz="1600" i="1" kern="0" dirty="0"/>
          </a:p>
          <a:p>
            <a:r>
              <a:rPr lang="de-DE" sz="1600" i="1" kern="0" dirty="0" err="1"/>
              <a:t>Macrocheles</a:t>
            </a:r>
            <a:r>
              <a:rPr lang="de-DE" sz="1600" i="1" kern="0" dirty="0"/>
              <a:t> </a:t>
            </a:r>
            <a:r>
              <a:rPr lang="de-DE" sz="1600" i="1" kern="0" dirty="0" err="1"/>
              <a:t>robustulus</a:t>
            </a:r>
            <a:endParaRPr lang="de-DE" sz="1600" i="1" kern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39BCA3-AC77-451E-9657-725502A87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154" y="4779970"/>
            <a:ext cx="1536941" cy="1441339"/>
          </a:xfrm>
          <a:prstGeom prst="ellipse">
            <a:avLst/>
          </a:prstGeom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AE81B32-2657-4361-97DB-394100B21D19}"/>
              </a:ext>
            </a:extLst>
          </p:cNvPr>
          <p:cNvSpPr/>
          <p:nvPr/>
        </p:nvSpPr>
        <p:spPr>
          <a:xfrm>
            <a:off x="4417917" y="1527132"/>
            <a:ext cx="4572000" cy="452431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1600" b="1" kern="0" dirty="0">
                <a:solidFill>
                  <a:srgbClr val="009900"/>
                </a:solidFill>
              </a:rPr>
              <a:t>Raubthripse</a:t>
            </a:r>
          </a:p>
          <a:p>
            <a:r>
              <a:rPr lang="de-DE" sz="1600" i="1" kern="0" dirty="0" err="1"/>
              <a:t>Franklinothrips</a:t>
            </a:r>
            <a:r>
              <a:rPr lang="de-DE" sz="1600" i="1" kern="0" dirty="0"/>
              <a:t> </a:t>
            </a:r>
            <a:r>
              <a:rPr lang="de-DE" sz="1600" i="1" kern="0" dirty="0" err="1"/>
              <a:t>vespiformis</a:t>
            </a:r>
            <a:endParaRPr lang="de-DE" sz="1600" i="1" kern="0" dirty="0"/>
          </a:p>
          <a:p>
            <a:pPr>
              <a:tabLst>
                <a:tab pos="0" algn="l"/>
              </a:tabLst>
            </a:pPr>
            <a:endParaRPr lang="de-DE" sz="1600" b="1" kern="0" dirty="0">
              <a:solidFill>
                <a:srgbClr val="009900"/>
              </a:solidFill>
            </a:endParaRPr>
          </a:p>
          <a:p>
            <a:pPr>
              <a:tabLst>
                <a:tab pos="0" algn="l"/>
              </a:tabLst>
            </a:pPr>
            <a:r>
              <a:rPr lang="de-DE" sz="1600" b="1" kern="0" dirty="0">
                <a:solidFill>
                  <a:srgbClr val="009900"/>
                </a:solidFill>
              </a:rPr>
              <a:t>Raubwanzen</a:t>
            </a:r>
          </a:p>
          <a:p>
            <a:r>
              <a:rPr lang="de-DE" sz="1600" i="1" kern="0" dirty="0" err="1"/>
              <a:t>Macrolophus</a:t>
            </a:r>
            <a:r>
              <a:rPr lang="de-DE" sz="1600" i="1" kern="0" dirty="0"/>
              <a:t> </a:t>
            </a:r>
            <a:r>
              <a:rPr lang="de-DE" sz="1600" i="1" kern="0" dirty="0" err="1"/>
              <a:t>caliginosus</a:t>
            </a:r>
            <a:endParaRPr lang="de-DE" sz="1600" i="1" kern="0" dirty="0"/>
          </a:p>
          <a:p>
            <a:r>
              <a:rPr lang="de-DE" sz="1600" i="1" kern="0" dirty="0" err="1"/>
              <a:t>Orius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spp</a:t>
            </a:r>
            <a:r>
              <a:rPr lang="de-DE" sz="1600" i="1" kern="0" dirty="0"/>
              <a:t>.</a:t>
            </a:r>
          </a:p>
          <a:p>
            <a:endParaRPr lang="de-DE" sz="1600" kern="0" dirty="0"/>
          </a:p>
          <a:p>
            <a:r>
              <a:rPr lang="de-DE" sz="1600" b="1" kern="0" dirty="0">
                <a:solidFill>
                  <a:srgbClr val="009900"/>
                </a:solidFill>
              </a:rPr>
              <a:t>Florfliegen-Larven</a:t>
            </a:r>
          </a:p>
          <a:p>
            <a:r>
              <a:rPr lang="de-DE" sz="1600" i="1" kern="0" dirty="0" err="1"/>
              <a:t>Chrysoperla</a:t>
            </a:r>
            <a:r>
              <a:rPr lang="de-DE" sz="1600" i="1" kern="0" dirty="0"/>
              <a:t> </a:t>
            </a:r>
            <a:r>
              <a:rPr lang="de-DE" sz="1600" i="1" kern="0" dirty="0" err="1"/>
              <a:t>carnea</a:t>
            </a:r>
            <a:endParaRPr lang="de-DE" sz="1600" i="1" kern="0" dirty="0"/>
          </a:p>
          <a:p>
            <a:endParaRPr lang="de-DE" sz="1600" kern="0" dirty="0"/>
          </a:p>
          <a:p>
            <a:r>
              <a:rPr lang="de-DE" sz="1600" b="1" kern="0" dirty="0">
                <a:solidFill>
                  <a:srgbClr val="009900"/>
                </a:solidFill>
              </a:rPr>
              <a:t>Insektenpathogene Nematoden</a:t>
            </a:r>
          </a:p>
          <a:p>
            <a:r>
              <a:rPr lang="de-DE" sz="1600" i="1" kern="0" dirty="0" err="1"/>
              <a:t>Steinernema</a:t>
            </a:r>
            <a:r>
              <a:rPr lang="de-DE" sz="1600" i="1" kern="0" dirty="0"/>
              <a:t> </a:t>
            </a:r>
            <a:r>
              <a:rPr lang="de-DE" sz="1600" i="1" kern="0" dirty="0" err="1"/>
              <a:t>feltiae</a:t>
            </a:r>
            <a:endParaRPr lang="de-DE" sz="1600" i="1" kern="0" dirty="0"/>
          </a:p>
          <a:p>
            <a:endParaRPr lang="de-DE" sz="1600" kern="0" dirty="0"/>
          </a:p>
          <a:p>
            <a:r>
              <a:rPr lang="de-DE" sz="1600" b="1" kern="0" dirty="0">
                <a:solidFill>
                  <a:srgbClr val="009900"/>
                </a:solidFill>
              </a:rPr>
              <a:t>Kurzflügelkäfer</a:t>
            </a:r>
          </a:p>
          <a:p>
            <a:r>
              <a:rPr lang="de-DE" sz="1600" i="1" kern="0" dirty="0" err="1"/>
              <a:t>Atheta</a:t>
            </a:r>
            <a:r>
              <a:rPr lang="de-DE" sz="1600" i="1" kern="0" dirty="0"/>
              <a:t> </a:t>
            </a:r>
            <a:r>
              <a:rPr lang="de-DE" sz="1600" i="1" kern="0" dirty="0" err="1"/>
              <a:t>coriaria</a:t>
            </a:r>
            <a:endParaRPr lang="de-DE" sz="1600" i="1" kern="0" dirty="0"/>
          </a:p>
          <a:p>
            <a:endParaRPr lang="de-DE" sz="1600" i="1" kern="0" dirty="0"/>
          </a:p>
          <a:p>
            <a:r>
              <a:rPr lang="de-DE" sz="1600" b="1" kern="0" dirty="0">
                <a:solidFill>
                  <a:srgbClr val="009900"/>
                </a:solidFill>
              </a:rPr>
              <a:t>Erzwespen</a:t>
            </a:r>
          </a:p>
          <a:p>
            <a:r>
              <a:rPr lang="de-DE" sz="1600" i="1" kern="0" dirty="0" err="1"/>
              <a:t>Thripobius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semiluteus</a:t>
            </a:r>
            <a:endParaRPr lang="de-DE" sz="1600" i="1" kern="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70540EC-3483-4559-9C12-21500DE77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1"/>
          <a:stretch/>
        </p:blipFill>
        <p:spPr bwMode="auto">
          <a:xfrm>
            <a:off x="6878881" y="1981222"/>
            <a:ext cx="2120202" cy="161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4C53746-9E0F-45C6-B0AF-ECE2B07862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291" y="4373650"/>
            <a:ext cx="1822682" cy="1893696"/>
          </a:xfrm>
          <a:prstGeom prst="rect">
            <a:avLst/>
          </a:prstGeom>
        </p:spPr>
      </p:pic>
      <p:sp>
        <p:nvSpPr>
          <p:cNvPr id="11" name="Titel 4">
            <a:extLst>
              <a:ext uri="{FF2B5EF4-FFF2-40B4-BE49-F238E27FC236}">
                <a16:creationId xmlns:a16="http://schemas.microsoft.com/office/drawing/2014/main" id="{D8FC4D4C-600C-4DD4-8FC9-4EF4691E12F5}"/>
              </a:ext>
            </a:extLst>
          </p:cNvPr>
          <p:cNvSpPr txBox="1">
            <a:spLocks/>
          </p:cNvSpPr>
          <p:nvPr/>
        </p:nvSpPr>
        <p:spPr>
          <a:xfrm>
            <a:off x="493856" y="707118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Nützlinge gegen Thripse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8D6192-9596-46F9-A764-F426D954B525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5584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6D6CBD-0CE6-41DE-A871-AFC7E8FD68AD}"/>
              </a:ext>
            </a:extLst>
          </p:cNvPr>
          <p:cNvSpPr txBox="1">
            <a:spLocks/>
          </p:cNvSpPr>
          <p:nvPr/>
        </p:nvSpPr>
        <p:spPr>
          <a:xfrm>
            <a:off x="4608656" y="1331773"/>
            <a:ext cx="4572000" cy="494269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b="1" dirty="0"/>
              <a:t>Einsatzmöglichkeiten</a:t>
            </a:r>
          </a:p>
          <a:p>
            <a:r>
              <a:rPr lang="de-DE" sz="1600" u="sng" dirty="0"/>
              <a:t>Streuware</a:t>
            </a:r>
          </a:p>
          <a:p>
            <a:pPr marL="90488" indent="0"/>
            <a:r>
              <a:rPr lang="de-DE" sz="1600" dirty="0"/>
              <a:t>hohe Raubmilben-Dichte</a:t>
            </a:r>
          </a:p>
          <a:p>
            <a:pPr marL="90488" indent="0"/>
            <a:r>
              <a:rPr lang="de-DE" sz="1600" dirty="0"/>
              <a:t>Raubmilben auf gesamter Pflanze verteilbar</a:t>
            </a:r>
          </a:p>
          <a:p>
            <a:pPr marL="90488" indent="0"/>
            <a:r>
              <a:rPr lang="de-DE" sz="1600" dirty="0"/>
              <a:t>schnelle Verbreitung im Bestand</a:t>
            </a:r>
          </a:p>
          <a:p>
            <a:pPr marL="0" indent="0">
              <a:tabLst>
                <a:tab pos="179388" algn="l"/>
              </a:tabLst>
            </a:pPr>
            <a:endParaRPr lang="de-DE" sz="1600" dirty="0"/>
          </a:p>
          <a:p>
            <a:pPr marL="0" indent="0"/>
            <a:r>
              <a:rPr lang="de-DE" sz="1600" u="sng" dirty="0"/>
              <a:t>Tütenware</a:t>
            </a:r>
          </a:p>
          <a:p>
            <a:pPr marL="90488" indent="0"/>
            <a:r>
              <a:rPr lang="de-DE" sz="1600" dirty="0"/>
              <a:t>günstigeres Mikroklima für die Entwicklung</a:t>
            </a:r>
          </a:p>
          <a:p>
            <a:pPr marL="90488" indent="0"/>
            <a:r>
              <a:rPr lang="de-DE" sz="1600" dirty="0"/>
              <a:t>enthält Mehlmilben (zusätzliche Nahrung)</a:t>
            </a:r>
          </a:p>
          <a:p>
            <a:pPr marL="90488" indent="0"/>
            <a:r>
              <a:rPr lang="de-DE" sz="1600" dirty="0"/>
              <a:t>Raubmilben wandern kontinuierlich ab</a:t>
            </a:r>
          </a:p>
          <a:p>
            <a:pPr marL="90488" indent="0"/>
            <a:r>
              <a:rPr lang="de-DE" sz="1600" dirty="0"/>
              <a:t>größere Ausbringintervalle sind möglich</a:t>
            </a:r>
          </a:p>
          <a:p>
            <a:pPr marL="90488" indent="0"/>
            <a:r>
              <a:rPr lang="de-DE" sz="1600" dirty="0"/>
              <a:t>auch als „</a:t>
            </a:r>
            <a:r>
              <a:rPr lang="de-DE" sz="1600" dirty="0" err="1"/>
              <a:t>Bugline</a:t>
            </a:r>
            <a:r>
              <a:rPr lang="de-DE" sz="1600" dirty="0"/>
              <a:t>“ erhältlich</a:t>
            </a:r>
          </a:p>
          <a:p>
            <a:pPr marL="90488" indent="0"/>
            <a:endParaRPr lang="de-DE" sz="1600" dirty="0"/>
          </a:p>
          <a:p>
            <a:pPr marL="90488" indent="0"/>
            <a:r>
              <a:rPr lang="de-DE" sz="1600" b="1" dirty="0"/>
              <a:t>Zufütterung</a:t>
            </a:r>
          </a:p>
          <a:p>
            <a:pPr marL="90488" indent="0"/>
            <a:r>
              <a:rPr lang="de-DE" sz="1600" dirty="0"/>
              <a:t>mit Pollen</a:t>
            </a:r>
          </a:p>
          <a:p>
            <a:pPr marL="90488" indent="0"/>
            <a:r>
              <a:rPr lang="de-DE" sz="1600" dirty="0"/>
              <a:t>mit Modermilben</a:t>
            </a:r>
          </a:p>
          <a:p>
            <a:pPr>
              <a:spcBef>
                <a:spcPts val="1200"/>
              </a:spcBef>
            </a:pPr>
            <a:endParaRPr lang="de-DE" sz="1600" dirty="0"/>
          </a:p>
          <a:p>
            <a:pPr indent="-252413">
              <a:spcBef>
                <a:spcPts val="1200"/>
              </a:spcBef>
            </a:pPr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89A9715-B5E8-4268-91C7-0949E6EE4D6E}"/>
              </a:ext>
            </a:extLst>
          </p:cNvPr>
          <p:cNvSpPr/>
          <p:nvPr/>
        </p:nvSpPr>
        <p:spPr>
          <a:xfrm>
            <a:off x="477981" y="203437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kern="0" dirty="0">
                <a:solidFill>
                  <a:srgbClr val="009900"/>
                </a:solidFill>
              </a:rPr>
              <a:t>Raubmilben</a:t>
            </a:r>
            <a:endParaRPr lang="de-DE" b="1" kern="0" dirty="0">
              <a:solidFill>
                <a:srgbClr val="009900"/>
              </a:solidFill>
            </a:endParaRPr>
          </a:p>
          <a:p>
            <a:r>
              <a:rPr lang="de-DE" sz="1600" i="1" kern="0" dirty="0" err="1"/>
              <a:t>Amblydromalus</a:t>
            </a:r>
            <a:r>
              <a:rPr lang="de-DE" sz="1600" i="1" kern="0" dirty="0"/>
              <a:t> </a:t>
            </a:r>
            <a:r>
              <a:rPr lang="de-DE" sz="1600" i="1" kern="0" dirty="0" err="1"/>
              <a:t>limonicus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andersoni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barkeri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californicus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cucumeris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degenerans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montdorensis</a:t>
            </a:r>
            <a:endParaRPr lang="de-DE" sz="1600" i="1" kern="0" dirty="0"/>
          </a:p>
          <a:p>
            <a:r>
              <a:rPr lang="de-DE" sz="1600" i="1" kern="0" dirty="0" err="1"/>
              <a:t>Amblyseius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swirskii</a:t>
            </a:r>
            <a:endParaRPr lang="de-DE" sz="1600" i="1" kern="0" dirty="0"/>
          </a:p>
          <a:p>
            <a:r>
              <a:rPr lang="de-DE" sz="1600" i="1" kern="0" dirty="0" err="1"/>
              <a:t>Euseius</a:t>
            </a:r>
            <a:r>
              <a:rPr lang="de-DE" sz="1600" i="1" kern="0" dirty="0"/>
              <a:t> </a:t>
            </a:r>
            <a:r>
              <a:rPr lang="de-DE" sz="1600" i="1" kern="0" dirty="0" err="1"/>
              <a:t>gallicus</a:t>
            </a:r>
            <a:endParaRPr lang="de-DE" sz="1600" i="1" kern="0" dirty="0"/>
          </a:p>
          <a:p>
            <a:r>
              <a:rPr lang="de-DE" sz="1600" i="1" kern="0" dirty="0" err="1"/>
              <a:t>Hypoaspis</a:t>
            </a:r>
            <a:r>
              <a:rPr lang="de-DE" sz="1600" i="1" kern="0" dirty="0"/>
              <a:t> </a:t>
            </a:r>
            <a:r>
              <a:rPr lang="de-DE" sz="1600" i="1" kern="0" dirty="0" err="1"/>
              <a:t>aculeifer</a:t>
            </a:r>
            <a:endParaRPr lang="de-DE" sz="1600" i="1" kern="0" dirty="0"/>
          </a:p>
          <a:p>
            <a:r>
              <a:rPr lang="de-DE" sz="1600" i="1" kern="0" dirty="0" err="1"/>
              <a:t>Hypoaspis</a:t>
            </a:r>
            <a:r>
              <a:rPr lang="de-DE" sz="1600" i="1" kern="0" dirty="0"/>
              <a:t> </a:t>
            </a:r>
            <a:r>
              <a:rPr lang="de-DE" sz="1600" i="1" kern="0" dirty="0" err="1"/>
              <a:t>miles</a:t>
            </a:r>
            <a:endParaRPr lang="de-DE" sz="1600" i="1" kern="0" dirty="0"/>
          </a:p>
          <a:p>
            <a:r>
              <a:rPr lang="de-DE" sz="1600" i="1" kern="0" dirty="0" err="1"/>
              <a:t>Macrocheles</a:t>
            </a:r>
            <a:r>
              <a:rPr lang="de-DE" sz="1600" i="1" kern="0" dirty="0"/>
              <a:t> </a:t>
            </a:r>
            <a:r>
              <a:rPr lang="de-DE" sz="1600" i="1" kern="0" dirty="0" err="1"/>
              <a:t>robustulus</a:t>
            </a:r>
            <a:endParaRPr lang="de-DE" sz="1600" i="1" kern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C18871-EAC9-4A0C-8B71-69978A1BC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154" y="4833125"/>
            <a:ext cx="1536941" cy="1441339"/>
          </a:xfrm>
          <a:prstGeom prst="ellipse">
            <a:avLst/>
          </a:prstGeom>
          <a:ln w="1905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50E78018-92F8-46F5-93DB-0C0AED8693E2}"/>
              </a:ext>
            </a:extLst>
          </p:cNvPr>
          <p:cNvSpPr txBox="1">
            <a:spLocks/>
          </p:cNvSpPr>
          <p:nvPr/>
        </p:nvSpPr>
        <p:spPr>
          <a:xfrm>
            <a:off x="493856" y="760273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Nützlinge gegen Thripse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3F12B0-0B1F-4E1C-8D2F-5B8864849EFE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4068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1B8A4DB-59E0-49ED-88F8-E65724F9C84C}"/>
              </a:ext>
            </a:extLst>
          </p:cNvPr>
          <p:cNvGrpSpPr/>
          <p:nvPr/>
        </p:nvGrpSpPr>
        <p:grpSpPr>
          <a:xfrm>
            <a:off x="1631119" y="1727187"/>
            <a:ext cx="7437046" cy="4619891"/>
            <a:chOff x="209660" y="1412113"/>
            <a:chExt cx="8686938" cy="501409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D2D0A36-0596-47BC-A354-DDC742214883}"/>
                </a:ext>
              </a:extLst>
            </p:cNvPr>
            <p:cNvSpPr txBox="1"/>
            <p:nvPr/>
          </p:nvSpPr>
          <p:spPr>
            <a:xfrm>
              <a:off x="7472383" y="5378930"/>
              <a:ext cx="1424215" cy="367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Temperatur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57302DC-9F3C-41A4-92EE-528F36F43A05}"/>
                </a:ext>
              </a:extLst>
            </p:cNvPr>
            <p:cNvSpPr txBox="1"/>
            <p:nvPr/>
          </p:nvSpPr>
          <p:spPr>
            <a:xfrm>
              <a:off x="1102789" y="5378930"/>
              <a:ext cx="713678" cy="40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Rounded MT Bold"/>
                  <a:cs typeface="Arial Rounded MT Bold"/>
                </a:rPr>
                <a:t>5°C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54F3E33-96D0-43BC-97CE-A3DE50857022}"/>
                </a:ext>
              </a:extLst>
            </p:cNvPr>
            <p:cNvSpPr txBox="1"/>
            <p:nvPr/>
          </p:nvSpPr>
          <p:spPr>
            <a:xfrm>
              <a:off x="2385303" y="5378930"/>
              <a:ext cx="713678" cy="70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Rounded MT Bold"/>
                  <a:cs typeface="Arial Rounded MT Bold"/>
                </a:rPr>
                <a:t>10°C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E32250F-71CA-4140-826A-4119A886CA3F}"/>
                </a:ext>
              </a:extLst>
            </p:cNvPr>
            <p:cNvSpPr txBox="1"/>
            <p:nvPr/>
          </p:nvSpPr>
          <p:spPr>
            <a:xfrm>
              <a:off x="3667819" y="5378930"/>
              <a:ext cx="713678" cy="70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Rounded MT Bold"/>
                  <a:cs typeface="Arial Rounded MT Bold"/>
                </a:rPr>
                <a:t>15°C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D223CBB-381E-4B24-B20D-74A28747344C}"/>
                </a:ext>
              </a:extLst>
            </p:cNvPr>
            <p:cNvSpPr txBox="1"/>
            <p:nvPr/>
          </p:nvSpPr>
          <p:spPr>
            <a:xfrm>
              <a:off x="4950333" y="5378930"/>
              <a:ext cx="713678" cy="70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Rounded MT Bold"/>
                  <a:cs typeface="Arial Rounded MT Bold"/>
                </a:rPr>
                <a:t>20°C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0F5745F4-5005-4FA8-A81D-85D5EA6E8417}"/>
                </a:ext>
              </a:extLst>
            </p:cNvPr>
            <p:cNvCxnSpPr/>
            <p:nvPr/>
          </p:nvCxnSpPr>
          <p:spPr>
            <a:xfrm flipV="1">
              <a:off x="839378" y="5242886"/>
              <a:ext cx="7926023" cy="104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7276A6B-DC45-4046-AC3A-86AE31A6F195}"/>
                </a:ext>
              </a:extLst>
            </p:cNvPr>
            <p:cNvSpPr txBox="1"/>
            <p:nvPr/>
          </p:nvSpPr>
          <p:spPr>
            <a:xfrm>
              <a:off x="6232848" y="5378930"/>
              <a:ext cx="713678" cy="70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 Rounded MT Bold"/>
                  <a:cs typeface="Arial Rounded MT Bold"/>
                </a:rPr>
                <a:t>25°C</a:t>
              </a:r>
            </a:p>
          </p:txBody>
        </p:sp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38C429FF-ABF8-41BA-9A2B-52C986D71C2B}"/>
                </a:ext>
              </a:extLst>
            </p:cNvPr>
            <p:cNvCxnSpPr/>
            <p:nvPr/>
          </p:nvCxnSpPr>
          <p:spPr>
            <a:xfrm>
              <a:off x="1353644" y="5127429"/>
              <a:ext cx="0" cy="2724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 Verbindung 27">
              <a:extLst>
                <a:ext uri="{FF2B5EF4-FFF2-40B4-BE49-F238E27FC236}">
                  <a16:creationId xmlns:a16="http://schemas.microsoft.com/office/drawing/2014/main" id="{D037BDEA-B83B-4B6A-A7CA-E161D0D53E0E}"/>
                </a:ext>
              </a:extLst>
            </p:cNvPr>
            <p:cNvCxnSpPr/>
            <p:nvPr/>
          </p:nvCxnSpPr>
          <p:spPr>
            <a:xfrm>
              <a:off x="2775971" y="5127429"/>
              <a:ext cx="0" cy="2724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 Verbindung 28">
              <a:extLst>
                <a:ext uri="{FF2B5EF4-FFF2-40B4-BE49-F238E27FC236}">
                  <a16:creationId xmlns:a16="http://schemas.microsoft.com/office/drawing/2014/main" id="{94E9073A-50B0-4B0F-969A-8FA9F21B3FA3}"/>
                </a:ext>
              </a:extLst>
            </p:cNvPr>
            <p:cNvCxnSpPr/>
            <p:nvPr/>
          </p:nvCxnSpPr>
          <p:spPr>
            <a:xfrm>
              <a:off x="4019878" y="5122385"/>
              <a:ext cx="0" cy="2724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 Verbindung 29">
              <a:extLst>
                <a:ext uri="{FF2B5EF4-FFF2-40B4-BE49-F238E27FC236}">
                  <a16:creationId xmlns:a16="http://schemas.microsoft.com/office/drawing/2014/main" id="{F5951298-91C0-4D14-B2FC-431A29CC87E0}"/>
                </a:ext>
              </a:extLst>
            </p:cNvPr>
            <p:cNvCxnSpPr/>
            <p:nvPr/>
          </p:nvCxnSpPr>
          <p:spPr>
            <a:xfrm>
              <a:off x="5253291" y="5117137"/>
              <a:ext cx="0" cy="2724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 Verbindung 30">
              <a:extLst>
                <a:ext uri="{FF2B5EF4-FFF2-40B4-BE49-F238E27FC236}">
                  <a16:creationId xmlns:a16="http://schemas.microsoft.com/office/drawing/2014/main" id="{78BAE377-0592-4518-A212-BCC6C8DA6423}"/>
                </a:ext>
              </a:extLst>
            </p:cNvPr>
            <p:cNvCxnSpPr/>
            <p:nvPr/>
          </p:nvCxnSpPr>
          <p:spPr>
            <a:xfrm>
              <a:off x="6539179" y="5117137"/>
              <a:ext cx="0" cy="2724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Bild 31">
              <a:extLst>
                <a:ext uri="{FF2B5EF4-FFF2-40B4-BE49-F238E27FC236}">
                  <a16:creationId xmlns:a16="http://schemas.microsoft.com/office/drawing/2014/main" id="{B04E7366-BDC5-4EDD-AE02-D2494765D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2857" r="8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660" y="3808063"/>
              <a:ext cx="714168" cy="2618144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668D138-1918-47B4-A382-03AA3D6BC74B}"/>
                </a:ext>
              </a:extLst>
            </p:cNvPr>
            <p:cNvSpPr/>
            <p:nvPr/>
          </p:nvSpPr>
          <p:spPr>
            <a:xfrm>
              <a:off x="4041502" y="4423099"/>
              <a:ext cx="3452506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Amblyseius</a:t>
              </a:r>
              <a:r>
                <a:rPr lang="de-DE" i="1" dirty="0"/>
                <a:t> </a:t>
              </a:r>
              <a:r>
                <a:rPr lang="de-DE" i="1" dirty="0" err="1"/>
                <a:t>cucumeris</a:t>
              </a:r>
              <a:endParaRPr lang="de-DE" i="1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003CF7B-E9C7-4392-B9DF-5D6958FD365E}"/>
                </a:ext>
              </a:extLst>
            </p:cNvPr>
            <p:cNvSpPr/>
            <p:nvPr/>
          </p:nvSpPr>
          <p:spPr>
            <a:xfrm>
              <a:off x="5220273" y="3925808"/>
              <a:ext cx="2808360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Amblyseius</a:t>
              </a:r>
              <a:r>
                <a:rPr lang="de-DE" i="1" dirty="0"/>
                <a:t> </a:t>
              </a:r>
              <a:r>
                <a:rPr lang="de-DE" i="1" dirty="0" err="1"/>
                <a:t>swirskii</a:t>
              </a:r>
              <a:endParaRPr lang="de-DE" i="1" dirty="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6EA80195-36ED-405F-ABD0-7E0F4E344506}"/>
                </a:ext>
              </a:extLst>
            </p:cNvPr>
            <p:cNvSpPr/>
            <p:nvPr/>
          </p:nvSpPr>
          <p:spPr>
            <a:xfrm>
              <a:off x="4019878" y="3430197"/>
              <a:ext cx="3452506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Amblyseius</a:t>
              </a:r>
              <a:r>
                <a:rPr lang="de-DE" i="1" dirty="0"/>
                <a:t> </a:t>
              </a:r>
              <a:r>
                <a:rPr lang="de-DE" i="1" dirty="0" err="1"/>
                <a:t>montdorensis</a:t>
              </a:r>
              <a:endParaRPr lang="de-DE" i="1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7F6431F-18BB-42F1-98F7-AEB467A6A76F}"/>
                </a:ext>
              </a:extLst>
            </p:cNvPr>
            <p:cNvSpPr/>
            <p:nvPr/>
          </p:nvSpPr>
          <p:spPr>
            <a:xfrm>
              <a:off x="1497828" y="2930493"/>
              <a:ext cx="7063754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Amblyseius</a:t>
              </a:r>
              <a:r>
                <a:rPr lang="de-DE" i="1" dirty="0"/>
                <a:t> </a:t>
              </a:r>
              <a:r>
                <a:rPr lang="de-DE" i="1" dirty="0" err="1"/>
                <a:t>andersonii</a:t>
              </a:r>
              <a:endParaRPr lang="de-DE" i="1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7F0053C-6A8F-447F-ACBC-3F5BD06B29C6}"/>
                </a:ext>
              </a:extLst>
            </p:cNvPr>
            <p:cNvSpPr/>
            <p:nvPr/>
          </p:nvSpPr>
          <p:spPr>
            <a:xfrm>
              <a:off x="3355942" y="1899986"/>
              <a:ext cx="4672692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Amblydromalus</a:t>
              </a:r>
              <a:r>
                <a:rPr lang="de-DE" i="1" dirty="0"/>
                <a:t> </a:t>
              </a:r>
              <a:r>
                <a:rPr lang="de-DE" i="1" dirty="0" err="1"/>
                <a:t>limonicus</a:t>
              </a:r>
              <a:endParaRPr lang="de-DE" i="1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51B835D-F4D3-4FEB-867A-7EF13767B3B7}"/>
                </a:ext>
              </a:extLst>
            </p:cNvPr>
            <p:cNvSpPr/>
            <p:nvPr/>
          </p:nvSpPr>
          <p:spPr>
            <a:xfrm>
              <a:off x="2775972" y="1412113"/>
              <a:ext cx="5785610" cy="377866"/>
            </a:xfrm>
            <a:prstGeom prst="rect">
              <a:avLst/>
            </a:prstGeom>
            <a:solidFill>
              <a:srgbClr val="C864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Hypoaspis</a:t>
              </a:r>
              <a:r>
                <a:rPr lang="de-DE" i="1" dirty="0"/>
                <a:t> </a:t>
              </a:r>
              <a:r>
                <a:rPr lang="de-DE" i="1" dirty="0" err="1"/>
                <a:t>miles</a:t>
              </a:r>
              <a:endParaRPr lang="de-DE" i="1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DC4A238-3000-4ED5-A739-967E86868DBC}"/>
                </a:ext>
              </a:extLst>
            </p:cNvPr>
            <p:cNvSpPr/>
            <p:nvPr/>
          </p:nvSpPr>
          <p:spPr>
            <a:xfrm>
              <a:off x="1497828" y="2433671"/>
              <a:ext cx="7063754" cy="377866"/>
            </a:xfrm>
            <a:prstGeom prst="rect">
              <a:avLst/>
            </a:prstGeom>
            <a:gradFill>
              <a:gsLst>
                <a:gs pos="100000">
                  <a:srgbClr val="006600"/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i="1" dirty="0" err="1"/>
                <a:t>Euseius</a:t>
              </a:r>
              <a:r>
                <a:rPr lang="de-DE" i="1" dirty="0"/>
                <a:t> </a:t>
              </a:r>
              <a:r>
                <a:rPr lang="de-DE" i="1" dirty="0" err="1"/>
                <a:t>gallicus</a:t>
              </a:r>
              <a:endParaRPr lang="de-DE" i="1" dirty="0"/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AEE70067-B661-42EC-BF9C-971A53BF1DE1}"/>
              </a:ext>
            </a:extLst>
          </p:cNvPr>
          <p:cNvSpPr/>
          <p:nvPr/>
        </p:nvSpPr>
        <p:spPr>
          <a:xfrm>
            <a:off x="477981" y="2075345"/>
            <a:ext cx="2255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kern="0" dirty="0">
                <a:solidFill>
                  <a:srgbClr val="009900"/>
                </a:solidFill>
              </a:rPr>
              <a:t>Raubmilben</a:t>
            </a:r>
          </a:p>
          <a:p>
            <a:pPr>
              <a:spcBef>
                <a:spcPts val="1200"/>
              </a:spcBef>
            </a:pPr>
            <a:r>
              <a:rPr lang="de-DE" sz="1600" kern="0" dirty="0"/>
              <a:t>Temperaturspektrum</a:t>
            </a:r>
            <a:endParaRPr lang="de-DE" kern="0" dirty="0"/>
          </a:p>
        </p:txBody>
      </p:sp>
      <p:sp>
        <p:nvSpPr>
          <p:cNvPr id="28" name="Titel 4">
            <a:extLst>
              <a:ext uri="{FF2B5EF4-FFF2-40B4-BE49-F238E27FC236}">
                <a16:creationId xmlns:a16="http://schemas.microsoft.com/office/drawing/2014/main" id="{60CC2FE4-D441-44F4-AC85-9AB1464CCCBA}"/>
              </a:ext>
            </a:extLst>
          </p:cNvPr>
          <p:cNvSpPr txBox="1">
            <a:spLocks/>
          </p:cNvSpPr>
          <p:nvPr/>
        </p:nvSpPr>
        <p:spPr>
          <a:xfrm>
            <a:off x="493856" y="801956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Nützlinge gegen Thripse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078C2B-4DC8-46C9-8E93-E914C0A79393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0683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6AECFC3-818B-476D-948A-D17B587DF36B}"/>
              </a:ext>
            </a:extLst>
          </p:cNvPr>
          <p:cNvSpPr>
            <a:spLocks/>
          </p:cNvSpPr>
          <p:nvPr/>
        </p:nvSpPr>
        <p:spPr bwMode="auto">
          <a:xfrm>
            <a:off x="3204506" y="2574490"/>
            <a:ext cx="3493144" cy="441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r>
              <a:rPr lang="de-DE" sz="1400" i="1" dirty="0" err="1"/>
              <a:t>Amblyseius</a:t>
            </a:r>
            <a:r>
              <a:rPr lang="de-DE" sz="1400" dirty="0"/>
              <a:t> </a:t>
            </a:r>
            <a:r>
              <a:rPr lang="de-DE" sz="1400" i="1" dirty="0" err="1"/>
              <a:t>cucumeris</a:t>
            </a:r>
            <a:endParaRPr lang="de-DE" sz="1400" dirty="0"/>
          </a:p>
        </p:txBody>
      </p:sp>
      <p:pic>
        <p:nvPicPr>
          <p:cNvPr id="7" name="Picture 7" descr="image7-enhanced.jpeg">
            <a:extLst>
              <a:ext uri="{FF2B5EF4-FFF2-40B4-BE49-F238E27FC236}">
                <a16:creationId xmlns:a16="http://schemas.microsoft.com/office/drawing/2014/main" id="{4AF035FD-78AA-4CA8-BBF9-CBF0407E6D6E}"/>
              </a:ext>
            </a:extLst>
          </p:cNvPr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37" y="2434344"/>
            <a:ext cx="1008000" cy="720000"/>
          </a:xfrm>
          <a:prstGeom prst="rect">
            <a:avLst/>
          </a:prstGeom>
          <a:noFill/>
          <a:ln w="25400" cap="rnd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8" name="Picture 9" descr="image8.png">
            <a:extLst>
              <a:ext uri="{FF2B5EF4-FFF2-40B4-BE49-F238E27FC236}">
                <a16:creationId xmlns:a16="http://schemas.microsoft.com/office/drawing/2014/main" id="{80F69DD4-EDC2-4A8D-ABD9-BA2A8A65732B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953" y="3138209"/>
            <a:ext cx="1008000" cy="720000"/>
          </a:xfrm>
          <a:prstGeom prst="rect">
            <a:avLst/>
          </a:prstGeom>
          <a:noFill/>
          <a:ln w="25400" cap="rnd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9" name="Picture 10" descr="image10-enhanced.jpeg">
            <a:extLst>
              <a:ext uri="{FF2B5EF4-FFF2-40B4-BE49-F238E27FC236}">
                <a16:creationId xmlns:a16="http://schemas.microsoft.com/office/drawing/2014/main" id="{5E978C2A-6003-4AE0-9C9F-23F1C4A569EF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9086">
            <a:off x="2299132" y="3726768"/>
            <a:ext cx="720000" cy="1008000"/>
          </a:xfrm>
          <a:prstGeom prst="rect">
            <a:avLst/>
          </a:prstGeom>
          <a:noFill/>
          <a:ln w="25400" cap="rnd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Picture 11" descr="image11-enhanced.jpeg">
            <a:extLst>
              <a:ext uri="{FF2B5EF4-FFF2-40B4-BE49-F238E27FC236}">
                <a16:creationId xmlns:a16="http://schemas.microsoft.com/office/drawing/2014/main" id="{4838A565-F89A-4EF9-BEC4-A1C4BE9A1282}"/>
              </a:ext>
            </a:extLst>
          </p:cNvPr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953" y="4626702"/>
            <a:ext cx="1008000" cy="720000"/>
          </a:xfrm>
          <a:prstGeom prst="rect">
            <a:avLst/>
          </a:prstGeom>
          <a:noFill/>
          <a:ln w="25400" cap="rnd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AutoShape 14">
            <a:extLst>
              <a:ext uri="{FF2B5EF4-FFF2-40B4-BE49-F238E27FC236}">
                <a16:creationId xmlns:a16="http://schemas.microsoft.com/office/drawing/2014/main" id="{926005AF-1EC6-4981-810D-6B2865F07F87}"/>
              </a:ext>
            </a:extLst>
          </p:cNvPr>
          <p:cNvSpPr>
            <a:spLocks/>
          </p:cNvSpPr>
          <p:nvPr/>
        </p:nvSpPr>
        <p:spPr bwMode="auto">
          <a:xfrm>
            <a:off x="3204507" y="3278647"/>
            <a:ext cx="3003987" cy="441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r>
              <a:rPr lang="de-DE" sz="1400" i="1" dirty="0" err="1"/>
              <a:t>Amblyseius</a:t>
            </a:r>
            <a:r>
              <a:rPr lang="de-DE" sz="1400" dirty="0"/>
              <a:t> </a:t>
            </a:r>
            <a:r>
              <a:rPr lang="de-DE" sz="1400" i="1" dirty="0" err="1"/>
              <a:t>swirskii</a:t>
            </a:r>
            <a:endParaRPr lang="de-DE" sz="1400" dirty="0"/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76323000-A035-4ADC-8D12-BF228938C5DD}"/>
              </a:ext>
            </a:extLst>
          </p:cNvPr>
          <p:cNvSpPr>
            <a:spLocks/>
          </p:cNvSpPr>
          <p:nvPr/>
        </p:nvSpPr>
        <p:spPr bwMode="auto">
          <a:xfrm>
            <a:off x="3204506" y="4013496"/>
            <a:ext cx="3954216" cy="441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r>
              <a:rPr lang="de-DE" sz="1400" i="1" dirty="0" err="1"/>
              <a:t>Amblyseius</a:t>
            </a:r>
            <a:r>
              <a:rPr lang="de-DE" sz="1400" dirty="0"/>
              <a:t> </a:t>
            </a:r>
            <a:r>
              <a:rPr lang="de-DE" sz="1400" i="1" dirty="0" err="1"/>
              <a:t>montdorensis</a:t>
            </a:r>
            <a:endParaRPr lang="de-DE" sz="1400" dirty="0"/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B4B75221-DF08-4D52-98BA-FCE39FBA2A03}"/>
              </a:ext>
            </a:extLst>
          </p:cNvPr>
          <p:cNvSpPr>
            <a:spLocks/>
          </p:cNvSpPr>
          <p:nvPr/>
        </p:nvSpPr>
        <p:spPr bwMode="auto">
          <a:xfrm>
            <a:off x="3204506" y="4765225"/>
            <a:ext cx="3954216" cy="441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r>
              <a:rPr lang="de-DE" sz="1400" i="1" dirty="0" err="1"/>
              <a:t>Amblydromalus</a:t>
            </a:r>
            <a:r>
              <a:rPr lang="de-DE" sz="1400" dirty="0"/>
              <a:t> </a:t>
            </a:r>
            <a:r>
              <a:rPr lang="de-DE" sz="1400" i="1" dirty="0" err="1"/>
              <a:t>limonicus</a:t>
            </a:r>
            <a:endParaRPr lang="de-DE" sz="1400" dirty="0"/>
          </a:p>
        </p:txBody>
      </p:sp>
      <p:sp>
        <p:nvSpPr>
          <p:cNvPr id="14" name="AutoShape 20" descr="tile_paper_medgray.jpeg">
            <a:extLst>
              <a:ext uri="{FF2B5EF4-FFF2-40B4-BE49-F238E27FC236}">
                <a16:creationId xmlns:a16="http://schemas.microsoft.com/office/drawing/2014/main" id="{570D6929-C95C-4F2C-8AD2-C807D4532DDE}"/>
              </a:ext>
            </a:extLst>
          </p:cNvPr>
          <p:cNvSpPr>
            <a:spLocks/>
          </p:cNvSpPr>
          <p:nvPr/>
        </p:nvSpPr>
        <p:spPr bwMode="auto">
          <a:xfrm>
            <a:off x="5497283" y="4145319"/>
            <a:ext cx="1250433" cy="228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66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15" name="AutoShape 21" descr="tile_paper_medgray.jpeg">
            <a:extLst>
              <a:ext uri="{FF2B5EF4-FFF2-40B4-BE49-F238E27FC236}">
                <a16:creationId xmlns:a16="http://schemas.microsoft.com/office/drawing/2014/main" id="{E0F36FB3-FCFF-4B68-8445-64BEB77FE0C5}"/>
              </a:ext>
            </a:extLst>
          </p:cNvPr>
          <p:cNvSpPr>
            <a:spLocks/>
          </p:cNvSpPr>
          <p:nvPr/>
        </p:nvSpPr>
        <p:spPr bwMode="auto">
          <a:xfrm>
            <a:off x="5478299" y="4900293"/>
            <a:ext cx="1250433" cy="228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66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16" name="AutoShape 17" descr="tile_paper_medgray.jpeg">
            <a:extLst>
              <a:ext uri="{FF2B5EF4-FFF2-40B4-BE49-F238E27FC236}">
                <a16:creationId xmlns:a16="http://schemas.microsoft.com/office/drawing/2014/main" id="{B20BDD8A-426C-45B8-B949-682F2AFB0A01}"/>
              </a:ext>
            </a:extLst>
          </p:cNvPr>
          <p:cNvSpPr>
            <a:spLocks/>
          </p:cNvSpPr>
          <p:nvPr/>
        </p:nvSpPr>
        <p:spPr bwMode="auto">
          <a:xfrm>
            <a:off x="5478298" y="2704159"/>
            <a:ext cx="548956" cy="2409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66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17" name="AutoShape 17" descr="tile_paper_medgray.jpeg">
            <a:extLst>
              <a:ext uri="{FF2B5EF4-FFF2-40B4-BE49-F238E27FC236}">
                <a16:creationId xmlns:a16="http://schemas.microsoft.com/office/drawing/2014/main" id="{D590256B-A177-4A58-92F2-38B35169B99C}"/>
              </a:ext>
            </a:extLst>
          </p:cNvPr>
          <p:cNvSpPr>
            <a:spLocks/>
          </p:cNvSpPr>
          <p:nvPr/>
        </p:nvSpPr>
        <p:spPr bwMode="auto">
          <a:xfrm>
            <a:off x="5478298" y="3412615"/>
            <a:ext cx="548956" cy="2409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66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endParaRPr lang="de-DE" sz="2400">
              <a:solidFill>
                <a:srgbClr val="FFFFFF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8FF94B5-CE57-4A2E-8948-B2C3E93713C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953" y="5360592"/>
            <a:ext cx="1008000" cy="720000"/>
          </a:xfrm>
          <a:prstGeom prst="rect">
            <a:avLst/>
          </a:prstGeom>
          <a:noFill/>
          <a:ln w="25400" cap="rnd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16">
            <a:extLst>
              <a:ext uri="{FF2B5EF4-FFF2-40B4-BE49-F238E27FC236}">
                <a16:creationId xmlns:a16="http://schemas.microsoft.com/office/drawing/2014/main" id="{A88620E7-9D73-486A-B676-41BBE04AC971}"/>
              </a:ext>
            </a:extLst>
          </p:cNvPr>
          <p:cNvSpPr>
            <a:spLocks/>
          </p:cNvSpPr>
          <p:nvPr/>
        </p:nvSpPr>
        <p:spPr bwMode="auto">
          <a:xfrm>
            <a:off x="3204506" y="5500073"/>
            <a:ext cx="3954216" cy="441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r>
              <a:rPr lang="de-DE" sz="1400" i="1" dirty="0" err="1"/>
              <a:t>Hypoaspis</a:t>
            </a:r>
            <a:r>
              <a:rPr lang="de-DE" sz="1400" i="1" dirty="0"/>
              <a:t> </a:t>
            </a:r>
            <a:r>
              <a:rPr lang="de-DE" sz="1400" i="1" dirty="0" err="1"/>
              <a:t>miles</a:t>
            </a:r>
            <a:endParaRPr lang="de-DE" sz="1400" dirty="0"/>
          </a:p>
        </p:txBody>
      </p:sp>
      <p:sp>
        <p:nvSpPr>
          <p:cNvPr id="20" name="AutoShape 21" descr="tile_paper_medgray.jpeg">
            <a:extLst>
              <a:ext uri="{FF2B5EF4-FFF2-40B4-BE49-F238E27FC236}">
                <a16:creationId xmlns:a16="http://schemas.microsoft.com/office/drawing/2014/main" id="{4E257540-0253-4A5B-837F-00792136F8B5}"/>
              </a:ext>
            </a:extLst>
          </p:cNvPr>
          <p:cNvSpPr>
            <a:spLocks/>
          </p:cNvSpPr>
          <p:nvPr/>
        </p:nvSpPr>
        <p:spPr bwMode="auto">
          <a:xfrm>
            <a:off x="7049935" y="5635141"/>
            <a:ext cx="1250433" cy="228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660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endParaRPr lang="de-DE" sz="2400">
              <a:solidFill>
                <a:srgbClr val="FFFFFF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6DE4420-B049-42E2-A994-96506D566473}"/>
              </a:ext>
            </a:extLst>
          </p:cNvPr>
          <p:cNvGrpSpPr/>
          <p:nvPr/>
        </p:nvGrpSpPr>
        <p:grpSpPr>
          <a:xfrm>
            <a:off x="5228111" y="892655"/>
            <a:ext cx="3951979" cy="1749696"/>
            <a:chOff x="4219761" y="418569"/>
            <a:chExt cx="4515580" cy="2189767"/>
          </a:xfrm>
        </p:grpSpPr>
        <p:pic>
          <p:nvPicPr>
            <p:cNvPr id="22" name="Picture 1" descr="Fo Larve-enhanced.png">
              <a:extLst>
                <a:ext uri="{FF2B5EF4-FFF2-40B4-BE49-F238E27FC236}">
                  <a16:creationId xmlns:a16="http://schemas.microsoft.com/office/drawing/2014/main" id="{DD4DFDEE-2422-4967-ADBA-F510FFF6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838640">
              <a:off x="4634012" y="998560"/>
              <a:ext cx="1407789" cy="99703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  <p:pic>
          <p:nvPicPr>
            <p:cNvPr id="23" name="Picture 2" descr="Fo adult-enhanced.png">
              <a:extLst>
                <a:ext uri="{FF2B5EF4-FFF2-40B4-BE49-F238E27FC236}">
                  <a16:creationId xmlns:a16="http://schemas.microsoft.com/office/drawing/2014/main" id="{6B281228-2C0F-403E-B957-FF1366F36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146044">
              <a:off x="7047281" y="920276"/>
              <a:ext cx="2120461" cy="1255659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  <p:pic>
          <p:nvPicPr>
            <p:cNvPr id="24" name="Picture 3" descr="Fo L4-enhanced.png">
              <a:extLst>
                <a:ext uri="{FF2B5EF4-FFF2-40B4-BE49-F238E27FC236}">
                  <a16:creationId xmlns:a16="http://schemas.microsoft.com/office/drawing/2014/main" id="{5D96A6FD-B167-4D44-9A5B-950B30DF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64604">
              <a:off x="6585268" y="418569"/>
              <a:ext cx="1407790" cy="2033864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  <p:pic>
          <p:nvPicPr>
            <p:cNvPr id="25" name="Picture 12" descr="Fo Larve-enhanced.png">
              <a:extLst>
                <a:ext uri="{FF2B5EF4-FFF2-40B4-BE49-F238E27FC236}">
                  <a16:creationId xmlns:a16="http://schemas.microsoft.com/office/drawing/2014/main" id="{8AAD5B7E-5A26-407F-9BE4-5EA535BBE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838640">
              <a:off x="4074067" y="1251911"/>
              <a:ext cx="995868" cy="70448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  <p:pic>
          <p:nvPicPr>
            <p:cNvPr id="26" name="Picture 23" descr="Fo L3b-enhanced.png">
              <a:extLst>
                <a:ext uri="{FF2B5EF4-FFF2-40B4-BE49-F238E27FC236}">
                  <a16:creationId xmlns:a16="http://schemas.microsoft.com/office/drawing/2014/main" id="{EB33CBBD-2871-401F-A9E0-0DB839754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630084">
              <a:off x="5520936" y="851661"/>
              <a:ext cx="1659390" cy="1178425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A9EB2CB0-83FF-4798-8B17-D7E90CD60940}"/>
              </a:ext>
            </a:extLst>
          </p:cNvPr>
          <p:cNvSpPr/>
          <p:nvPr/>
        </p:nvSpPr>
        <p:spPr>
          <a:xfrm>
            <a:off x="477981" y="1852040"/>
            <a:ext cx="2255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kern="0" dirty="0">
                <a:solidFill>
                  <a:srgbClr val="009900"/>
                </a:solidFill>
              </a:rPr>
              <a:t>Raubmilben</a:t>
            </a:r>
          </a:p>
          <a:p>
            <a:pPr>
              <a:spcBef>
                <a:spcPts val="1200"/>
              </a:spcBef>
            </a:pPr>
            <a:r>
              <a:rPr lang="de-DE" sz="1600" kern="0" dirty="0"/>
              <a:t>Beutespektrum</a:t>
            </a:r>
            <a:endParaRPr lang="de-DE" kern="0" dirty="0"/>
          </a:p>
        </p:txBody>
      </p:sp>
      <p:sp>
        <p:nvSpPr>
          <p:cNvPr id="28" name="Titel 4">
            <a:extLst>
              <a:ext uri="{FF2B5EF4-FFF2-40B4-BE49-F238E27FC236}">
                <a16:creationId xmlns:a16="http://schemas.microsoft.com/office/drawing/2014/main" id="{42DD2901-A12C-411D-B2D2-E1B54446B905}"/>
              </a:ext>
            </a:extLst>
          </p:cNvPr>
          <p:cNvSpPr txBox="1">
            <a:spLocks/>
          </p:cNvSpPr>
          <p:nvPr/>
        </p:nvSpPr>
        <p:spPr>
          <a:xfrm>
            <a:off x="493856" y="578651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Nützlinge gegen Thripse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92159DB-9B3F-4588-B51B-B6AAA70C4BDB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544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C0161-2012-47ED-AD3E-D54781F1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75895" cy="933131"/>
          </a:xfrm>
        </p:spPr>
        <p:txBody>
          <a:bodyPr/>
          <a:lstStyle/>
          <a:p>
            <a:r>
              <a:rPr lang="de-DE" dirty="0"/>
              <a:t>Forderungen </a:t>
            </a:r>
            <a:r>
              <a:rPr lang="de-DE"/>
              <a:t>der Politik: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8870B0-1EDD-4FCF-8D59-12A89191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0BAAA-831B-4290-9749-3AEB25C22BBE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E8D4C-C70E-407B-880A-43A2BBD3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C69E8E-DF2B-4664-A0DC-4B6A2E2D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26BE2C8-E76E-44E5-BB8A-4518717C005F}"/>
              </a:ext>
            </a:extLst>
          </p:cNvPr>
          <p:cNvGrpSpPr/>
          <p:nvPr/>
        </p:nvGrpSpPr>
        <p:grpSpPr>
          <a:xfrm>
            <a:off x="29264" y="1694431"/>
            <a:ext cx="4001700" cy="4602191"/>
            <a:chOff x="29264" y="1694431"/>
            <a:chExt cx="4001700" cy="4602191"/>
          </a:xfrm>
        </p:grpSpPr>
        <p:pic>
          <p:nvPicPr>
            <p:cNvPr id="1032" name="Picture 8" descr="Stock-Flagge 30 x 45 : Deutschland, 3,95 €">
              <a:extLst>
                <a:ext uri="{FF2B5EF4-FFF2-40B4-BE49-F238E27FC236}">
                  <a16:creationId xmlns:a16="http://schemas.microsoft.com/office/drawing/2014/main" id="{6BA100F4-37E6-48BE-87A7-885CE47D4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97121">
              <a:off x="651615" y="1694431"/>
              <a:ext cx="2806809" cy="2806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AF0282C-FFC6-4994-AF14-21C2EA39CEC9}"/>
                </a:ext>
              </a:extLst>
            </p:cNvPr>
            <p:cNvSpPr txBox="1"/>
            <p:nvPr/>
          </p:nvSpPr>
          <p:spPr>
            <a:xfrm>
              <a:off x="29264" y="4480740"/>
              <a:ext cx="4001700" cy="18158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Forderung BMEL </a:t>
              </a:r>
            </a:p>
            <a:p>
              <a:r>
                <a:rPr lang="de-DE" sz="1600" dirty="0"/>
                <a:t>(Bundesministerium für Ernährung und Landwirtschaft)</a:t>
              </a:r>
            </a:p>
            <a:p>
              <a:r>
                <a:rPr lang="de-DE" sz="2000" b="1" dirty="0"/>
                <a:t>2030 nahezu 0 % Torf</a:t>
              </a:r>
            </a:p>
            <a:p>
              <a:r>
                <a:rPr lang="de-DE" sz="2000" dirty="0"/>
                <a:t>Selbstverpflichtung Gartenbau</a:t>
              </a:r>
            </a:p>
            <a:p>
              <a:r>
                <a:rPr lang="de-DE" sz="2000" b="1" dirty="0"/>
                <a:t>2030   70 % Torf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533377C-905F-469C-A74C-C17AB72482D3}"/>
              </a:ext>
            </a:extLst>
          </p:cNvPr>
          <p:cNvGrpSpPr/>
          <p:nvPr/>
        </p:nvGrpSpPr>
        <p:grpSpPr>
          <a:xfrm>
            <a:off x="8356347" y="1778250"/>
            <a:ext cx="3809144" cy="4518372"/>
            <a:chOff x="8356347" y="1778250"/>
            <a:chExt cx="3809144" cy="4518372"/>
          </a:xfrm>
        </p:grpSpPr>
        <p:pic>
          <p:nvPicPr>
            <p:cNvPr id="1026" name="Picture 2" descr="Stock-Flagge : Niederlande / Premiumqualität">
              <a:extLst>
                <a:ext uri="{FF2B5EF4-FFF2-40B4-BE49-F238E27FC236}">
                  <a16:creationId xmlns:a16="http://schemas.microsoft.com/office/drawing/2014/main" id="{BC977046-3AE7-47D3-8E9F-3F59B0ED1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6347" y="1778250"/>
              <a:ext cx="3078933" cy="3078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8685507-EF9E-423D-AE7A-F1EF5BB6EB41}"/>
                </a:ext>
              </a:extLst>
            </p:cNvPr>
            <p:cNvSpPr txBox="1"/>
            <p:nvPr/>
          </p:nvSpPr>
          <p:spPr>
            <a:xfrm>
              <a:off x="8513580" y="4665406"/>
              <a:ext cx="3651911" cy="16312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„Pakt“</a:t>
              </a:r>
            </a:p>
            <a:p>
              <a:r>
                <a:rPr lang="de-DE" sz="2000" b="1" dirty="0"/>
                <a:t>2050 	 10 % Torf  Klimaneutral</a:t>
              </a:r>
            </a:p>
            <a:p>
              <a:endParaRPr lang="de-DE" sz="2000" dirty="0"/>
            </a:p>
            <a:p>
              <a:endParaRPr lang="de-DE" sz="2000" dirty="0"/>
            </a:p>
            <a:p>
              <a:endParaRPr lang="de-DE" sz="2000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7945D6-D699-48EA-81CF-F5CC4305B377}"/>
              </a:ext>
            </a:extLst>
          </p:cNvPr>
          <p:cNvGrpSpPr/>
          <p:nvPr/>
        </p:nvGrpSpPr>
        <p:grpSpPr>
          <a:xfrm>
            <a:off x="4308983" y="1934127"/>
            <a:ext cx="3957142" cy="4362495"/>
            <a:chOff x="4308983" y="1934127"/>
            <a:chExt cx="3957142" cy="4362495"/>
          </a:xfrm>
        </p:grpSpPr>
        <p:pic>
          <p:nvPicPr>
            <p:cNvPr id="1030" name="Picture 6" descr="Flagge &quot;Großbritannien&quot; Holzstab 15*23cm | Fanartikel | Sport &amp; Freizeit |  ELLUG Shop">
              <a:extLst>
                <a:ext uri="{FF2B5EF4-FFF2-40B4-BE49-F238E27FC236}">
                  <a16:creationId xmlns:a16="http://schemas.microsoft.com/office/drawing/2014/main" id="{24036B12-F08C-4145-96B6-148D8404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43631">
              <a:off x="4395566" y="1934127"/>
              <a:ext cx="3760158" cy="250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3F3FC41-505D-472F-ADCF-FDC4B59F67C0}"/>
                </a:ext>
              </a:extLst>
            </p:cNvPr>
            <p:cNvSpPr txBox="1"/>
            <p:nvPr/>
          </p:nvSpPr>
          <p:spPr>
            <a:xfrm>
              <a:off x="4308983" y="4665406"/>
              <a:ext cx="3957142" cy="16312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Entwurf DEFRA</a:t>
              </a:r>
            </a:p>
            <a:p>
              <a:r>
                <a:rPr lang="de-DE" sz="2000" b="1" dirty="0"/>
                <a:t>2030 	 0 % Torf  ohne Ausnahme</a:t>
              </a:r>
            </a:p>
            <a:p>
              <a:endParaRPr lang="de-DE" sz="2000" dirty="0"/>
            </a:p>
            <a:p>
              <a:endParaRPr lang="de-DE" sz="2000" dirty="0"/>
            </a:p>
            <a:p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65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0FFCB6C-6B84-4E44-B8B7-DC38C9956D78}"/>
              </a:ext>
            </a:extLst>
          </p:cNvPr>
          <p:cNvSpPr txBox="1">
            <a:spLocks/>
          </p:cNvSpPr>
          <p:nvPr/>
        </p:nvSpPr>
        <p:spPr>
          <a:xfrm>
            <a:off x="477981" y="666947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Fazit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EFA67AB-23F0-4DBE-9735-10A2C6DFCFE3}"/>
              </a:ext>
            </a:extLst>
          </p:cNvPr>
          <p:cNvSpPr txBox="1">
            <a:spLocks/>
          </p:cNvSpPr>
          <p:nvPr/>
        </p:nvSpPr>
        <p:spPr>
          <a:xfrm>
            <a:off x="477981" y="1580819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Zuständigkeiten klären!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Monitoring und Bestandskontrolle durchführen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Diagnose und Informationsbeschaffung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Nützlingsqualitäten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kontrollieren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Integrierbare Pflanzenschutzmittel verwenden (Listen, Datenbanken)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algn="ctr" defTabSz="914400">
              <a:lnSpc>
                <a:spcPct val="100000"/>
              </a:lnSpc>
              <a:defRPr/>
            </a:pPr>
            <a:r>
              <a:rPr lang="de-DE" sz="2400" b="1" kern="0" dirty="0" err="1">
                <a:solidFill>
                  <a:srgbClr val="009900"/>
                </a:solidFill>
                <a:latin typeface="Arial"/>
              </a:rPr>
              <a:t>Nützlingseinsatz</a:t>
            </a:r>
            <a:r>
              <a:rPr lang="de-DE" sz="2400" b="1" kern="0" dirty="0">
                <a:solidFill>
                  <a:srgbClr val="009900"/>
                </a:solidFill>
                <a:latin typeface="Arial"/>
              </a:rPr>
              <a:t> ist möglich, braucht aber </a:t>
            </a:r>
          </a:p>
          <a:p>
            <a:pPr marL="0" lvl="1" indent="0" algn="ctr" defTabSz="914400">
              <a:lnSpc>
                <a:spcPct val="100000"/>
              </a:lnSpc>
              <a:defRPr/>
            </a:pPr>
            <a:r>
              <a:rPr lang="de-DE" sz="2400" b="1" kern="0" dirty="0">
                <a:solidFill>
                  <a:srgbClr val="009900"/>
                </a:solidFill>
                <a:latin typeface="Arial"/>
              </a:rPr>
              <a:t>Interesse, Engagement und Zeit !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09221F-B1E6-427F-982B-E83E60D7EE58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81795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1F623C9-A5CA-4D07-AFC0-6CB343181DC2}"/>
              </a:ext>
            </a:extLst>
          </p:cNvPr>
          <p:cNvSpPr txBox="1">
            <a:spLocks noChangeArrowheads="1"/>
          </p:cNvSpPr>
          <p:nvPr/>
        </p:nvSpPr>
        <p:spPr>
          <a:xfrm>
            <a:off x="601483" y="699650"/>
            <a:ext cx="8496944" cy="168552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4400" kern="0" dirty="0"/>
              <a:t>Dickmaulrüssler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A59BDF-AAD3-488D-B46E-89909B1EC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19" t="10947" r="29017" b="4016"/>
          <a:stretch/>
        </p:blipFill>
        <p:spPr>
          <a:xfrm>
            <a:off x="477981" y="2465264"/>
            <a:ext cx="2628395" cy="29361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F2DC4D-899B-495F-A3B9-6D16E1641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539" b="18387"/>
          <a:stretch/>
        </p:blipFill>
        <p:spPr>
          <a:xfrm>
            <a:off x="3574326" y="1957296"/>
            <a:ext cx="5647605" cy="39521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26E42DC-D175-4BAA-A7F5-BD19D04A9C78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916769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0B68D589-6E1F-4B82-B1E5-F98D6791FE8E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DC4944-6798-4475-B149-FD9DB973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04"/>
          <a:stretch/>
        </p:blipFill>
        <p:spPr>
          <a:xfrm rot="16200000">
            <a:off x="7194698" y="1923798"/>
            <a:ext cx="5852092" cy="24568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0E5F64-DBAE-4F55-864A-160A5A27E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1"/>
          <a:stretch/>
        </p:blipFill>
        <p:spPr>
          <a:xfrm rot="16200000">
            <a:off x="3943847" y="2278072"/>
            <a:ext cx="4608433" cy="34084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A4CE67-D1BF-4218-A4A8-AE087F294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07"/>
          <a:stretch/>
        </p:blipFill>
        <p:spPr>
          <a:xfrm>
            <a:off x="504172" y="2762022"/>
            <a:ext cx="3773811" cy="3524479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65A20065-4DD7-47F4-AABC-6B2E2BCF3AD1}"/>
              </a:ext>
            </a:extLst>
          </p:cNvPr>
          <p:cNvSpPr txBox="1">
            <a:spLocks/>
          </p:cNvSpPr>
          <p:nvPr/>
        </p:nvSpPr>
        <p:spPr>
          <a:xfrm>
            <a:off x="997883" y="32457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Schadbild </a:t>
            </a:r>
            <a:r>
              <a:rPr lang="de-DE" sz="1800" b="0" kern="0" dirty="0">
                <a:solidFill>
                  <a:schemeClr val="tx1"/>
                </a:solidFill>
                <a:latin typeface="Arial"/>
              </a:rPr>
              <a:t>(Käfer)</a:t>
            </a:r>
            <a:endParaRPr lang="de-DE" b="0" kern="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83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80045E-E5DE-48EC-9C26-1B7CFE900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32" y="1002508"/>
            <a:ext cx="3522661" cy="52839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D35792-087B-4282-AA40-6CB9389CBF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92" y="2528961"/>
            <a:ext cx="5657850" cy="3757540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EC5141F1-F2F0-44C1-A6F8-5BAFEC86B58F}"/>
              </a:ext>
            </a:extLst>
          </p:cNvPr>
          <p:cNvSpPr txBox="1">
            <a:spLocks/>
          </p:cNvSpPr>
          <p:nvPr/>
        </p:nvSpPr>
        <p:spPr>
          <a:xfrm>
            <a:off x="1020542" y="32457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Schadbild </a:t>
            </a:r>
            <a:r>
              <a:rPr lang="de-DE" sz="1800" b="0" kern="0" dirty="0">
                <a:solidFill>
                  <a:schemeClr val="tx1"/>
                </a:solidFill>
                <a:latin typeface="Arial"/>
              </a:rPr>
              <a:t>(Larven)</a:t>
            </a:r>
            <a:endParaRPr lang="de-DE" b="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22799E-80A6-4B7A-84BA-72DF2DB134FC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55182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CCEAA5F0-1CD7-4484-BA3A-2F6A1E7A5363}"/>
              </a:ext>
            </a:extLst>
          </p:cNvPr>
          <p:cNvSpPr txBox="1">
            <a:spLocks/>
          </p:cNvSpPr>
          <p:nvPr/>
        </p:nvSpPr>
        <p:spPr>
          <a:xfrm>
            <a:off x="477981" y="497722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Verschiedene Dickmaulrüssler-Arten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D7AC184-085B-4A0E-8F0E-880608DD2D19}"/>
              </a:ext>
            </a:extLst>
          </p:cNvPr>
          <p:cNvSpPr txBox="1">
            <a:spLocks/>
          </p:cNvSpPr>
          <p:nvPr/>
        </p:nvSpPr>
        <p:spPr>
          <a:xfrm>
            <a:off x="477981" y="1411594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</a:rPr>
              <a:t>Gattung: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800" i="1" kern="0" dirty="0" err="1">
                <a:solidFill>
                  <a:srgbClr val="000000"/>
                </a:solidFill>
              </a:rPr>
              <a:t>Otiorrhynchus</a:t>
            </a:r>
            <a:endParaRPr lang="de-DE" sz="1800" i="1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endParaRPr lang="de-DE" sz="1800" i="1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armadillo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(Kompakter Dickmaulrüssler) </a:t>
            </a:r>
            <a:endParaRPr lang="de-DE" sz="1800" kern="0" dirty="0">
              <a:solidFill>
                <a:srgbClr val="000000"/>
              </a:solidFill>
            </a:endParaRP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crataegi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</a:t>
            </a:r>
            <a:r>
              <a:rPr lang="de-DE" sz="1600" kern="0" dirty="0" err="1">
                <a:solidFill>
                  <a:srgbClr val="000000"/>
                </a:solidFill>
              </a:rPr>
              <a:t>Gebüschdickmaulrüssler</a:t>
            </a:r>
            <a:r>
              <a:rPr lang="de-DE" sz="1600" kern="0" dirty="0">
                <a:solidFill>
                  <a:srgbClr val="000000"/>
                </a:solidFill>
              </a:rPr>
              <a:t>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dieckmanni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(Dieckmann Rüsselkäfer)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porcatus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(Rippendickmaulrüssler)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raucus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(Rauer Dickmaulrüssler)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salicicola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(Weidendickmaulrüssler)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singularis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(Brauner Lappenrüssler)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i="1" kern="0" dirty="0">
                <a:solidFill>
                  <a:srgbClr val="000000"/>
                </a:solidFill>
              </a:rPr>
              <a:t>O. </a:t>
            </a:r>
            <a:r>
              <a:rPr lang="de-DE" sz="1800" i="1" kern="0" dirty="0" err="1">
                <a:solidFill>
                  <a:srgbClr val="000000"/>
                </a:solidFill>
              </a:rPr>
              <a:t>smreczynskii</a:t>
            </a:r>
            <a:r>
              <a:rPr lang="de-DE" sz="1800" i="1" kern="0" dirty="0">
                <a:solidFill>
                  <a:srgbClr val="000000"/>
                </a:solidFill>
              </a:rPr>
              <a:t> </a:t>
            </a:r>
            <a:r>
              <a:rPr lang="de-DE" sz="1600" kern="0" dirty="0">
                <a:solidFill>
                  <a:srgbClr val="000000"/>
                </a:solidFill>
              </a:rPr>
              <a:t>(Kleiner Fliederdickmaulrüssler)</a:t>
            </a: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b="1" i="1" kern="0" dirty="0">
                <a:solidFill>
                  <a:srgbClr val="000000"/>
                </a:solidFill>
              </a:rPr>
              <a:t>O. </a:t>
            </a:r>
            <a:r>
              <a:rPr lang="de-DE" sz="1800" b="1" i="1" kern="0" dirty="0" err="1">
                <a:solidFill>
                  <a:srgbClr val="000000"/>
                </a:solidFill>
                <a:latin typeface="Arial"/>
              </a:rPr>
              <a:t>sulcatus</a:t>
            </a:r>
            <a:r>
              <a:rPr lang="de-DE" sz="1800" b="1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kern="0" dirty="0">
                <a:solidFill>
                  <a:srgbClr val="000000"/>
                </a:solidFill>
                <a:latin typeface="Arial"/>
              </a:rPr>
              <a:t>(Gefurchter Dickmaulrüssler)</a:t>
            </a:r>
          </a:p>
          <a:p>
            <a:pPr marL="0" lvl="1" indent="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>
              <a:lnSpc>
                <a:spcPct val="100000"/>
              </a:lnSpc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900D8F-2C30-459D-9D32-9D1F30B58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" t="16122" r="27251" b="26476"/>
          <a:stretch/>
        </p:blipFill>
        <p:spPr>
          <a:xfrm>
            <a:off x="5136078" y="1069222"/>
            <a:ext cx="3934272" cy="22942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56D888-09D9-4BF0-8D18-748C1EF32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7" t="4419" r="13568" b="19332"/>
          <a:stretch/>
        </p:blipFill>
        <p:spPr>
          <a:xfrm>
            <a:off x="5136078" y="3587458"/>
            <a:ext cx="3936170" cy="243725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AAAF85-5552-4B4C-AF6D-A0CF0FBD0F68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844823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722763F-7D39-400A-A864-2EBAD5C1DFE9}"/>
              </a:ext>
            </a:extLst>
          </p:cNvPr>
          <p:cNvSpPr txBox="1">
            <a:spLocks/>
          </p:cNvSpPr>
          <p:nvPr/>
        </p:nvSpPr>
        <p:spPr>
          <a:xfrm>
            <a:off x="477983" y="464970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Maßnahmen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EE2A7D-4FE0-4495-96C9-AE23809D83D6}"/>
              </a:ext>
            </a:extLst>
          </p:cNvPr>
          <p:cNvSpPr txBox="1">
            <a:spLocks/>
          </p:cNvSpPr>
          <p:nvPr/>
        </p:nvSpPr>
        <p:spPr>
          <a:xfrm>
            <a:off x="477983" y="1378842"/>
            <a:ext cx="10404282" cy="45511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latin typeface="Arial"/>
              </a:rPr>
              <a:t>Pflanzen (</a:t>
            </a:r>
            <a:r>
              <a:rPr lang="de-DE" sz="1800" kern="0" dirty="0" err="1">
                <a:latin typeface="Arial"/>
              </a:rPr>
              <a:t>Zukaufsware</a:t>
            </a:r>
            <a:r>
              <a:rPr lang="de-DE" sz="1800" kern="0" dirty="0">
                <a:latin typeface="Arial"/>
              </a:rPr>
              <a:t>) kontrollieren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u="sng" kern="0" dirty="0">
                <a:latin typeface="Arial"/>
              </a:rPr>
              <a:t>Bekämpfung der Käfer</a:t>
            </a:r>
            <a:r>
              <a:rPr lang="de-DE" sz="1800" kern="0" dirty="0">
                <a:latin typeface="Arial"/>
              </a:rPr>
              <a:t> (Sommermonate!) schwierig</a:t>
            </a: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b="1" kern="0" dirty="0">
                <a:latin typeface="Arial"/>
              </a:rPr>
              <a:t>Mainspring</a:t>
            </a:r>
            <a:r>
              <a:rPr lang="de-DE" sz="1800" kern="0" dirty="0">
                <a:latin typeface="Arial"/>
              </a:rPr>
              <a:t> (</a:t>
            </a:r>
            <a:r>
              <a:rPr lang="de-DE" sz="1800" kern="0" dirty="0" err="1">
                <a:latin typeface="Arial"/>
              </a:rPr>
              <a:t>Cyantraniliprole</a:t>
            </a:r>
            <a:r>
              <a:rPr lang="de-DE" sz="1800" kern="0" dirty="0">
                <a:latin typeface="Arial"/>
              </a:rPr>
              <a:t>) 312,5 g/ha (FX, § 22(2</a:t>
            </a:r>
            <a:r>
              <a:rPr lang="de-DE" sz="1800" kern="0" dirty="0"/>
              <a:t>) PflSchG, bis 50 cm 								Pflanzenhöhe)</a:t>
            </a:r>
            <a:endParaRPr lang="de-DE" sz="1800" kern="0" dirty="0">
              <a:latin typeface="Arial"/>
            </a:endParaRP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b="1" kern="0" dirty="0" err="1">
                <a:latin typeface="Arial"/>
              </a:rPr>
              <a:t>SpinTor</a:t>
            </a:r>
            <a:r>
              <a:rPr lang="de-DE" sz="1800" kern="0" dirty="0">
                <a:latin typeface="Arial"/>
              </a:rPr>
              <a:t> (</a:t>
            </a:r>
            <a:r>
              <a:rPr lang="de-DE" sz="1800" kern="0" dirty="0" err="1">
                <a:latin typeface="Arial"/>
              </a:rPr>
              <a:t>Spinosad</a:t>
            </a:r>
            <a:r>
              <a:rPr lang="de-DE" sz="1800" kern="0" dirty="0">
                <a:latin typeface="Arial"/>
              </a:rPr>
              <a:t>) 0,25 l/ha (UG, bis 50 cm Pflanzenhöhe 0,3 l/ha, FX mit § 22(2))</a:t>
            </a: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 err="1">
                <a:latin typeface="Arial"/>
              </a:rPr>
              <a:t>Mavrik</a:t>
            </a:r>
            <a:r>
              <a:rPr lang="de-DE" sz="1800" kern="0" dirty="0">
                <a:latin typeface="Arial"/>
              </a:rPr>
              <a:t> Vita (tau-</a:t>
            </a:r>
            <a:r>
              <a:rPr lang="de-DE" sz="1800" kern="0" dirty="0" err="1">
                <a:latin typeface="Arial"/>
              </a:rPr>
              <a:t>Fluvalinat</a:t>
            </a:r>
            <a:r>
              <a:rPr lang="de-DE" sz="1800" kern="0" dirty="0">
                <a:latin typeface="Arial"/>
              </a:rPr>
              <a:t>) 0,2 l/ha </a:t>
            </a:r>
            <a:r>
              <a:rPr lang="de-DE" sz="1800" kern="0" dirty="0"/>
              <a:t>(FX, § 22(2), </a:t>
            </a:r>
            <a:r>
              <a:rPr lang="de-DE" sz="1800" kern="0" dirty="0">
                <a:latin typeface="Arial"/>
              </a:rPr>
              <a:t>bis 50 cm Pflanzenhöhe)</a:t>
            </a: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NeemAzal</a:t>
            </a: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-T/S (</a:t>
            </a:r>
            <a:r>
              <a:rPr lang="de-DE" sz="1800" kern="0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Azadirachtin</a:t>
            </a: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) 3 l/ha (FX/UG, bis 50 cm Pflanzenhöhe, § 22(2) für 								Raumkulturen FX)</a:t>
            </a: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Decis forte (</a:t>
            </a:r>
            <a:r>
              <a:rPr lang="de-DE" sz="1800" kern="0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Deltamethrin</a:t>
            </a: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), 0,075 l/ha (FX, § 22(2), bis 50 cm Pflanzenhöhe)</a:t>
            </a:r>
          </a:p>
          <a:p>
            <a:pPr marL="685800" lvl="2" indent="-23812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Karate </a:t>
            </a:r>
            <a:r>
              <a:rPr lang="de-DE" sz="1800" kern="0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Zeon</a:t>
            </a: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 (lambda-</a:t>
            </a:r>
            <a:r>
              <a:rPr lang="de-DE" sz="1800" kern="0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Cyhalothrin</a:t>
            </a:r>
            <a:r>
              <a:rPr lang="de-DE" sz="1800" kern="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), 0,075 l/ha (FX/UG, Nebenwirkung, bis 50 cm 								Pflanzenhöhe)</a:t>
            </a: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kern="0" dirty="0">
                <a:latin typeface="Arial"/>
              </a:rPr>
              <a:t>Käfer absammeln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66D2CB9-F355-4D54-9A2C-BC829A4BAA26}"/>
              </a:ext>
            </a:extLst>
          </p:cNvPr>
          <p:cNvSpPr txBox="1"/>
          <p:nvPr/>
        </p:nvSpPr>
        <p:spPr>
          <a:xfrm>
            <a:off x="477981" y="5598221"/>
            <a:ext cx="8562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FX = Anwendung im Freiland, UG = Anwendung im Gewächshaus</a:t>
            </a:r>
          </a:p>
          <a:p>
            <a:r>
              <a:rPr lang="de-DE" sz="1100" dirty="0"/>
              <a:t>§ 22(2) PflSchG = Der Einsatz ist in DE nur mit einzelbetrieblicher Genehmigung möglich.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59AEE01-4967-4308-BAF0-D4560479778E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582098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CA68BD-CA38-46C0-9AF6-9FD5C7CCA5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56"/>
          <a:stretch/>
        </p:blipFill>
        <p:spPr>
          <a:xfrm>
            <a:off x="477981" y="896076"/>
            <a:ext cx="9143998" cy="5390425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B83D3163-70D8-412F-93A0-161EDBE8A669}"/>
              </a:ext>
            </a:extLst>
          </p:cNvPr>
          <p:cNvSpPr txBox="1">
            <a:spLocks/>
          </p:cNvSpPr>
          <p:nvPr/>
        </p:nvSpPr>
        <p:spPr>
          <a:xfrm>
            <a:off x="935181" y="32457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Käfer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8687AA5-D5AE-45DE-ADCC-AA44684FB2A4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158940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E64CA81-F852-4A7E-9DA8-92254A657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656917"/>
              </p:ext>
            </p:extLst>
          </p:nvPr>
        </p:nvGraphicFramePr>
        <p:xfrm>
          <a:off x="1114290" y="1821792"/>
          <a:ext cx="6730738" cy="390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4">
            <a:extLst>
              <a:ext uri="{FF2B5EF4-FFF2-40B4-BE49-F238E27FC236}">
                <a16:creationId xmlns:a16="http://schemas.microsoft.com/office/drawing/2014/main" id="{4F789486-A3E9-44C2-B178-4A51E1F4A952}"/>
              </a:ext>
            </a:extLst>
          </p:cNvPr>
          <p:cNvSpPr txBox="1">
            <a:spLocks/>
          </p:cNvSpPr>
          <p:nvPr/>
        </p:nvSpPr>
        <p:spPr>
          <a:xfrm>
            <a:off x="477981" y="678791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Käfer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53CB09-D146-46EF-9956-87214C4CD216}"/>
              </a:ext>
            </a:extLst>
          </p:cNvPr>
          <p:cNvSpPr txBox="1"/>
          <p:nvPr/>
        </p:nvSpPr>
        <p:spPr>
          <a:xfrm>
            <a:off x="661903" y="1168704"/>
            <a:ext cx="826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Wirkungsgrad (%) der Pflanzenschutzmittel nach </a:t>
            </a: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62852A-5E76-40F2-BBDA-DC70984A1AEF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3026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CD82ABBE-559E-4188-B29A-9E3A33790C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145913"/>
              </p:ext>
            </p:extLst>
          </p:nvPr>
        </p:nvGraphicFramePr>
        <p:xfrm>
          <a:off x="707992" y="1537494"/>
          <a:ext cx="7820480" cy="464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C7DAEB23-D601-45B6-94C7-99E480B5584F}"/>
              </a:ext>
            </a:extLst>
          </p:cNvPr>
          <p:cNvSpPr txBox="1"/>
          <p:nvPr/>
        </p:nvSpPr>
        <p:spPr>
          <a:xfrm>
            <a:off x="657091" y="1168162"/>
            <a:ext cx="805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Wirkungsgrad (%) der Pflanzenschutzmittel nach </a:t>
            </a: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Fraß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E042B94E-3BAF-4354-B20B-AF17A6F76A78}"/>
              </a:ext>
            </a:extLst>
          </p:cNvPr>
          <p:cNvSpPr txBox="1">
            <a:spLocks/>
          </p:cNvSpPr>
          <p:nvPr/>
        </p:nvSpPr>
        <p:spPr>
          <a:xfrm>
            <a:off x="477981" y="696899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Käfer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1F53E0-30A2-46D5-968F-ACE604E47E7E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1224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B44D5DE-6D8F-4003-AE9B-C1CCC067C240}"/>
              </a:ext>
            </a:extLst>
          </p:cNvPr>
          <p:cNvSpPr txBox="1">
            <a:spLocks/>
          </p:cNvSpPr>
          <p:nvPr/>
        </p:nvSpPr>
        <p:spPr>
          <a:xfrm>
            <a:off x="706581" y="32457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Maßnahmen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B7F3D44-291E-47DF-9916-400F58D98DC6}"/>
              </a:ext>
            </a:extLst>
          </p:cNvPr>
          <p:cNvSpPr txBox="1">
            <a:spLocks/>
          </p:cNvSpPr>
          <p:nvPr/>
        </p:nvSpPr>
        <p:spPr>
          <a:xfrm>
            <a:off x="706581" y="1238447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u="sng" kern="0" dirty="0">
                <a:latin typeface="Arial"/>
              </a:rPr>
              <a:t>Bekämpfung der Larven</a:t>
            </a:r>
            <a:r>
              <a:rPr lang="de-DE" sz="1800" kern="0" dirty="0">
                <a:latin typeface="Arial"/>
              </a:rPr>
              <a:t> gut möglich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Einsatz von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Lalguard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M52 GR </a:t>
            </a:r>
            <a:r>
              <a:rPr lang="de-DE" sz="1600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de-DE" sz="1600" i="1" kern="0" dirty="0" err="1">
                <a:solidFill>
                  <a:srgbClr val="000000"/>
                </a:solidFill>
                <a:latin typeface="Arial"/>
              </a:rPr>
              <a:t>Metarhizium</a:t>
            </a:r>
            <a:r>
              <a:rPr lang="de-DE" sz="16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i="1" kern="0" dirty="0" err="1">
                <a:solidFill>
                  <a:srgbClr val="000000"/>
                </a:solidFill>
                <a:latin typeface="Arial"/>
              </a:rPr>
              <a:t>brunneum</a:t>
            </a:r>
            <a:r>
              <a:rPr lang="de-DE" sz="16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kern="0" dirty="0">
                <a:solidFill>
                  <a:srgbClr val="000000"/>
                </a:solidFill>
                <a:latin typeface="Arial"/>
              </a:rPr>
              <a:t>Stamm Ma 43)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beim Topfen</a:t>
            </a:r>
            <a:endParaRPr lang="de-DE" sz="1600" kern="0" dirty="0">
              <a:solidFill>
                <a:srgbClr val="000000"/>
              </a:solidFill>
              <a:latin typeface="Arial"/>
            </a:endParaRP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kern="0" dirty="0">
                <a:solidFill>
                  <a:srgbClr val="000000"/>
                </a:solidFill>
              </a:rPr>
              <a:t>Einsatz von insektenpathogenen Nematoden </a:t>
            </a:r>
            <a:br>
              <a:rPr lang="de-DE" kern="0" dirty="0">
                <a:solidFill>
                  <a:srgbClr val="000000"/>
                </a:solidFill>
              </a:rPr>
            </a:br>
            <a:r>
              <a:rPr lang="de-DE" sz="1600" kern="0" dirty="0">
                <a:solidFill>
                  <a:srgbClr val="000000"/>
                </a:solidFill>
              </a:rPr>
              <a:t>(</a:t>
            </a:r>
            <a:r>
              <a:rPr lang="de-DE" sz="1600" i="1" kern="0" dirty="0" err="1">
                <a:solidFill>
                  <a:srgbClr val="000000"/>
                </a:solidFill>
              </a:rPr>
              <a:t>Heterorhabditis</a:t>
            </a:r>
            <a:r>
              <a:rPr lang="de-DE" sz="1600" kern="0" dirty="0">
                <a:solidFill>
                  <a:srgbClr val="000000"/>
                </a:solidFill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</a:rPr>
              <a:t>bacteriophora</a:t>
            </a:r>
            <a:r>
              <a:rPr lang="de-DE" sz="1600" kern="0" dirty="0">
                <a:solidFill>
                  <a:srgbClr val="000000"/>
                </a:solidFill>
              </a:rPr>
              <a:t>, </a:t>
            </a:r>
            <a:r>
              <a:rPr lang="de-DE" sz="1600" i="1" kern="0" dirty="0">
                <a:solidFill>
                  <a:srgbClr val="000000"/>
                </a:solidFill>
              </a:rPr>
              <a:t>H. </a:t>
            </a:r>
            <a:r>
              <a:rPr lang="de-DE" sz="1600" i="1" kern="0" dirty="0" err="1">
                <a:solidFill>
                  <a:srgbClr val="000000"/>
                </a:solidFill>
              </a:rPr>
              <a:t>downesi</a:t>
            </a:r>
            <a:r>
              <a:rPr lang="de-DE" sz="1600" kern="0" dirty="0">
                <a:solidFill>
                  <a:srgbClr val="000000"/>
                </a:solidFill>
              </a:rPr>
              <a:t>, </a:t>
            </a:r>
            <a:r>
              <a:rPr lang="de-DE" sz="1600" i="1" kern="0" dirty="0" err="1">
                <a:solidFill>
                  <a:srgbClr val="000000"/>
                </a:solidFill>
              </a:rPr>
              <a:t>Steinernema</a:t>
            </a:r>
            <a:r>
              <a:rPr lang="de-DE" sz="1600" kern="0" dirty="0">
                <a:solidFill>
                  <a:srgbClr val="000000"/>
                </a:solidFill>
              </a:rPr>
              <a:t> </a:t>
            </a:r>
            <a:r>
              <a:rPr lang="de-DE" sz="1600" i="1" kern="0" dirty="0" err="1">
                <a:solidFill>
                  <a:srgbClr val="000000"/>
                </a:solidFill>
              </a:rPr>
              <a:t>feltiae</a:t>
            </a:r>
            <a:r>
              <a:rPr lang="de-DE" sz="1600" kern="0" dirty="0">
                <a:solidFill>
                  <a:srgbClr val="000000"/>
                </a:solidFill>
              </a:rPr>
              <a:t>, </a:t>
            </a:r>
            <a:r>
              <a:rPr lang="de-DE" sz="1600" i="1" kern="0" dirty="0">
                <a:solidFill>
                  <a:srgbClr val="000000"/>
                </a:solidFill>
              </a:rPr>
              <a:t>S. </a:t>
            </a:r>
            <a:r>
              <a:rPr lang="de-DE" sz="1600" i="1" kern="0" dirty="0" err="1">
                <a:solidFill>
                  <a:srgbClr val="000000"/>
                </a:solidFill>
              </a:rPr>
              <a:t>kraussei</a:t>
            </a:r>
            <a:r>
              <a:rPr lang="de-DE" sz="1600" kern="0" dirty="0">
                <a:solidFill>
                  <a:srgbClr val="000000"/>
                </a:solidFill>
              </a:rPr>
              <a:t>)</a:t>
            </a:r>
            <a:endParaRPr lang="de-DE" kern="0" dirty="0">
              <a:solidFill>
                <a:srgbClr val="000000"/>
              </a:solidFill>
            </a:endParaRPr>
          </a:p>
          <a:p>
            <a:pPr marL="742950" lvl="2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kern="0" dirty="0">
                <a:solidFill>
                  <a:srgbClr val="000000"/>
                </a:solidFill>
              </a:rPr>
              <a:t>Gießbehandlung im Herbst (!) und Frühjahr</a:t>
            </a:r>
          </a:p>
          <a:p>
            <a:pPr marL="742950" lvl="2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kern="0" dirty="0">
                <a:solidFill>
                  <a:srgbClr val="000000"/>
                </a:solidFill>
              </a:rPr>
              <a:t>Bodentemperatur möglichst über (12-) 14 °C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600" kern="0" dirty="0">
              <a:solidFill>
                <a:srgbClr val="FF0000"/>
              </a:solidFill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937E3E-E787-4007-AFB8-B434C1B41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1" y="3390900"/>
            <a:ext cx="4343400" cy="2895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9F2B8C-679B-4310-B3DD-85D10E1CE3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34281" y="2904792"/>
            <a:ext cx="2917602" cy="38861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7F51610-562A-4E68-87C9-0ACC81B7A693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47154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AF4A53BD-03C6-4516-B5D2-AC2014DA2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684" y="4698273"/>
            <a:ext cx="2523174" cy="5607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157BE58-71D3-4D72-9112-B34121BF7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3808" y="2050169"/>
            <a:ext cx="2155574" cy="22189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9DD83D-FE60-49E5-B52B-5E4058E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394414" cy="933131"/>
          </a:xfrm>
        </p:spPr>
        <p:txBody>
          <a:bodyPr/>
          <a:lstStyle/>
          <a:p>
            <a:r>
              <a:rPr lang="de-DE" dirty="0"/>
              <a:t>Förderung des Torfausstiegs: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97951-720F-42E3-BB6C-6E013E80C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288087"/>
            <a:ext cx="11263745" cy="866638"/>
          </a:xfrm>
        </p:spPr>
        <p:txBody>
          <a:bodyPr/>
          <a:lstStyle/>
          <a:p>
            <a:r>
              <a:rPr lang="de-DE" dirty="0"/>
              <a:t>Politisch gewünscht</a:t>
            </a:r>
          </a:p>
          <a:p>
            <a:r>
              <a:rPr lang="de-DE" dirty="0"/>
              <a:t>Förderung verschiedenster (</a:t>
            </a:r>
            <a:r>
              <a:rPr lang="de-DE" dirty="0" err="1"/>
              <a:t>Forschungs</a:t>
            </a:r>
            <a:r>
              <a:rPr lang="de-DE" dirty="0"/>
              <a:t>) Projekte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1B45F5-3B3A-4729-B60E-09DDD640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1520-D30C-4BF0-A0D0-0A8693DE0C80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16A003-7F9A-4CC2-9181-AD3EDCEE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8EB60D-6FAB-4CF5-8647-B285904F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F50ACA-A7B8-47ED-9D7E-CE6AB245F52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267" y="4288959"/>
            <a:ext cx="3274060" cy="17500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21878D-2BDF-4408-AFD6-7211468BEE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3" y="4270753"/>
            <a:ext cx="3458424" cy="1781286"/>
          </a:xfrm>
          <a:prstGeom prst="rect">
            <a:avLst/>
          </a:prstGeom>
          <a:noFill/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DC7FB53-F230-48F2-BE58-1E94DA06B647}"/>
              </a:ext>
            </a:extLst>
          </p:cNvPr>
          <p:cNvSpPr/>
          <p:nvPr/>
        </p:nvSpPr>
        <p:spPr>
          <a:xfrm>
            <a:off x="7090954" y="1583550"/>
            <a:ext cx="3143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200" b="1" kern="0" dirty="0" err="1">
                <a:solidFill>
                  <a:schemeClr val="accent5">
                    <a:lumMod val="50000"/>
                  </a:schemeClr>
                </a:solidFill>
              </a:rPr>
              <a:t>ToKuBa</a:t>
            </a:r>
            <a:endParaRPr lang="de-DE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6A2EC69-32ED-437A-A283-825B05B7DB3A}"/>
              </a:ext>
            </a:extLst>
          </p:cNvPr>
          <p:cNvGrpSpPr/>
          <p:nvPr/>
        </p:nvGrpSpPr>
        <p:grpSpPr>
          <a:xfrm>
            <a:off x="8379576" y="3065059"/>
            <a:ext cx="2235322" cy="2245259"/>
            <a:chOff x="8809906" y="3630440"/>
            <a:chExt cx="2235322" cy="2245259"/>
          </a:xfrm>
        </p:grpSpPr>
        <p:pic>
          <p:nvPicPr>
            <p:cNvPr id="1026" name="Picture 2" descr="E-Learning – Projekt FiniTo">
              <a:extLst>
                <a:ext uri="{FF2B5EF4-FFF2-40B4-BE49-F238E27FC236}">
                  <a16:creationId xmlns:a16="http://schemas.microsoft.com/office/drawing/2014/main" id="{226FA225-1F31-47BD-8C78-422416C2E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906" y="3697635"/>
              <a:ext cx="2235322" cy="210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Kreis: nicht ausgefüllt 9">
              <a:extLst>
                <a:ext uri="{FF2B5EF4-FFF2-40B4-BE49-F238E27FC236}">
                  <a16:creationId xmlns:a16="http://schemas.microsoft.com/office/drawing/2014/main" id="{32555C78-8FE0-4D18-87A7-292DCF6FF434}"/>
                </a:ext>
              </a:extLst>
            </p:cNvPr>
            <p:cNvSpPr/>
            <p:nvPr/>
          </p:nvSpPr>
          <p:spPr>
            <a:xfrm>
              <a:off x="8809906" y="3630440"/>
              <a:ext cx="2235321" cy="2245259"/>
            </a:xfrm>
            <a:prstGeom prst="donut">
              <a:avLst>
                <a:gd name="adj" fmla="val 3017"/>
              </a:avLst>
            </a:prstGeom>
            <a:solidFill>
              <a:srgbClr val="996633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E1E0E52A-A453-4EEA-9E14-A84B789F23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7" r="18874"/>
          <a:stretch/>
        </p:blipFill>
        <p:spPr>
          <a:xfrm>
            <a:off x="169158" y="2286273"/>
            <a:ext cx="1568874" cy="1630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4C83939-259C-49EB-8B8D-5CD6501AE6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0" r="7784"/>
          <a:stretch/>
        </p:blipFill>
        <p:spPr>
          <a:xfrm>
            <a:off x="1823055" y="2123705"/>
            <a:ext cx="2057398" cy="1630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252C630-4C09-424F-93E0-EB3081FE6760}"/>
              </a:ext>
            </a:extLst>
          </p:cNvPr>
          <p:cNvGrpSpPr/>
          <p:nvPr/>
        </p:nvGrpSpPr>
        <p:grpSpPr>
          <a:xfrm>
            <a:off x="4008254" y="2101700"/>
            <a:ext cx="2859043" cy="2558478"/>
            <a:chOff x="4129955" y="2101700"/>
            <a:chExt cx="2859043" cy="255847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0BE0EC5-BB7C-4C12-9EED-991BC3CE3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955" y="2274591"/>
              <a:ext cx="1451308" cy="23855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7726B1D-77A9-4B03-AE1E-3344FB8A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1153">
              <a:off x="5334630" y="2101700"/>
              <a:ext cx="1654368" cy="23739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ADB3EB05-ED2B-4193-A883-DCB510F94B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472" y="922999"/>
            <a:ext cx="1874352" cy="982892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6951AD57-E51B-402C-853E-54D9ED2F8FCC}"/>
              </a:ext>
            </a:extLst>
          </p:cNvPr>
          <p:cNvSpPr/>
          <p:nvPr/>
        </p:nvSpPr>
        <p:spPr>
          <a:xfrm>
            <a:off x="145744" y="4048029"/>
            <a:ext cx="3862509" cy="1690364"/>
          </a:xfrm>
          <a:prstGeom prst="ellipse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5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708F0F-6361-4DA1-9875-41B06FA5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0536" y="2146214"/>
            <a:ext cx="4011104" cy="2674069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91D432C6-612A-4F4A-870E-5530EF56B3A6}"/>
              </a:ext>
            </a:extLst>
          </p:cNvPr>
          <p:cNvSpPr txBox="1">
            <a:spLocks/>
          </p:cNvSpPr>
          <p:nvPr/>
        </p:nvSpPr>
        <p:spPr>
          <a:xfrm>
            <a:off x="816701" y="68784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Larven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EBBBE4-93D9-4D2A-A508-4894BB205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22"/>
          <a:stretch/>
        </p:blipFill>
        <p:spPr>
          <a:xfrm rot="5400000">
            <a:off x="2788305" y="2107277"/>
            <a:ext cx="4011105" cy="27519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BE0F0D-6134-4F6C-A238-21BE7E40D3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1"/>
          <a:stretch/>
        </p:blipFill>
        <p:spPr>
          <a:xfrm rot="5400000">
            <a:off x="5904790" y="2008568"/>
            <a:ext cx="4011107" cy="294935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55446E-65B0-46DC-95FE-9FFDAD87F412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607834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C02533C-97E1-4BE0-BF9C-54B007DA3E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298301"/>
              </p:ext>
            </p:extLst>
          </p:nvPr>
        </p:nvGraphicFramePr>
        <p:xfrm>
          <a:off x="1487633" y="1714963"/>
          <a:ext cx="6651297" cy="425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4">
            <a:extLst>
              <a:ext uri="{FF2B5EF4-FFF2-40B4-BE49-F238E27FC236}">
                <a16:creationId xmlns:a16="http://schemas.microsoft.com/office/drawing/2014/main" id="{EE3C2052-0F80-4783-8CD9-3E63870D2F55}"/>
              </a:ext>
            </a:extLst>
          </p:cNvPr>
          <p:cNvSpPr txBox="1">
            <a:spLocks/>
          </p:cNvSpPr>
          <p:nvPr/>
        </p:nvSpPr>
        <p:spPr>
          <a:xfrm>
            <a:off x="776923" y="734019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Larven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5C1EA51-5E47-4FD3-B04D-AADF2F49D5B4}"/>
              </a:ext>
            </a:extLst>
          </p:cNvPr>
          <p:cNvSpPr txBox="1"/>
          <p:nvPr/>
        </p:nvSpPr>
        <p:spPr>
          <a:xfrm>
            <a:off x="5585411" y="837517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Tagesmitteltemperatur 10,1 °C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8708D04-6863-4EFE-83C4-DC7BD8AE3F90}"/>
              </a:ext>
            </a:extLst>
          </p:cNvPr>
          <p:cNvSpPr txBox="1"/>
          <p:nvPr/>
        </p:nvSpPr>
        <p:spPr>
          <a:xfrm>
            <a:off x="477981" y="5845591"/>
            <a:ext cx="89753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Kultur: </a:t>
            </a:r>
            <a:r>
              <a:rPr lang="de-DE" sz="1100" i="1" dirty="0"/>
              <a:t>Taxus </a:t>
            </a:r>
            <a:r>
              <a:rPr lang="de-DE" sz="1100" i="1" dirty="0" err="1"/>
              <a:t>baccata</a:t>
            </a:r>
            <a:r>
              <a:rPr lang="de-DE" sz="1100" i="1" dirty="0"/>
              <a:t> </a:t>
            </a:r>
            <a:r>
              <a:rPr lang="de-DE" sz="1100" dirty="0"/>
              <a:t>im 1 l-Topf</a:t>
            </a:r>
            <a:r>
              <a:rPr lang="de-DE" sz="1100" i="1" dirty="0"/>
              <a:t>, </a:t>
            </a:r>
            <a:r>
              <a:rPr lang="de-DE" sz="1100" dirty="0"/>
              <a:t>10 Töpfe je Parzelle, 4 Wiederholungen</a:t>
            </a:r>
            <a:br>
              <a:rPr lang="de-DE" sz="1100" dirty="0"/>
            </a:br>
            <a:r>
              <a:rPr lang="de-DE" sz="1100" dirty="0"/>
              <a:t>5 Larven je Topf eingesetzt, Behandlung nach 7 Tagen mit 10.000 EPN/l Substrat in 50 ml Wasser je Topf, Auswertung nach 35 Tagen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2AC82B-3FF9-4220-A469-28D82E951A92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409852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C400E0A-48A7-4F3F-ACC2-3FD97C1827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849368"/>
              </p:ext>
            </p:extLst>
          </p:nvPr>
        </p:nvGraphicFramePr>
        <p:xfrm>
          <a:off x="1566679" y="1771557"/>
          <a:ext cx="6457950" cy="398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519D5DA-D206-4B14-B468-906F3B369A96}"/>
              </a:ext>
            </a:extLst>
          </p:cNvPr>
          <p:cNvSpPr txBox="1"/>
          <p:nvPr/>
        </p:nvSpPr>
        <p:spPr>
          <a:xfrm>
            <a:off x="477981" y="5826577"/>
            <a:ext cx="89753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Kultur: </a:t>
            </a:r>
            <a:r>
              <a:rPr lang="de-DE" sz="1100" i="1" dirty="0"/>
              <a:t>Taxus </a:t>
            </a:r>
            <a:r>
              <a:rPr lang="de-DE" sz="1100" i="1" dirty="0" err="1"/>
              <a:t>baccata</a:t>
            </a:r>
            <a:r>
              <a:rPr lang="de-DE" sz="1100" i="1" dirty="0"/>
              <a:t> </a:t>
            </a:r>
            <a:r>
              <a:rPr lang="de-DE" sz="1100" dirty="0"/>
              <a:t>im 1 l-Topf</a:t>
            </a:r>
            <a:r>
              <a:rPr lang="de-DE" sz="1100" i="1" dirty="0"/>
              <a:t>, </a:t>
            </a:r>
            <a:r>
              <a:rPr lang="de-DE" sz="1100" dirty="0"/>
              <a:t>10 Töpfe je Parzelle, 4 Wiederholungen</a:t>
            </a:r>
            <a:br>
              <a:rPr lang="de-DE" sz="1100" dirty="0"/>
            </a:br>
            <a:r>
              <a:rPr lang="de-DE" sz="1100" dirty="0"/>
              <a:t>5 Larven je Topf eingesetzt, Behandlung nach 7 Tagen mit 10.000 EPN/l Substrat in 50 ml Wasser je Topf, Auswertung nach 35 Tagen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FE3E53EC-8539-43D1-ACD1-18F4A9D6BE83}"/>
              </a:ext>
            </a:extLst>
          </p:cNvPr>
          <p:cNvSpPr txBox="1">
            <a:spLocks/>
          </p:cNvSpPr>
          <p:nvPr/>
        </p:nvSpPr>
        <p:spPr>
          <a:xfrm>
            <a:off x="776923" y="715005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Versuche </a:t>
            </a:r>
            <a:r>
              <a:rPr lang="de-DE" b="0" kern="0" dirty="0">
                <a:solidFill>
                  <a:schemeClr val="tx1"/>
                </a:solidFill>
                <a:latin typeface="Arial"/>
              </a:rPr>
              <a:t>Larven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06569A-6520-4B68-8728-CE60DD304F63}"/>
              </a:ext>
            </a:extLst>
          </p:cNvPr>
          <p:cNvSpPr txBox="1"/>
          <p:nvPr/>
        </p:nvSpPr>
        <p:spPr>
          <a:xfrm>
            <a:off x="5585411" y="818503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Tagesmitteltemperatur 6,3 °C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EE3EED-99B1-43CD-AEA9-5E69B34B6FDF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593971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5736339E-748A-4803-B73A-D28E1E16D067}"/>
              </a:ext>
            </a:extLst>
          </p:cNvPr>
          <p:cNvSpPr txBox="1">
            <a:spLocks/>
          </p:cNvSpPr>
          <p:nvPr/>
        </p:nvSpPr>
        <p:spPr>
          <a:xfrm>
            <a:off x="477981" y="666947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kern="0" dirty="0">
                <a:latin typeface="Arial"/>
              </a:rPr>
              <a:t>Fazit und Empfehlung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CFA9DE7-B4F7-4FFF-AFFE-E2A515855F0A}"/>
              </a:ext>
            </a:extLst>
          </p:cNvPr>
          <p:cNvSpPr txBox="1">
            <a:spLocks/>
          </p:cNvSpPr>
          <p:nvPr/>
        </p:nvSpPr>
        <p:spPr>
          <a:xfrm>
            <a:off x="477981" y="1580819"/>
            <a:ext cx="8686800" cy="43517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SzPct val="100000"/>
              <a:defRPr sz="17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Bekämpfung der Larven mit insektenpathogenen Nematoden ist Standard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Heterorhabditis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spp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. den Arten der Gattung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Steinernema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 überlegen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H.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bacteriophora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im Frühjahr ab April und Herbst ab August, T &gt; 12 °C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H. </a:t>
            </a:r>
            <a:r>
              <a:rPr lang="de-DE" sz="1800" i="1" kern="0" dirty="0" err="1">
                <a:solidFill>
                  <a:srgbClr val="000000"/>
                </a:solidFill>
                <a:latin typeface="Arial"/>
              </a:rPr>
              <a:t>downesi</a:t>
            </a:r>
            <a:r>
              <a:rPr lang="de-DE" sz="1800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800" kern="0" dirty="0">
                <a:solidFill>
                  <a:srgbClr val="000000"/>
                </a:solidFill>
                <a:latin typeface="Arial"/>
              </a:rPr>
              <a:t>bei T &gt; 8 °C, gut wirksam auch gegen anderen DMR-Arten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Ausbringung mit 0,5 Mio. pro m² oder 10.000 pro Liter Substrat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Applikation durch Spritzen, Gießen oder über </a:t>
            </a:r>
            <a:r>
              <a:rPr lang="de-DE" sz="1800" kern="0" dirty="0" err="1">
                <a:solidFill>
                  <a:srgbClr val="000000"/>
                </a:solidFill>
                <a:latin typeface="Arial"/>
              </a:rPr>
              <a:t>Tröpfchenbewässerung</a:t>
            </a: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266700">
              <a:lnSpc>
                <a:spcPct val="100000"/>
              </a:lnSpc>
              <a:defRPr/>
            </a:pPr>
            <a:r>
              <a:rPr lang="de-DE" sz="1400" kern="0" dirty="0">
                <a:solidFill>
                  <a:srgbClr val="000000"/>
                </a:solidFill>
                <a:latin typeface="Arial"/>
              </a:rPr>
              <a:t>	(alle Filter entfernen, Düse mind. 0,5 mm, Wasser nicht zu kalt, Tankmischung in Bewegung halten, 	Druck nicht über 20 bar)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Nach Spritzen bewässern, um Nematoden in den Erdboden zu bringen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Erfahrungen mit Pilzprodukten sind unbefriedigend</a:t>
            </a: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de-DE" sz="1800" kern="0" dirty="0">
                <a:solidFill>
                  <a:srgbClr val="000000"/>
                </a:solidFill>
                <a:latin typeface="Arial"/>
              </a:rPr>
              <a:t>Pflanzenschutzmittel gegen die Käfer als ergänzende Maßnahme</a:t>
            </a:r>
          </a:p>
          <a:p>
            <a:pPr marL="342900" lvl="1" indent="-342900" defTabSz="9144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  <a:p>
            <a:pPr marL="0" lvl="1" indent="0" defTabSz="914400">
              <a:lnSpc>
                <a:spcPct val="100000"/>
              </a:lnSpc>
              <a:defRPr/>
            </a:pPr>
            <a:endParaRPr lang="de-DE" sz="1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23B583-D3FD-4C98-A96D-E5670211C449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472623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7C2891E-67FD-4EEC-8B87-89EDEFF9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40" y="639780"/>
            <a:ext cx="5745419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500" b="1" dirty="0">
                <a:solidFill>
                  <a:srgbClr val="009900"/>
                </a:solidFill>
              </a:rPr>
              <a:t>Vielen Dank für die Aufmerksamkeit!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E0E33B-34FC-4476-9A4B-B5B7647EB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3" r="7402" b="20980"/>
          <a:stretch/>
        </p:blipFill>
        <p:spPr>
          <a:xfrm>
            <a:off x="6430074" y="3046457"/>
            <a:ext cx="1944216" cy="288032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00C27F2A-70F1-4124-AD8B-C98836A16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81" y="2434141"/>
            <a:ext cx="5040560" cy="477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500" b="1" dirty="0">
                <a:solidFill>
                  <a:srgbClr val="009900"/>
                </a:solidFill>
                <a:latin typeface="Arial" charset="0"/>
              </a:rPr>
              <a:t>Meine Kontaktdaten:</a:t>
            </a:r>
            <a:endParaRPr lang="de-DE" sz="2500" b="1" dirty="0">
              <a:latin typeface="Arial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8000CE1-A209-438E-A04C-B50208FD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81" y="2911195"/>
            <a:ext cx="8064896" cy="3150844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713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Frank Lehnhof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Pflanzenschutz in Zierpflanzenbau, Baumschulen,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öfftl. Grün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Sedanstraße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26121 Oldenburg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Tel. 0441/801-761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frank.lehnhof@lwk-niedersachsen.de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D1441CB-FB33-481B-B9A7-4061BA4A6313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42036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3E5ADF-5A21-4106-9B0F-9D1F7CC97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5" t="31437" r="16115" b="35103"/>
          <a:stretch/>
        </p:blipFill>
        <p:spPr>
          <a:xfrm>
            <a:off x="0" y="-245"/>
            <a:ext cx="12192000" cy="715900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E6F61E0-714B-4F18-96A3-9ABDBC7E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944" y="957540"/>
            <a:ext cx="10209486" cy="11079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/>
            <a:r>
              <a:rPr lang="de-DE" sz="2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Engerlinge in Baumschulen</a:t>
            </a:r>
          </a:p>
          <a:p>
            <a:pPr algn="ctr" eaLnBrk="1" hangingPunct="1"/>
            <a:endParaRPr lang="de-DE" sz="2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Versuch 2023-2026</a:t>
            </a:r>
          </a:p>
        </p:txBody>
      </p:sp>
    </p:spTree>
    <p:extLst>
      <p:ext uri="{BB962C8B-B14F-4D97-AF65-F5344CB8AC3E}">
        <p14:creationId xmlns:p14="http://schemas.microsoft.com/office/powerpoint/2010/main" val="1534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8CFFB8-4435-4F18-A1DA-A307169AA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"/>
          <a:stretch/>
        </p:blipFill>
        <p:spPr>
          <a:xfrm>
            <a:off x="477981" y="0"/>
            <a:ext cx="8482633" cy="63563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1234A7C-BCF6-4379-8D5F-3869F07BBB84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71941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4DAFA9-C974-4405-9B2D-A5E89BF098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3452" y="857249"/>
            <a:ext cx="6858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B9CC56-54FC-47EC-A5AE-52824DF5F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2" t="4421" r="8622" b="11690"/>
          <a:stretch/>
        </p:blipFill>
        <p:spPr>
          <a:xfrm rot="5400000">
            <a:off x="3765560" y="869960"/>
            <a:ext cx="6858000" cy="51180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D844656-978B-48E0-AD09-AADE38E91C27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76584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CBAFCAE-F753-4C6B-8883-105DB813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84" y="2073263"/>
            <a:ext cx="7674071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sz="1800" dirty="0">
                <a:latin typeface="Arial" charset="0"/>
                <a:sym typeface="Wingdings" pitchFamily="2" charset="2"/>
              </a:rPr>
              <a:t>Gemeinschaftsversuch mit BBR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de-DE" sz="1800" dirty="0">
              <a:latin typeface="Arial" charset="0"/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de-DE" sz="1800" dirty="0">
              <a:latin typeface="Arial" charset="0"/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sz="1800" dirty="0">
                <a:latin typeface="Arial" charset="0"/>
                <a:sym typeface="Wingdings" pitchFamily="2" charset="2"/>
              </a:rPr>
              <a:t>Versuchszeitraum 4 Jahre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sz="1800" dirty="0">
                <a:latin typeface="Arial" charset="0"/>
                <a:sym typeface="Wingdings" pitchFamily="2" charset="2"/>
              </a:rPr>
              <a:t>2 Baumschulflächen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sz="1800" dirty="0">
                <a:latin typeface="Arial" charset="0"/>
                <a:sym typeface="Wingdings" pitchFamily="2" charset="2"/>
              </a:rPr>
              <a:t>Flächen mit bekanntem Befall</a:t>
            </a:r>
          </a:p>
          <a:p>
            <a:pPr>
              <a:spcBef>
                <a:spcPts val="1200"/>
              </a:spcBef>
            </a:pPr>
            <a:r>
              <a:rPr lang="de-DE" sz="1800" dirty="0">
                <a:latin typeface="Arial" charset="0"/>
                <a:sym typeface="Wingdings" pitchFamily="2" charset="2"/>
              </a:rPr>
              <a:t>Aufschulung Anfang Mai mit </a:t>
            </a:r>
            <a:br>
              <a:rPr lang="de-DE" sz="1800" dirty="0">
                <a:latin typeface="Arial" charset="0"/>
                <a:sym typeface="Wingdings" pitchFamily="2" charset="2"/>
              </a:rPr>
            </a:br>
            <a:r>
              <a:rPr lang="de-DE" sz="1800" i="1" dirty="0">
                <a:latin typeface="Arial" charset="0"/>
                <a:sym typeface="Wingdings" pitchFamily="2" charset="2"/>
              </a:rPr>
              <a:t>Fagus sylvatica</a:t>
            </a:r>
            <a:r>
              <a:rPr lang="de-DE" sz="1800" dirty="0">
                <a:latin typeface="Arial" charset="0"/>
                <a:sym typeface="Wingdings" pitchFamily="2" charset="2"/>
              </a:rPr>
              <a:t> (Rotbuche)</a:t>
            </a:r>
            <a:endParaRPr lang="de-DE" sz="1800" i="1" dirty="0">
              <a:latin typeface="Arial" charset="0"/>
              <a:sym typeface="Wingdings" pitchFamily="2" charset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2803F6-43AF-41C9-9372-9724966E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2" t="3195" b="9722"/>
          <a:stretch/>
        </p:blipFill>
        <p:spPr>
          <a:xfrm>
            <a:off x="4371222" y="-4530"/>
            <a:ext cx="4673633" cy="6857227"/>
          </a:xfrm>
          <a:prstGeom prst="rect">
            <a:avLst/>
          </a:prstGeom>
        </p:spPr>
      </p:pic>
      <p:pic>
        <p:nvPicPr>
          <p:cNvPr id="8" name="Picture 4" descr="Landwirtschaftskammer (LWK) Niedersachsen - YouTube">
            <a:extLst>
              <a:ext uri="{FF2B5EF4-FFF2-40B4-BE49-F238E27FC236}">
                <a16:creationId xmlns:a16="http://schemas.microsoft.com/office/drawing/2014/main" id="{73B46B13-A8F3-46F1-A2B7-FD4454513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1" b="24456"/>
          <a:stretch/>
        </p:blipFill>
        <p:spPr bwMode="auto">
          <a:xfrm>
            <a:off x="8772" y="2474241"/>
            <a:ext cx="233681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1AE222-ED6B-4FA2-9CF6-B2E4B1596831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204851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DA1B41-B09E-4B70-B0BF-65EFE733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82" y="1125538"/>
            <a:ext cx="296132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500" b="1" dirty="0">
                <a:solidFill>
                  <a:srgbClr val="009900"/>
                </a:solidFill>
              </a:rPr>
              <a:t>Versuchsanlage 2023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491B11D-8E57-4B40-BA6F-D8093B647717}"/>
              </a:ext>
            </a:extLst>
          </p:cNvPr>
          <p:cNvSpPr/>
          <p:nvPr/>
        </p:nvSpPr>
        <p:spPr>
          <a:xfrm>
            <a:off x="477981" y="1682144"/>
            <a:ext cx="8266112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b="1" dirty="0"/>
              <a:t>Bisherige Maßnahmen</a:t>
            </a:r>
          </a:p>
          <a:p>
            <a:pPr eaLnBrk="1" hangingPunct="1"/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Nematoden (</a:t>
            </a:r>
            <a:r>
              <a:rPr lang="de-DE" i="1" dirty="0" err="1"/>
              <a:t>Heterorhabditis</a:t>
            </a:r>
            <a:r>
              <a:rPr lang="de-DE" i="1" dirty="0"/>
              <a:t> </a:t>
            </a:r>
            <a:r>
              <a:rPr lang="de-DE" i="1" dirty="0" err="1"/>
              <a:t>bacteriophora</a:t>
            </a:r>
            <a:r>
              <a:rPr lang="de-DE" dirty="0"/>
              <a:t>) im Sommer gegossen</a:t>
            </a:r>
            <a:r>
              <a:rPr lang="de-DE" i="1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Exigon</a:t>
            </a:r>
            <a:r>
              <a:rPr lang="de-DE" dirty="0"/>
              <a:t> (</a:t>
            </a:r>
            <a:r>
              <a:rPr lang="de-DE" i="1" dirty="0" err="1"/>
              <a:t>Beauveria</a:t>
            </a:r>
            <a:r>
              <a:rPr lang="de-DE" i="1" dirty="0"/>
              <a:t> </a:t>
            </a:r>
            <a:r>
              <a:rPr lang="de-DE" i="1" dirty="0" err="1"/>
              <a:t>bassiana</a:t>
            </a:r>
            <a:r>
              <a:rPr lang="de-DE" dirty="0"/>
              <a:t> Stamm BOV1)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vor der Pflanzung gespritzt und in den Boden eingearbeitet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vor der Pflanzung Wurzeln eingetaucht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im Sommer mit Lanzette in den Wurzelbereich injiziert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Acelepryn</a:t>
            </a:r>
            <a:r>
              <a:rPr lang="de-DE" dirty="0"/>
              <a:t> (</a:t>
            </a:r>
            <a:r>
              <a:rPr lang="de-DE" dirty="0" err="1"/>
              <a:t>Chlorantraniliprole</a:t>
            </a:r>
            <a:r>
              <a:rPr lang="de-DE" dirty="0"/>
              <a:t>) zum Flughöhepunkt der Käfer gespritzt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65E4DE-9E0E-44DB-B384-774839E8505B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66368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2EFCC-C8D7-4106-BCD9-8A7FE185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E17B-79B3-493B-9826-2C40A32DDBAC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1771CB2-F141-406E-AE44-0DAFC08ABD43}"/>
              </a:ext>
            </a:extLst>
          </p:cNvPr>
          <p:cNvGrpSpPr/>
          <p:nvPr/>
        </p:nvGrpSpPr>
        <p:grpSpPr>
          <a:xfrm>
            <a:off x="67398" y="1154419"/>
            <a:ext cx="9420634" cy="5056341"/>
            <a:chOff x="67398" y="1154419"/>
            <a:chExt cx="9420634" cy="5056341"/>
          </a:xfrm>
        </p:grpSpPr>
        <p:graphicFrame>
          <p:nvGraphicFramePr>
            <p:cNvPr id="10" name="Diagramm 9">
              <a:extLst>
                <a:ext uri="{FF2B5EF4-FFF2-40B4-BE49-F238E27FC236}">
                  <a16:creationId xmlns:a16="http://schemas.microsoft.com/office/drawing/2014/main" id="{EEC10368-AD6F-4214-BD31-37D564EA9E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87527164"/>
                </p:ext>
              </p:extLst>
            </p:nvPr>
          </p:nvGraphicFramePr>
          <p:xfrm>
            <a:off x="67398" y="1154419"/>
            <a:ext cx="9420634" cy="50563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feld 1">
              <a:extLst>
                <a:ext uri="{FF2B5EF4-FFF2-40B4-BE49-F238E27FC236}">
                  <a16:creationId xmlns:a16="http://schemas.microsoft.com/office/drawing/2014/main" id="{B60599E4-02DB-40EB-8696-CEFB8E0E1EAD}"/>
                </a:ext>
              </a:extLst>
            </p:cNvPr>
            <p:cNvSpPr txBox="1"/>
            <p:nvPr/>
          </p:nvSpPr>
          <p:spPr>
            <a:xfrm>
              <a:off x="6112597" y="2087550"/>
              <a:ext cx="3195873" cy="3797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100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F682E1F4-1F28-49D4-B743-DFB0B762FE20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20738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391A75-0D9F-4135-8FA4-2292F0BF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9" t="8652"/>
          <a:stretch/>
        </p:blipFill>
        <p:spPr>
          <a:xfrm>
            <a:off x="5971471" y="0"/>
            <a:ext cx="4696529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1BB793-D7C6-49FB-A1C5-B24DDF5CE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r="12376" b="11338"/>
          <a:stretch/>
        </p:blipFill>
        <p:spPr>
          <a:xfrm>
            <a:off x="1524001" y="-1"/>
            <a:ext cx="4696529" cy="68580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E34539F-A663-4EB8-9E14-04143E52FD6B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399834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41E32A-AD89-4BE5-9FD4-52FA6E66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A97-0C38-4D1B-8744-72AD961056ED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759BB9-FB89-4439-BEDF-1CF7ADE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1E28C8-B7BB-429C-9D3B-6BB75F48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A34E88-81DD-45B8-8E73-F3F0787DD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51" y="1062163"/>
            <a:ext cx="256756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500" b="1" dirty="0">
                <a:solidFill>
                  <a:srgbClr val="009900"/>
                </a:solidFill>
              </a:rPr>
              <a:t>Fazit und Ausblick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37B0A69-EB76-44FA-B399-2BA987F18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39" y="2017838"/>
            <a:ext cx="851852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Die Schadschwelle in Baumschulen ist sehr gering (1-2 Engerlinge je Pflanze)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Bislang ist keine Wirkung der Maßnahmen erkennbar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Die Ausfälle liegen im ersten Jahr bei 50-90 %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latin typeface="Arial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Die Wirkungsweise der Mittel und die vorhandenen Gegebenheiten passen</a:t>
            </a:r>
            <a:br>
              <a:rPr lang="de-DE" sz="1800" dirty="0">
                <a:latin typeface="Arial" charset="0"/>
                <a:sym typeface="Wingdings" pitchFamily="2" charset="2"/>
              </a:rPr>
            </a:br>
            <a:r>
              <a:rPr lang="de-DE" sz="1800" dirty="0">
                <a:latin typeface="Arial" charset="0"/>
                <a:sym typeface="Wingdings" pitchFamily="2" charset="2"/>
              </a:rPr>
              <a:t>bislang nicht überein </a:t>
            </a:r>
            <a:br>
              <a:rPr lang="de-DE" sz="1800" dirty="0">
                <a:latin typeface="Arial" charset="0"/>
                <a:sym typeface="Wingdings" pitchFamily="2" charset="2"/>
              </a:rPr>
            </a:br>
            <a:r>
              <a:rPr lang="de-DE" sz="1800" dirty="0">
                <a:latin typeface="Arial" charset="0"/>
                <a:sym typeface="Wingdings" pitchFamily="2" charset="2"/>
              </a:rPr>
              <a:t> Wirkung vor allem auf junge Larvenstadien! (Nematoden, </a:t>
            </a:r>
            <a:r>
              <a:rPr lang="de-DE" sz="1800" dirty="0" err="1">
                <a:latin typeface="Arial" charset="0"/>
                <a:sym typeface="Wingdings" pitchFamily="2" charset="2"/>
              </a:rPr>
              <a:t>Acelepryn</a:t>
            </a:r>
            <a:r>
              <a:rPr lang="de-DE" sz="1800" dirty="0">
                <a:latin typeface="Arial" charset="0"/>
                <a:sym typeface="Wingdings" pitchFamily="2" charset="2"/>
              </a:rPr>
              <a:t>)</a:t>
            </a:r>
          </a:p>
          <a:p>
            <a:pPr eaLnBrk="1" hangingPunct="1"/>
            <a:endParaRPr lang="de-DE" sz="1800" dirty="0">
              <a:latin typeface="Arial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Nachpflanzung erfolgte Ende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Arial" charset="0"/>
                <a:sym typeface="Wingdings" pitchFamily="2" charset="2"/>
              </a:rPr>
              <a:t>2024 Erprobung eines weiteren Pilzproduktes und </a:t>
            </a:r>
            <a:br>
              <a:rPr lang="de-DE" sz="1800" dirty="0">
                <a:latin typeface="Arial" charset="0"/>
                <a:sym typeface="Wingdings" pitchFamily="2" charset="2"/>
              </a:rPr>
            </a:br>
            <a:r>
              <a:rPr lang="de-DE" sz="1800" dirty="0">
                <a:latin typeface="Arial" charset="0"/>
                <a:sym typeface="Wingdings" pitchFamily="2" charset="2"/>
              </a:rPr>
              <a:t>Kombination mit mechanischer Bodenbearbeitung (Motorhacke, Fräse)</a:t>
            </a:r>
            <a:endParaRPr lang="de-DE" sz="1800" b="1" dirty="0">
              <a:latin typeface="Arial" charset="0"/>
            </a:endParaRPr>
          </a:p>
          <a:p>
            <a:pPr eaLnBrk="1" hangingPunct="1"/>
            <a:endParaRPr lang="de-DE" sz="1800" b="1" dirty="0">
              <a:latin typeface="Arial" charset="0"/>
            </a:endParaRPr>
          </a:p>
          <a:p>
            <a:pPr eaLnBrk="1" hangingPunct="1"/>
            <a:endParaRPr lang="de-DE" sz="1800" b="1" dirty="0">
              <a:latin typeface="Arial" charset="0"/>
            </a:endParaRPr>
          </a:p>
          <a:p>
            <a:pPr eaLnBrk="1" hangingPunct="1"/>
            <a:endParaRPr lang="de-DE" sz="1800" b="1" dirty="0">
              <a:latin typeface="Arial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4CEFBC-A82D-4891-8035-B338C2C9BF69}"/>
              </a:ext>
            </a:extLst>
          </p:cNvPr>
          <p:cNvSpPr txBox="1"/>
          <p:nvPr/>
        </p:nvSpPr>
        <p:spPr>
          <a:xfrm>
            <a:off x="9948397" y="890013"/>
            <a:ext cx="19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Pflanzenschutzamt</a:t>
            </a:r>
          </a:p>
        </p:txBody>
      </p:sp>
    </p:spTree>
    <p:extLst>
      <p:ext uri="{BB962C8B-B14F-4D97-AF65-F5344CB8AC3E}">
        <p14:creationId xmlns:p14="http://schemas.microsoft.com/office/powerpoint/2010/main" val="110847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40622" y="2010507"/>
            <a:ext cx="8496175" cy="442118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5400" kern="0" dirty="0">
                <a:solidFill>
                  <a:schemeClr val="bg1"/>
                </a:solidFill>
              </a:rPr>
              <a:t>Organische Dünger für Containerpflanzen</a:t>
            </a:r>
            <a:endParaRPr lang="de-DE" sz="540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9377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43FD9E-BDDD-4924-A45E-979379FA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0C8B-B7E9-488E-B87A-85640B488FEE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5EF8EA-62E2-4330-A995-EDA224B9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AB70E-9DC5-4DFC-9069-2CDB6B4E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0F27198-484F-4AE6-B04E-6ADED696D408}"/>
              </a:ext>
            </a:extLst>
          </p:cNvPr>
          <p:cNvSpPr txBox="1">
            <a:spLocks noChangeArrowheads="1"/>
          </p:cNvSpPr>
          <p:nvPr/>
        </p:nvSpPr>
        <p:spPr>
          <a:xfrm>
            <a:off x="345668" y="2302753"/>
            <a:ext cx="6134396" cy="317263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</a:rPr>
              <a:t>Ab 2026 (EU) und ab 2028 (national) </a:t>
            </a:r>
            <a:br>
              <a:rPr lang="de-DE" sz="2000" kern="0" dirty="0">
                <a:solidFill>
                  <a:schemeClr val="tx1"/>
                </a:solidFill>
              </a:rPr>
            </a:br>
            <a:r>
              <a:rPr lang="de-DE" sz="2000" kern="0" dirty="0">
                <a:solidFill>
                  <a:schemeClr val="tx1"/>
                </a:solidFill>
              </a:rPr>
              <a:t>bisherige Kunststoffhüllen für </a:t>
            </a:r>
            <a:br>
              <a:rPr lang="de-DE" sz="2000" kern="0" dirty="0">
                <a:solidFill>
                  <a:schemeClr val="tx1"/>
                </a:solidFill>
              </a:rPr>
            </a:br>
            <a:r>
              <a:rPr lang="de-DE" sz="2000" kern="0" dirty="0">
                <a:solidFill>
                  <a:schemeClr val="tx1"/>
                </a:solidFill>
              </a:rPr>
              <a:t>Depotdünger nicht mehr zulässig.</a:t>
            </a:r>
            <a:br>
              <a:rPr lang="de-DE" sz="2000" kern="0" dirty="0">
                <a:solidFill>
                  <a:schemeClr val="tx1"/>
                </a:solidFill>
              </a:rPr>
            </a:br>
            <a:endParaRPr lang="de-DE" sz="2000" kern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</a:rPr>
              <a:t>Bio-Produktion schließt </a:t>
            </a:r>
            <a:br>
              <a:rPr lang="de-DE" sz="2000" kern="0" dirty="0">
                <a:solidFill>
                  <a:schemeClr val="tx1"/>
                </a:solidFill>
              </a:rPr>
            </a:br>
            <a:r>
              <a:rPr lang="de-DE" sz="2000" kern="0" dirty="0">
                <a:solidFill>
                  <a:schemeClr val="tx1"/>
                </a:solidFill>
              </a:rPr>
              <a:t>Mineraldünger aus.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kern="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kern="0" dirty="0"/>
          </a:p>
          <a:p>
            <a:pPr>
              <a:defRPr/>
            </a:pPr>
            <a:endParaRPr lang="de-DE" sz="2400" kern="0" dirty="0"/>
          </a:p>
          <a:p>
            <a:pPr>
              <a:defRPr/>
            </a:pPr>
            <a:endParaRPr lang="de-DE" sz="2400" kern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44635CE-BA6E-4AFD-B655-551EB75B76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3" y="1387747"/>
            <a:ext cx="3225725" cy="484860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09E66A6-FBC0-492E-B84C-13F62C632E50}"/>
              </a:ext>
            </a:extLst>
          </p:cNvPr>
          <p:cNvSpPr txBox="1"/>
          <p:nvPr/>
        </p:nvSpPr>
        <p:spPr>
          <a:xfrm>
            <a:off x="231354" y="286438"/>
            <a:ext cx="8670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000" b="1" kern="0" dirty="0">
                <a:solidFill>
                  <a:schemeClr val="accent5">
                    <a:lumMod val="50000"/>
                  </a:schemeClr>
                </a:solidFill>
              </a:rPr>
              <a:t>Organische Dünger als Alternative für Depotdünger?</a:t>
            </a:r>
            <a:br>
              <a:rPr lang="de-DE" sz="4000" b="1" kern="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63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B5FB18-203A-4574-A13C-7DE1D559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C93-4396-4238-8780-10486F516E5F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29BBB4-4420-4635-B1C3-7AF24083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0F1011-5DB2-4949-8A85-630478E6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CE59936-E2A6-4738-87CD-2A211434FF89}"/>
              </a:ext>
            </a:extLst>
          </p:cNvPr>
          <p:cNvGrpSpPr/>
          <p:nvPr/>
        </p:nvGrpSpPr>
        <p:grpSpPr>
          <a:xfrm>
            <a:off x="812670" y="1005369"/>
            <a:ext cx="9024560" cy="1845076"/>
            <a:chOff x="467544" y="845809"/>
            <a:chExt cx="9024560" cy="1845076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608EFDCC-123B-4434-BA21-3D0EC47011F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7544" y="980729"/>
              <a:ext cx="5040560" cy="936104"/>
            </a:xfrm>
            <a:prstGeom prst="rect">
              <a:avLst/>
            </a:prstGeom>
          </p:spPr>
          <p:txBody>
            <a:bodyPr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9pPr>
            </a:lstStyle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de-DE" sz="2000" kern="0" dirty="0">
                  <a:solidFill>
                    <a:schemeClr val="tx1"/>
                  </a:solidFill>
                  <a:latin typeface="+mn-lt"/>
                </a:rPr>
                <a:t>DCM ECOR, Orgerano, Provita Baumschuldünger etc. wirken etwa 2 – 3 Monate lang, Nachdüngung nötig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>
                <a:defRPr/>
              </a:pPr>
              <a:endParaRPr lang="de-DE" sz="2000" kern="0" dirty="0">
                <a:latin typeface="+mn-lt"/>
              </a:endParaRPr>
            </a:p>
            <a:p>
              <a:pPr>
                <a:defRPr/>
              </a:pPr>
              <a:endParaRPr lang="de-DE" sz="2000" kern="0" dirty="0">
                <a:latin typeface="+mn-lt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942310C-515B-4E88-B0AF-E8CD5DEAF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000" r="18095"/>
            <a:stretch/>
          </p:blipFill>
          <p:spPr>
            <a:xfrm>
              <a:off x="7581132" y="845809"/>
              <a:ext cx="1910972" cy="1845076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1D432BFA-A0BB-43F2-9998-C113183B60C7}"/>
              </a:ext>
            </a:extLst>
          </p:cNvPr>
          <p:cNvSpPr txBox="1"/>
          <p:nvPr/>
        </p:nvSpPr>
        <p:spPr>
          <a:xfrm>
            <a:off x="365418" y="297483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DCM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Minigran</a:t>
            </a:r>
            <a:endParaRPr lang="de-DE" sz="4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9BE7395-A7F4-4BD0-A948-F12791681E9F}"/>
              </a:ext>
            </a:extLst>
          </p:cNvPr>
          <p:cNvGrpSpPr/>
          <p:nvPr/>
        </p:nvGrpSpPr>
        <p:grpSpPr>
          <a:xfrm>
            <a:off x="812670" y="2792265"/>
            <a:ext cx="9035311" cy="2363629"/>
            <a:chOff x="467544" y="2747519"/>
            <a:chExt cx="8098413" cy="1979909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F4C04B7A-6E79-4D24-BC8A-8E55D7C56D7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67544" y="2747519"/>
              <a:ext cx="5328592" cy="864096"/>
            </a:xfrm>
            <a:prstGeom prst="rect">
              <a:avLst/>
            </a:prstGeom>
          </p:spPr>
          <p:txBody>
            <a:bodyPr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9pPr>
            </a:lstStyle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de-DE" sz="2000" kern="0" dirty="0">
                  <a:solidFill>
                    <a:schemeClr val="tx1"/>
                  </a:solidFill>
                  <a:latin typeface="+mn-lt"/>
                </a:rPr>
                <a:t>Hornspäne wirken etwa 6 – 8 Monate lang, </a:t>
              </a:r>
              <a:br>
                <a:rPr lang="de-DE" sz="2000" kern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2000" kern="0" dirty="0">
                  <a:solidFill>
                    <a:schemeClr val="tx1"/>
                  </a:solidFill>
                  <a:latin typeface="+mn-lt"/>
                </a:rPr>
                <a:t>      </a:t>
              </a:r>
              <a:r>
                <a:rPr lang="de-DE" sz="2000" u="sng" kern="0" dirty="0">
                  <a:solidFill>
                    <a:schemeClr val="tx1"/>
                  </a:solidFill>
                  <a:latin typeface="+mn-lt"/>
                </a:rPr>
                <a:t>keine</a:t>
              </a:r>
              <a:r>
                <a:rPr lang="de-DE" sz="2000" kern="0" dirty="0">
                  <a:solidFill>
                    <a:schemeClr val="tx1"/>
                  </a:solidFill>
                  <a:latin typeface="+mn-lt"/>
                </a:rPr>
                <a:t> Nachdüngung nötig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de-DE" sz="2000" kern="0" dirty="0">
                  <a:solidFill>
                    <a:schemeClr val="tx1"/>
                  </a:solidFill>
                  <a:latin typeface="+mn-lt"/>
                </a:rPr>
                <a:t>P und K z.B. über Kompost im Substrat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de-DE" sz="2000" kern="0" dirty="0">
                <a:latin typeface="+mn-lt"/>
              </a:endParaRPr>
            </a:p>
            <a:p>
              <a:pPr>
                <a:defRPr/>
              </a:pPr>
              <a:endParaRPr lang="de-DE" sz="2000" kern="0" dirty="0">
                <a:latin typeface="+mn-lt"/>
              </a:endParaRPr>
            </a:p>
            <a:p>
              <a:pPr>
                <a:defRPr/>
              </a:pPr>
              <a:endParaRPr lang="de-DE" sz="2000" kern="0" dirty="0">
                <a:latin typeface="+mn-lt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33BB3F1-1EA4-40BE-80B6-6C88A3CF4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099" y="3089481"/>
              <a:ext cx="1732858" cy="1637947"/>
            </a:xfrm>
            <a:prstGeom prst="rect">
              <a:avLst/>
            </a:prstGeom>
          </p:spPr>
        </p:pic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9B7D3D5F-231B-4A2C-A81D-700A807C0744}"/>
              </a:ext>
            </a:extLst>
          </p:cNvPr>
          <p:cNvSpPr/>
          <p:nvPr/>
        </p:nvSpPr>
        <p:spPr>
          <a:xfrm>
            <a:off x="812670" y="4981590"/>
            <a:ext cx="6083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kern="0" dirty="0">
                <a:solidFill>
                  <a:sysClr val="windowText" lastClr="000000"/>
                </a:solidFill>
              </a:rPr>
              <a:t>Bei allen organischen Düngern 150 – 200 % N nötig </a:t>
            </a:r>
          </a:p>
          <a:p>
            <a:pPr>
              <a:defRPr/>
            </a:pPr>
            <a:r>
              <a:rPr lang="de-DE" b="1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ca. 8 kg Horndünger (14 % N) wirken ähnlich wie </a:t>
            </a:r>
            <a:br>
              <a:rPr lang="de-DE" b="1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</a:br>
            <a:r>
              <a:rPr lang="de-DE" b="1" kern="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    4 kg Depotdünger (15 – 19 % N)</a:t>
            </a:r>
            <a:endParaRPr lang="de-DE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7D3F41-0818-4A42-9B0B-BE34732A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A58E-711E-4E5F-94A3-85AEAC26AC60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F76123-FAE5-4F2E-A496-BBF9B40E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532841-C019-435E-BE91-A70B3C0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3F8175-D3FC-4ED5-B00B-3ECAC398FE2B}"/>
              </a:ext>
            </a:extLst>
          </p:cNvPr>
          <p:cNvSpPr txBox="1"/>
          <p:nvPr/>
        </p:nvSpPr>
        <p:spPr>
          <a:xfrm>
            <a:off x="561860" y="405551"/>
            <a:ext cx="6821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kern="0" dirty="0">
                <a:solidFill>
                  <a:schemeClr val="accent5">
                    <a:lumMod val="50000"/>
                  </a:schemeClr>
                </a:solidFill>
              </a:rPr>
              <a:t>Kosten</a:t>
            </a:r>
            <a:r>
              <a:rPr lang="de-DE" sz="4000" kern="0" dirty="0">
                <a:solidFill>
                  <a:schemeClr val="accent5">
                    <a:lumMod val="50000"/>
                  </a:schemeClr>
                </a:solidFill>
              </a:rPr>
              <a:t> (Hermann Meyer 10/22)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51CD70-B274-409F-BD41-4680B79A9F34}"/>
              </a:ext>
            </a:extLst>
          </p:cNvPr>
          <p:cNvSpPr txBox="1"/>
          <p:nvPr/>
        </p:nvSpPr>
        <p:spPr>
          <a:xfrm>
            <a:off x="8278808" y="2053421"/>
            <a:ext cx="35873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u="sng" dirty="0"/>
              <a:t>Aufwandmengen:</a:t>
            </a:r>
          </a:p>
          <a:p>
            <a:r>
              <a:rPr lang="de-DE" sz="2000" dirty="0" err="1"/>
              <a:t>Osmocote</a:t>
            </a:r>
            <a:r>
              <a:rPr lang="de-DE" sz="2000" dirty="0"/>
              <a:t> Pro 8-9M	4 kg/m³</a:t>
            </a:r>
          </a:p>
          <a:p>
            <a:r>
              <a:rPr lang="de-DE" sz="2000" dirty="0" err="1"/>
              <a:t>Osmocote</a:t>
            </a:r>
            <a:r>
              <a:rPr lang="de-DE" sz="2000" dirty="0"/>
              <a:t> 5 8-9M	4 kg/m³</a:t>
            </a:r>
          </a:p>
          <a:p>
            <a:r>
              <a:rPr lang="de-DE" sz="2000" dirty="0"/>
              <a:t>Hornspäne			8 kg/m³</a:t>
            </a:r>
          </a:p>
          <a:p>
            <a:r>
              <a:rPr lang="de-DE" sz="2000" dirty="0"/>
              <a:t>DCM ECOR			2x7 kg/m³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F824CC8-66A9-45D2-821B-20E3FC3E6DDE}"/>
              </a:ext>
            </a:extLst>
          </p:cNvPr>
          <p:cNvGrpSpPr/>
          <p:nvPr/>
        </p:nvGrpSpPr>
        <p:grpSpPr>
          <a:xfrm>
            <a:off x="561860" y="1252391"/>
            <a:ext cx="7579762" cy="4653565"/>
            <a:chOff x="561860" y="1252391"/>
            <a:chExt cx="7579762" cy="4653565"/>
          </a:xfrm>
        </p:grpSpPr>
        <p:graphicFrame>
          <p:nvGraphicFramePr>
            <p:cNvPr id="9" name="Diagramm 8">
              <a:extLst>
                <a:ext uri="{FF2B5EF4-FFF2-40B4-BE49-F238E27FC236}">
                  <a16:creationId xmlns:a16="http://schemas.microsoft.com/office/drawing/2014/main" id="{EABA0DD8-A514-4E3B-9926-DC3EB4A189F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04962870"/>
                </p:ext>
              </p:extLst>
            </p:nvPr>
          </p:nvGraphicFramePr>
          <p:xfrm>
            <a:off x="561860" y="1252391"/>
            <a:ext cx="7579762" cy="46535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4CCDF63-F714-4737-8B33-F012FB40B0A0}"/>
                </a:ext>
              </a:extLst>
            </p:cNvPr>
            <p:cNvSpPr txBox="1"/>
            <p:nvPr/>
          </p:nvSpPr>
          <p:spPr>
            <a:xfrm>
              <a:off x="5404919" y="5420943"/>
              <a:ext cx="11045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693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7D3F41-0818-4A42-9B0B-BE34732A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3AB9-4D80-48CB-921B-E8ED39587729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F76123-FAE5-4F2E-A496-BBF9B40E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532841-C019-435E-BE91-A70B3C0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929749-5846-4372-B652-47A2F61C17BF}"/>
              </a:ext>
            </a:extLst>
          </p:cNvPr>
          <p:cNvSpPr txBox="1">
            <a:spLocks noChangeArrowheads="1"/>
          </p:cNvSpPr>
          <p:nvPr/>
        </p:nvSpPr>
        <p:spPr>
          <a:xfrm>
            <a:off x="206811" y="359164"/>
            <a:ext cx="8856984" cy="86409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4000" kern="0" dirty="0"/>
              <a:t>N-Mineralisierung/-freisetzung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4000" kern="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de-DE" sz="4000" kern="0" dirty="0"/>
          </a:p>
          <a:p>
            <a:pPr>
              <a:defRPr/>
            </a:pPr>
            <a:endParaRPr lang="de-DE" sz="4000" kern="0" dirty="0"/>
          </a:p>
          <a:p>
            <a:pPr>
              <a:defRPr/>
            </a:pPr>
            <a:endParaRPr lang="de-DE" sz="4000" kern="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6CFD675-5719-4EC4-9FDE-B4928B5CE9B3}"/>
              </a:ext>
            </a:extLst>
          </p:cNvPr>
          <p:cNvGrpSpPr/>
          <p:nvPr/>
        </p:nvGrpSpPr>
        <p:grpSpPr>
          <a:xfrm>
            <a:off x="1366092" y="1223259"/>
            <a:ext cx="7173418" cy="4753799"/>
            <a:chOff x="1366092" y="1223259"/>
            <a:chExt cx="7173418" cy="4753799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1ADC9B86-8C28-4376-B4FB-8630F2E058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43217193"/>
                </p:ext>
              </p:extLst>
            </p:nvPr>
          </p:nvGraphicFramePr>
          <p:xfrm>
            <a:off x="1366092" y="1223259"/>
            <a:ext cx="7173418" cy="4753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5AB424D-F083-48B1-B3A8-89D898775086}"/>
                </a:ext>
              </a:extLst>
            </p:cNvPr>
            <p:cNvSpPr txBox="1"/>
            <p:nvPr/>
          </p:nvSpPr>
          <p:spPr>
            <a:xfrm>
              <a:off x="3800819" y="4010140"/>
              <a:ext cx="184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595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7D3F41-0818-4A42-9B0B-BE34732A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6F80-A9F2-4FE6-9504-0BBE34A06CB3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F76123-FAE5-4F2E-A496-BBF9B40E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532841-C019-435E-BE91-A70B3C0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676E47-19EC-4262-933A-C3EF7D11D48C}"/>
              </a:ext>
            </a:extLst>
          </p:cNvPr>
          <p:cNvSpPr txBox="1">
            <a:spLocks noChangeArrowheads="1"/>
          </p:cNvSpPr>
          <p:nvPr/>
        </p:nvSpPr>
        <p:spPr>
          <a:xfrm>
            <a:off x="363558" y="1123949"/>
            <a:ext cx="8424936" cy="51845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2000" kern="0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Gute Erfahrung mit Vollbevorratung durch Hornspäne in P- und K-haltigen Substraten</a:t>
            </a:r>
            <a:br>
              <a:rPr lang="de-DE" sz="2000" kern="0" dirty="0">
                <a:solidFill>
                  <a:schemeClr val="tx1"/>
                </a:solidFill>
                <a:latin typeface="+mn-lt"/>
              </a:rPr>
            </a:b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Ebenfalls gute Erfahrungen mit geteilten Gaben von organischen NPK-Düngern </a:t>
            </a:r>
            <a:br>
              <a:rPr lang="de-DE" sz="2000" kern="0" dirty="0">
                <a:solidFill>
                  <a:schemeClr val="tx1"/>
                </a:solidFill>
                <a:latin typeface="+mn-lt"/>
              </a:rPr>
            </a:b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Vorsicht, noch wenig Praxiserfahrungen, große Unterschiede zwischen Düngern und auch zwischen Substraten </a:t>
            </a:r>
            <a:r>
              <a:rPr lang="de-DE" sz="2000" kern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herantasten</a:t>
            </a: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de-DE" sz="2000" kern="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5B12BD-663A-435C-8842-AC1A1BD38C5D}"/>
              </a:ext>
            </a:extLst>
          </p:cNvPr>
          <p:cNvSpPr txBox="1"/>
          <p:nvPr/>
        </p:nvSpPr>
        <p:spPr>
          <a:xfrm>
            <a:off x="363558" y="272844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kern="0" dirty="0">
                <a:solidFill>
                  <a:schemeClr val="accent5">
                    <a:lumMod val="50000"/>
                  </a:schemeClr>
                </a:solidFill>
              </a:rPr>
              <a:t>Fazit:</a:t>
            </a:r>
          </a:p>
        </p:txBody>
      </p:sp>
    </p:spTree>
    <p:extLst>
      <p:ext uri="{BB962C8B-B14F-4D97-AF65-F5344CB8AC3E}">
        <p14:creationId xmlns:p14="http://schemas.microsoft.com/office/powerpoint/2010/main" val="36765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7D3F41-0818-4A42-9B0B-BE34732A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6B7C-7C0F-4FC7-95E6-F809D89C0511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F76123-FAE5-4F2E-A496-BBF9B40E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532841-C019-435E-BE91-A70B3C0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06F4D3-2B57-45EE-A740-9C28193E2E69}"/>
              </a:ext>
            </a:extLst>
          </p:cNvPr>
          <p:cNvSpPr txBox="1">
            <a:spLocks noChangeArrowheads="1"/>
          </p:cNvSpPr>
          <p:nvPr/>
        </p:nvSpPr>
        <p:spPr>
          <a:xfrm>
            <a:off x="482233" y="1421404"/>
            <a:ext cx="885698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sz="2000" kern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Ausreichend P und K (evtl. Substratkompost etc.)	</a:t>
            </a:r>
            <a:br>
              <a:rPr lang="de-DE" sz="2000" kern="0" dirty="0">
                <a:solidFill>
                  <a:schemeClr val="tx1"/>
                </a:solidFill>
                <a:latin typeface="+mn-lt"/>
              </a:rPr>
            </a:b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Ausreichend Spurenelemente (Radigen, Micromax Premium) </a:t>
            </a:r>
            <a:br>
              <a:rPr lang="de-DE" sz="2000" kern="0" dirty="0">
                <a:solidFill>
                  <a:schemeClr val="tx1"/>
                </a:solidFill>
                <a:latin typeface="+mn-lt"/>
              </a:rPr>
            </a:b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Top </a:t>
            </a:r>
            <a:r>
              <a:rPr lang="de-DE" sz="2000" kern="0" dirty="0" err="1">
                <a:solidFill>
                  <a:schemeClr val="tx1"/>
                </a:solidFill>
                <a:latin typeface="+mn-lt"/>
              </a:rPr>
              <a:t>dressing</a:t>
            </a:r>
            <a:r>
              <a:rPr lang="de-DE" sz="2000" kern="0" dirty="0">
                <a:solidFill>
                  <a:schemeClr val="tx1"/>
                </a:solidFill>
                <a:latin typeface="+mn-lt"/>
              </a:rPr>
              <a:t>: schwache Wirkung</a:t>
            </a:r>
            <a:br>
              <a:rPr lang="de-DE" sz="2000" kern="0" dirty="0">
                <a:solidFill>
                  <a:schemeClr val="tx1"/>
                </a:solidFill>
                <a:latin typeface="+mn-lt"/>
              </a:rPr>
            </a:b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+mn-lt"/>
              </a:rPr>
              <a:t>Auswaschung? Wasser recyceln?	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+mn-lt"/>
            </a:endParaRPr>
          </a:p>
          <a:p>
            <a:pPr>
              <a:defRPr/>
            </a:pPr>
            <a:endParaRPr lang="de-DE" sz="2000" kern="0" dirty="0">
              <a:latin typeface="+mn-lt"/>
            </a:endParaRPr>
          </a:p>
          <a:p>
            <a:pPr>
              <a:defRPr/>
            </a:pPr>
            <a:endParaRPr lang="de-DE" sz="2000" kern="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F0994E-EF8E-4462-8DB2-9513B5B8A401}"/>
              </a:ext>
            </a:extLst>
          </p:cNvPr>
          <p:cNvSpPr txBox="1"/>
          <p:nvPr/>
        </p:nvSpPr>
        <p:spPr>
          <a:xfrm>
            <a:off x="374574" y="272843"/>
            <a:ext cx="3607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kern="0" dirty="0">
                <a:solidFill>
                  <a:schemeClr val="accent5">
                    <a:lumMod val="50000"/>
                  </a:schemeClr>
                </a:solidFill>
              </a:rPr>
              <a:t>Worauf achten?</a:t>
            </a:r>
            <a:endParaRPr lang="de-DE" sz="40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3CD7EA-B90E-4685-AEA7-315BE1B67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6293">
            <a:off x="4921812" y="4673995"/>
            <a:ext cx="912759" cy="8936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4197C2-E5E3-46DA-8AF7-051F575401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25" t="1001" r="-13188" b="7350"/>
          <a:stretch/>
        </p:blipFill>
        <p:spPr>
          <a:xfrm>
            <a:off x="6518493" y="787652"/>
            <a:ext cx="2055137" cy="146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Daumen-hoch-Zeichen">
            <a:extLst>
              <a:ext uri="{FF2B5EF4-FFF2-40B4-BE49-F238E27FC236}">
                <a16:creationId xmlns:a16="http://schemas.microsoft.com/office/drawing/2014/main" id="{C5674972-A499-4F5A-B911-5D7810AB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486921">
            <a:off x="4906415" y="33523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87F2D-A3C1-48F9-B9BE-0CA81871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432" y="4749221"/>
            <a:ext cx="8269411" cy="933131"/>
          </a:xfrm>
        </p:spPr>
        <p:txBody>
          <a:bodyPr>
            <a:no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Maßnahmen gegen Lebermoos</a:t>
            </a:r>
            <a:br>
              <a:rPr lang="de-DE" sz="4400" dirty="0">
                <a:solidFill>
                  <a:srgbClr val="FFFF00"/>
                </a:solidFill>
              </a:rPr>
            </a:br>
            <a:endParaRPr lang="de-DE" sz="4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AAEE7A1-7C6C-478A-A2A1-9CD84746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EEF8D-9238-469C-A7F4-5308BB30F332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93F1F2-D1FB-4A88-85FA-C92B2661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66A10C-7B3A-4CAE-AFCD-7EDAF082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6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80C01-5203-4FE8-BB78-BAD241B86501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441089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5C64ED94-7C7C-469E-9ACC-374E8E29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D6891E-8796-4C8A-8493-4CFE5EFC4CF7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9579CAF-22E7-48C5-A1B6-BF0D1EA99059}"/>
              </a:ext>
            </a:extLst>
          </p:cNvPr>
          <p:cNvGrpSpPr/>
          <p:nvPr/>
        </p:nvGrpSpPr>
        <p:grpSpPr>
          <a:xfrm>
            <a:off x="8926717" y="647240"/>
            <a:ext cx="3354388" cy="6699142"/>
            <a:chOff x="8926717" y="647240"/>
            <a:chExt cx="3354388" cy="6699142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2ECB23C-FDDE-453D-BFA3-F63DC58D026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926717" y="647240"/>
              <a:ext cx="3354388" cy="669914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42424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b="1" u="sng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Nährstoffgehalt: </a:t>
              </a: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Nährstoffimmobilisierung: </a:t>
              </a: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pH-Wert: </a:t>
              </a: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Pufferung: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Wasserkapazität: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Luftkapazität: </a:t>
              </a: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de-DE" altLang="de-DE" sz="2000" b="1" dirty="0"/>
                <a:t>Sonstiges:</a:t>
              </a:r>
              <a:endParaRPr lang="de-DE" altLang="de-DE" sz="20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de-DE" altLang="de-DE" sz="2000" dirty="0"/>
            </a:p>
          </p:txBody>
        </p:sp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90332D0F-3994-4C82-8F4B-781DF0D8640E}"/>
                </a:ext>
              </a:extLst>
            </p:cNvPr>
            <p:cNvSpPr/>
            <p:nvPr/>
          </p:nvSpPr>
          <p:spPr>
            <a:xfrm rot="16200000">
              <a:off x="10431316" y="3472961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7EB83982-EB9A-4830-BFF1-DD46BBC408F1}"/>
                </a:ext>
              </a:extLst>
            </p:cNvPr>
            <p:cNvSpPr/>
            <p:nvPr/>
          </p:nvSpPr>
          <p:spPr>
            <a:xfrm rot="2721960">
              <a:off x="10978907" y="1129159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0855296C-9F22-4581-80B6-364F372C8DC9}"/>
                </a:ext>
              </a:extLst>
            </p:cNvPr>
            <p:cNvSpPr/>
            <p:nvPr/>
          </p:nvSpPr>
          <p:spPr>
            <a:xfrm rot="2721960">
              <a:off x="9582369" y="2195958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89B3E51C-FA7D-4E71-97B5-6A45744ED853}"/>
                </a:ext>
              </a:extLst>
            </p:cNvPr>
            <p:cNvSpPr/>
            <p:nvPr/>
          </p:nvSpPr>
          <p:spPr>
            <a:xfrm rot="2721960">
              <a:off x="10089940" y="2699037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4B99BEB9-9691-453D-BCA0-6570147BE7CD}"/>
                </a:ext>
              </a:extLst>
            </p:cNvPr>
            <p:cNvSpPr/>
            <p:nvPr/>
          </p:nvSpPr>
          <p:spPr>
            <a:xfrm rot="13694139">
              <a:off x="10986168" y="4298368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236D6ECA-8A82-44B2-B9C0-8A7A255EE206}"/>
                </a:ext>
              </a:extLst>
            </p:cNvPr>
            <p:cNvSpPr/>
            <p:nvPr/>
          </p:nvSpPr>
          <p:spPr>
            <a:xfrm rot="13694139">
              <a:off x="10710476" y="5051106"/>
              <a:ext cx="368735" cy="419254"/>
            </a:xfrm>
            <a:prstGeom prst="downArrow">
              <a:avLst/>
            </a:prstGeom>
            <a:solidFill>
              <a:srgbClr val="9966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8F24B82A-FFCE-42A3-8C8D-44D4831E7F7C}"/>
                </a:ext>
              </a:extLst>
            </p:cNvPr>
            <p:cNvGrpSpPr/>
            <p:nvPr/>
          </p:nvGrpSpPr>
          <p:grpSpPr>
            <a:xfrm>
              <a:off x="11056273" y="5211091"/>
              <a:ext cx="779964" cy="812304"/>
              <a:chOff x="6681987" y="1703000"/>
              <a:chExt cx="936104" cy="812304"/>
            </a:xfrm>
          </p:grpSpPr>
          <p:sp>
            <p:nvSpPr>
              <p:cNvPr id="18" name="Wolkenförmige Legende 20">
                <a:extLst>
                  <a:ext uri="{FF2B5EF4-FFF2-40B4-BE49-F238E27FC236}">
                    <a16:creationId xmlns:a16="http://schemas.microsoft.com/office/drawing/2014/main" id="{C46141E6-5CBE-44A4-82B5-1749C48CE915}"/>
                  </a:ext>
                </a:extLst>
              </p:cNvPr>
              <p:cNvSpPr/>
              <p:nvPr/>
            </p:nvSpPr>
            <p:spPr bwMode="auto">
              <a:xfrm>
                <a:off x="6681987" y="1703000"/>
                <a:ext cx="936104" cy="812304"/>
              </a:xfrm>
              <a:prstGeom prst="cloudCallout">
                <a:avLst>
                  <a:gd name="adj1" fmla="val -120080"/>
                  <a:gd name="adj2" fmla="val 32994"/>
                </a:avLst>
              </a:prstGeom>
              <a:noFill/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>
                  <a:solidFill>
                    <a:schemeClr val="tx1"/>
                  </a:solidFill>
                  <a:latin typeface="Times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6E71F5D-7ADE-41F6-8117-4CCF67253443}"/>
                  </a:ext>
                </a:extLst>
              </p:cNvPr>
              <p:cNvSpPr txBox="1"/>
              <p:nvPr/>
            </p:nvSpPr>
            <p:spPr>
              <a:xfrm>
                <a:off x="6803437" y="1855606"/>
                <a:ext cx="658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/>
                  <a:t>CO</a:t>
                </a:r>
                <a:r>
                  <a:rPr lang="de-DE" sz="2400" b="1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37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981" y="301352"/>
            <a:ext cx="7772400" cy="762000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910" y="1907298"/>
            <a:ext cx="8206680" cy="4114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de-DE" sz="2000" b="1" u="sng" dirty="0">
                <a:sym typeface="Wingdings" panose="05000000000000000000" pitchFamily="2" charset="2"/>
              </a:rPr>
              <a:t>Mogeton, Mogeton TOP (</a:t>
            </a:r>
            <a:r>
              <a:rPr lang="de-DE" sz="2000" b="1" u="sng" dirty="0" err="1">
                <a:sym typeface="Wingdings" panose="05000000000000000000" pitchFamily="2" charset="2"/>
              </a:rPr>
              <a:t>Quinoclamin</a:t>
            </a:r>
            <a:r>
              <a:rPr lang="de-DE" sz="2000" b="1" u="sng" dirty="0">
                <a:sym typeface="Wingdings" panose="05000000000000000000" pitchFamily="2" charset="2"/>
              </a:rPr>
              <a:t>):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zugelassen bis 31.12.2018, Aufbrauchfrist bis 30.06.2020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Gute Wirkung gegen junges Lebermoos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Kulturverträglichkeit gut</a:t>
            </a:r>
          </a:p>
          <a:p>
            <a:pPr marL="0" indent="0">
              <a:lnSpc>
                <a:spcPct val="100000"/>
              </a:lnSpc>
            </a:pPr>
            <a:endParaRPr lang="de-D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</a:pPr>
            <a:r>
              <a:rPr lang="de-DE" sz="2000" b="1" u="sng" dirty="0">
                <a:sym typeface="Wingdings" panose="05000000000000000000" pitchFamily="2" charset="2"/>
              </a:rPr>
              <a:t>Venzar 500 SC (Lenacil):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zugelassen im Freiland bis 1,0 l/ha alle 3 Jahre 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und unter Glas (versiegelte Flächen) 1,0 l/ha jährlich 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Schwankende Wirkung gegen junges Lebermoos</a:t>
            </a:r>
          </a:p>
          <a:p>
            <a:pPr marL="0" indent="0">
              <a:lnSpc>
                <a:spcPct val="100000"/>
              </a:lnSpc>
            </a:pPr>
            <a:r>
              <a:rPr lang="de-DE" sz="2000" b="1" dirty="0">
                <a:sym typeface="Wingdings" panose="05000000000000000000" pitchFamily="2" charset="2"/>
              </a:rPr>
              <a:t>Kulturverträglichkeit meist gut (außer Liguster, Hortensien, evtl. Zwergrhododendron?)</a:t>
            </a:r>
            <a:endParaRPr lang="de-DE" sz="2000" dirty="0"/>
          </a:p>
          <a:p>
            <a:pPr marL="0" indent="0">
              <a:lnSpc>
                <a:spcPct val="100000"/>
              </a:lnSpc>
            </a:pPr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72170-149D-422D-9125-45B17C09024D}" type="datetime1">
              <a:rPr lang="de-DE" smtClean="0"/>
              <a:t>13.02.2024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4894DE-A4B1-4BE1-947F-23929EBC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3578BA-059F-468F-A324-62C43AE7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514A5A-5F49-4A9C-846D-BF61E4239114}"/>
              </a:ext>
            </a:extLst>
          </p:cNvPr>
          <p:cNvSpPr txBox="1"/>
          <p:nvPr/>
        </p:nvSpPr>
        <p:spPr>
          <a:xfrm>
            <a:off x="8250381" y="1260967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4135696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981" y="2039508"/>
            <a:ext cx="8206680" cy="4114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</a:pPr>
            <a:r>
              <a:rPr lang="de-DE" sz="2000" b="1" u="sng" dirty="0" err="1">
                <a:sym typeface="Wingdings" panose="05000000000000000000" pitchFamily="2" charset="2"/>
              </a:rPr>
              <a:t>Nebenwirungen</a:t>
            </a:r>
            <a:r>
              <a:rPr lang="de-DE" sz="2000" b="1" u="sng" dirty="0">
                <a:sym typeface="Wingdings" panose="05000000000000000000" pitchFamily="2" charset="2"/>
              </a:rPr>
              <a:t> von Herbiziden</a:t>
            </a:r>
          </a:p>
          <a:p>
            <a:pPr marL="0" indent="0">
              <a:lnSpc>
                <a:spcPct val="150000"/>
              </a:lnSpc>
            </a:pPr>
            <a:r>
              <a:rPr lang="de-DE" sz="2000" b="1" dirty="0">
                <a:sym typeface="Wingdings" panose="05000000000000000000" pitchFamily="2" charset="2"/>
              </a:rPr>
              <a:t>Butisan (Metazachlor), </a:t>
            </a:r>
            <a:r>
              <a:rPr lang="de-DE" sz="2000" b="1" dirty="0" err="1">
                <a:sym typeface="Wingdings" panose="05000000000000000000" pitchFamily="2" charset="2"/>
              </a:rPr>
              <a:t>Vorox</a:t>
            </a:r>
            <a:r>
              <a:rPr lang="de-DE" sz="2000" b="1" dirty="0">
                <a:sym typeface="Wingdings" panose="05000000000000000000" pitchFamily="2" charset="2"/>
              </a:rPr>
              <a:t> F (</a:t>
            </a:r>
            <a:r>
              <a:rPr lang="de-DE" sz="2000" b="1" dirty="0" err="1">
                <a:sym typeface="Wingdings" panose="05000000000000000000" pitchFamily="2" charset="2"/>
              </a:rPr>
              <a:t>Flumioxazin</a:t>
            </a:r>
            <a:r>
              <a:rPr lang="de-DE" sz="2000" b="1" dirty="0">
                <a:sym typeface="Wingdings" panose="05000000000000000000" pitchFamily="2" charset="2"/>
              </a:rPr>
              <a:t>), Spectrum (Dimethenamid- 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  P), Proman (Metobromuron), Sencor Liquid (Metribuzin), Callisto 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  (</a:t>
            </a:r>
            <a:r>
              <a:rPr lang="de-DE" sz="2000" b="1" dirty="0" err="1">
                <a:sym typeface="Wingdings" panose="05000000000000000000" pitchFamily="2" charset="2"/>
              </a:rPr>
              <a:t>Mesotrione</a:t>
            </a:r>
            <a:r>
              <a:rPr lang="de-DE" sz="2000" b="1" dirty="0">
                <a:sym typeface="Wingdings" panose="05000000000000000000" pitchFamily="2" charset="2"/>
              </a:rPr>
              <a:t>) und andere :</a:t>
            </a:r>
          </a:p>
          <a:p>
            <a:pPr marL="0" indent="0">
              <a:lnSpc>
                <a:spcPct val="150000"/>
              </a:lnSpc>
            </a:pPr>
            <a:r>
              <a:rPr lang="de-DE" sz="2000" b="1" dirty="0">
                <a:sym typeface="Wingdings" panose="05000000000000000000" pitchFamily="2" charset="2"/>
              </a:rPr>
              <a:t> außer Butisan nur im Freiland zugelassen, </a:t>
            </a:r>
            <a:r>
              <a:rPr lang="de-DE" sz="2000" b="1" u="sng" dirty="0">
                <a:sym typeface="Wingdings" panose="05000000000000000000" pitchFamily="2" charset="2"/>
              </a:rPr>
              <a:t>nicht unter Glas</a:t>
            </a:r>
            <a:endParaRPr lang="de-D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</a:pPr>
            <a:r>
              <a:rPr lang="de-DE" sz="2000" b="1" dirty="0">
                <a:sym typeface="Wingdings" panose="05000000000000000000" pitchFamily="2" charset="2"/>
              </a:rPr>
              <a:t>Gute Wirkung gegen Lebermoos </a:t>
            </a:r>
          </a:p>
          <a:p>
            <a:pPr marL="0" indent="0">
              <a:lnSpc>
                <a:spcPct val="150000"/>
              </a:lnSpc>
            </a:pPr>
            <a:r>
              <a:rPr lang="de-DE" sz="2000" b="1" dirty="0">
                <a:sym typeface="Wingdings" panose="05000000000000000000" pitchFamily="2" charset="2"/>
              </a:rPr>
              <a:t>Kulturverträglichkeit oft schlecht </a:t>
            </a:r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007AD9-89DC-46CE-A768-0BE022D7E808}" type="datetime1">
              <a:rPr lang="de-DE" smtClean="0"/>
              <a:t>13.02.2024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5B9ADA-E542-455A-8155-92CFD6BB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F481E0-0A48-4E4F-B679-E4866D2F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5AA8A58-DA6A-4D58-BBEE-185A5A27A42E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5864ED-6F17-402E-81FD-A44AF22A1142}"/>
              </a:ext>
            </a:extLst>
          </p:cNvPr>
          <p:cNvSpPr txBox="1"/>
          <p:nvPr/>
        </p:nvSpPr>
        <p:spPr>
          <a:xfrm>
            <a:off x="8250381" y="1260967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2659746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405" y="1979868"/>
            <a:ext cx="8458200" cy="4114800"/>
          </a:xfrm>
        </p:spPr>
        <p:txBody>
          <a:bodyPr>
            <a:noAutofit/>
          </a:bodyPr>
          <a:lstStyle/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Finalsan Unkrautfrei (Pelargonsäure):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Mit Genehmigung nach § 22(2) u. Glas gießen mit 166 l/ha, 1,66 % in 1 l/m²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Gute, aber kurze Wirkung gegen junges Lebermoos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Hohe Gefahr von Pflanzenschäden, evtl. bei Koniferen verträglich?</a:t>
            </a:r>
          </a:p>
          <a:p>
            <a:pPr marL="0" indent="0"/>
            <a:endParaRPr lang="de-DE" sz="2000" b="1" dirty="0">
              <a:sym typeface="Wingdings" panose="05000000000000000000" pitchFamily="2" charset="2"/>
            </a:endParaRP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Menno </a:t>
            </a:r>
            <a:r>
              <a:rPr lang="de-DE" sz="2000" b="1" u="sng" dirty="0" err="1">
                <a:sym typeface="Wingdings" panose="05000000000000000000" pitchFamily="2" charset="2"/>
              </a:rPr>
              <a:t>Florades</a:t>
            </a:r>
            <a:r>
              <a:rPr lang="de-DE" sz="2000" b="1" u="sng" dirty="0">
                <a:sym typeface="Wingdings" panose="05000000000000000000" pitchFamily="2" charset="2"/>
              </a:rPr>
              <a:t> (Benzoesäure):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Mit Genehmigung nach § 22(2) unter Glas 2 % spritzen oder schäumen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Bei 160 l/ha kurze, gute Wirkung gegen Lebermoos, bei 60 – 80 l/ha 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  weniger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Kulturverträglichkeit gut?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Ca. 10 €/l  600 – 1.600 €/ha?</a:t>
            </a:r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AE5EA-470B-413A-9945-C88A77E22062}" type="datetime1">
              <a:rPr lang="de-DE" smtClean="0"/>
              <a:t>13.02.2024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887C25-E281-4159-B72F-8A55519D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01223E-A5F1-4E19-8E2E-B456E954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8FF3410-C5AE-42EF-8ADB-324D3C96B016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30BBC7-5961-4DD4-AEB9-1C139C16516A}"/>
              </a:ext>
            </a:extLst>
          </p:cNvPr>
          <p:cNvSpPr txBox="1"/>
          <p:nvPr/>
        </p:nvSpPr>
        <p:spPr>
          <a:xfrm>
            <a:off x="8250381" y="1243978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2318166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981" y="2060848"/>
            <a:ext cx="8206680" cy="4114800"/>
          </a:xfrm>
        </p:spPr>
        <p:txBody>
          <a:bodyPr>
            <a:normAutofit/>
          </a:bodyPr>
          <a:lstStyle/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Jet 5 und andere </a:t>
            </a:r>
            <a:r>
              <a:rPr lang="de-DE" sz="2000" b="1" u="sng" dirty="0" err="1">
                <a:sym typeface="Wingdings" panose="05000000000000000000" pitchFamily="2" charset="2"/>
              </a:rPr>
              <a:t>Peressigsäure</a:t>
            </a:r>
            <a:r>
              <a:rPr lang="de-DE" sz="2000" b="1" u="sng" dirty="0">
                <a:sym typeface="Wingdings" panose="05000000000000000000" pitchFamily="2" charset="2"/>
              </a:rPr>
              <a:t>-Produkte:</a:t>
            </a: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Keine Zulassung </a:t>
            </a:r>
            <a:r>
              <a:rPr lang="de-DE" sz="2000" b="1" dirty="0">
                <a:sym typeface="Wingdings" panose="05000000000000000000" pitchFamily="2" charset="2"/>
              </a:rPr>
              <a:t>zur Bekämpfung von Lebermoos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Geringe Wirkung gegen junges Lebermoos </a:t>
            </a:r>
          </a:p>
          <a:p>
            <a:pPr marL="0" indent="0"/>
            <a:endParaRPr lang="de-DE" sz="2000" b="1" dirty="0">
              <a:sym typeface="Wingdings" panose="05000000000000000000" pitchFamily="2" charset="2"/>
            </a:endParaRPr>
          </a:p>
          <a:p>
            <a:pPr marL="0" indent="0"/>
            <a:endParaRPr lang="de-DE" sz="2000" b="1" dirty="0">
              <a:sym typeface="Wingdings" panose="05000000000000000000" pitchFamily="2" charset="2"/>
            </a:endParaRP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Natriumhydrogencarbonat NaHCO</a:t>
            </a:r>
            <a:r>
              <a:rPr lang="de-DE" sz="2000" b="1" u="sng" baseline="-25000" dirty="0">
                <a:sym typeface="Wingdings" panose="05000000000000000000" pitchFamily="2" charset="2"/>
              </a:rPr>
              <a:t>3</a:t>
            </a:r>
            <a:r>
              <a:rPr lang="de-DE" sz="2000" b="1" u="sng" dirty="0">
                <a:sym typeface="Wingdings" panose="05000000000000000000" pitchFamily="2" charset="2"/>
              </a:rPr>
              <a:t>: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zugelassen als Grundstoff 122 kg/ha streuen in Topfpflanzen unter Glas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Kurze, zum Teil gute Wirkung gegen Lebermoos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Kulturverträglichkeit gut?</a:t>
            </a:r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E71E6A-0049-42EE-86E9-B98546AEE8BC}" type="datetime1">
              <a:rPr lang="de-DE" smtClean="0"/>
              <a:t>13.02.2024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C9A47E-D7F1-406A-9DBF-404A3814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CD5198-0226-4137-9DD7-A9BD4990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7DB6566-8A27-4D83-AEDF-3025E6BBA8BE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B2639E-E49C-42AE-BF10-3BBF7815B9FE}"/>
              </a:ext>
            </a:extLst>
          </p:cNvPr>
          <p:cNvSpPr txBox="1"/>
          <p:nvPr/>
        </p:nvSpPr>
        <p:spPr>
          <a:xfrm>
            <a:off x="8250381" y="1233815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3028006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270" y="1946087"/>
            <a:ext cx="8206680" cy="4114800"/>
          </a:xfrm>
        </p:spPr>
        <p:txBody>
          <a:bodyPr>
            <a:noAutofit/>
          </a:bodyPr>
          <a:lstStyle/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Eisensulfat, Fe (II)Sulfat, FeSO</a:t>
            </a:r>
            <a:r>
              <a:rPr lang="de-DE" sz="2000" b="1" u="sng" baseline="-25000" dirty="0">
                <a:sym typeface="Wingdings" panose="05000000000000000000" pitchFamily="2" charset="2"/>
              </a:rPr>
              <a:t>4</a:t>
            </a:r>
            <a:r>
              <a:rPr lang="de-DE" sz="2000" b="1" u="sng" dirty="0">
                <a:sym typeface="Wingdings" panose="05000000000000000000" pitchFamily="2" charset="2"/>
              </a:rPr>
              <a:t>:</a:t>
            </a: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Dünger ohne Zulassung </a:t>
            </a:r>
            <a:r>
              <a:rPr lang="de-DE" sz="2000" b="1" dirty="0">
                <a:sym typeface="Wingdings" panose="05000000000000000000" pitchFamily="2" charset="2"/>
              </a:rPr>
              <a:t>zur Bekämpfung von Lebermoos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Bei 25 – 50 g/m² streuen, gießen oder spritzen gute, kurze Wirkung 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   gegen junges Lebermoos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Gefahr von Pflanzenschäden! </a:t>
            </a:r>
          </a:p>
          <a:p>
            <a:pPr marL="0" indent="0"/>
            <a:endParaRPr lang="de-DE" sz="2000" b="1" dirty="0">
              <a:sym typeface="Wingdings" panose="05000000000000000000" pitchFamily="2" charset="2"/>
            </a:endParaRP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MossKade, </a:t>
            </a:r>
            <a:r>
              <a:rPr lang="de-DE" sz="2000" b="1" u="sng" dirty="0" err="1">
                <a:sym typeface="Wingdings" panose="05000000000000000000" pitchFamily="2" charset="2"/>
              </a:rPr>
              <a:t>Greencleaner</a:t>
            </a:r>
            <a:r>
              <a:rPr lang="de-DE" sz="2000" b="1" u="sng" dirty="0">
                <a:sym typeface="Wingdings" panose="05000000000000000000" pitchFamily="2" charset="2"/>
              </a:rPr>
              <a:t> forte und andere Milchsäureprodukte:</a:t>
            </a:r>
          </a:p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Keine Zulassung </a:t>
            </a:r>
            <a:r>
              <a:rPr lang="de-DE" sz="2000" b="1" dirty="0">
                <a:sym typeface="Wingdings" panose="05000000000000000000" pitchFamily="2" charset="2"/>
              </a:rPr>
              <a:t>zur Bekämpfung von Lebermoos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Zum Teil gute, oft aber fehlende Wirkung gegen Lebermoos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Gefahr von Pflanzenschäden!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Teuer, ca. 1.500 – 6.000 €/ha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898331-7E7A-42D9-92FD-65321C380794}" type="datetime1">
              <a:rPr lang="de-DE" smtClean="0"/>
              <a:t>13.02.2024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098A1B-2EBF-458B-860B-3B07E54B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99BAA9-348B-46B9-9FD1-7DF038CE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79A949-DBC0-4C7B-85A4-CE5A085B0F29}"/>
              </a:ext>
            </a:extLst>
          </p:cNvPr>
          <p:cNvSpPr txBox="1"/>
          <p:nvPr/>
        </p:nvSpPr>
        <p:spPr>
          <a:xfrm>
            <a:off x="8250381" y="1230475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9C6AB63-B160-4C47-A981-73CFEE85B52C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04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4388" y="2000882"/>
            <a:ext cx="8206680" cy="1691507"/>
          </a:xfrm>
        </p:spPr>
        <p:txBody>
          <a:bodyPr>
            <a:noAutofit/>
          </a:bodyPr>
          <a:lstStyle/>
          <a:p>
            <a:pPr marL="0" indent="0"/>
            <a:r>
              <a:rPr lang="de-DE" sz="2000" b="1" u="sng" dirty="0">
                <a:sym typeface="Wingdings" panose="05000000000000000000" pitchFamily="2" charset="2"/>
              </a:rPr>
              <a:t>Mulchauflagen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Oft </a:t>
            </a:r>
            <a:r>
              <a:rPr lang="de-DE" sz="2000" b="1" u="sng" dirty="0">
                <a:sym typeface="Wingdings" panose="05000000000000000000" pitchFamily="2" charset="2"/>
              </a:rPr>
              <a:t>bessere Wirkung </a:t>
            </a:r>
            <a:r>
              <a:rPr lang="de-DE" sz="2000" b="1" dirty="0">
                <a:sym typeface="Wingdings" panose="05000000000000000000" pitchFamily="2" charset="2"/>
              </a:rPr>
              <a:t>als Spritzbehandlungen!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Problem des (maschinellen) Aufstreuens bei Platten/kleinen Töpfen. </a:t>
            </a:r>
          </a:p>
          <a:p>
            <a:pPr marL="0" indent="0"/>
            <a:r>
              <a:rPr lang="de-DE" sz="2000" b="1" dirty="0">
                <a:sym typeface="Wingdings" panose="05000000000000000000" pitchFamily="2" charset="2"/>
              </a:rPr>
              <a:t>In Multiplatten evtl. Reisspelzen, sonst Rinde, Sägemehl, TerrAktiv Containermulch etc.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22559F-92BF-4D91-80BD-6B295A3BF7AA}" type="datetime1">
              <a:rPr lang="de-DE" smtClean="0"/>
              <a:t>13.02.2024</a:t>
            </a:fld>
            <a:endParaRPr lang="de-DE" dirty="0"/>
          </a:p>
        </p:txBody>
      </p:sp>
      <p:pic>
        <p:nvPicPr>
          <p:cNvPr id="5" name="Grafik 4" descr="C:\Users\BeltzH\AppData\Local\Microsoft\Windows\INetCache\Content.Word\IMG_6236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390" y="3933057"/>
            <a:ext cx="3456384" cy="21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C:\Users\BeltzH\AppData\Local\Microsoft\Windows\INetCache\Content.Word\IMG_624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749" y="3908042"/>
            <a:ext cx="3432319" cy="21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D8A895B-51F4-40A9-8903-52D6B3E0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8B82D58-BC9C-41D3-BA6E-DBD4F96C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A659BC0-4D57-466C-ACFA-7C39099DED4D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Versuche zu Maßnahmen gegen Lebermoos </a:t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AD642B-3FAE-4957-9910-CE0FB8094555}"/>
              </a:ext>
            </a:extLst>
          </p:cNvPr>
          <p:cNvSpPr txBox="1"/>
          <p:nvPr/>
        </p:nvSpPr>
        <p:spPr>
          <a:xfrm>
            <a:off x="8250381" y="1230711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35328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30381" y="1981522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sz="2000" i="1" kern="0" dirty="0"/>
          </a:p>
          <a:p>
            <a:pPr marL="45720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/>
                </a:solidFill>
                <a:latin typeface="Arial"/>
              </a:rPr>
              <a:t>Gräser </a:t>
            </a:r>
            <a:r>
              <a:rPr lang="de-DE" sz="2000" u="sng" dirty="0">
                <a:solidFill>
                  <a:schemeClr val="tx1"/>
                </a:solidFill>
                <a:latin typeface="Arial"/>
              </a:rPr>
              <a:t>in Töpfen</a:t>
            </a:r>
            <a:r>
              <a:rPr lang="de-DE" sz="2000" dirty="0">
                <a:solidFill>
                  <a:schemeClr val="tx1"/>
                </a:solidFill>
                <a:latin typeface="Arial"/>
              </a:rPr>
              <a:t>, geteilt oder ausgesät</a:t>
            </a:r>
          </a:p>
          <a:p>
            <a:pPr marL="45720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Behandlung Ende Juni in 400 l/ha mit maximal zulässiger Aufwandmenge (oft gegen Quecke), nicht abgeregnet</a:t>
            </a:r>
          </a:p>
          <a:p>
            <a:pPr marL="457200" indent="-4572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Arial"/>
            </a:endParaRP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lang="de-DE" sz="2000" kern="0" dirty="0">
              <a:latin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lang="de-DE" sz="2000" kern="0" dirty="0">
              <a:latin typeface="Arial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619A406-A097-4BB4-86E3-3D7543089959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kern="0" dirty="0" err="1">
                <a:solidFill>
                  <a:schemeClr val="accent5">
                    <a:lumMod val="50000"/>
                  </a:schemeClr>
                </a:solidFill>
              </a:rPr>
              <a:t>Gräserbekämpfung</a:t>
            </a:r>
            <a:r>
              <a:rPr lang="de-DE" sz="4000" kern="0" dirty="0">
                <a:solidFill>
                  <a:schemeClr val="accent5">
                    <a:lumMod val="50000"/>
                  </a:schemeClr>
                </a:solidFill>
              </a:rPr>
              <a:t> im </a:t>
            </a:r>
            <a:r>
              <a:rPr lang="de-DE" sz="4000" kern="0" dirty="0" err="1">
                <a:solidFill>
                  <a:schemeClr val="accent5">
                    <a:lumMod val="50000"/>
                  </a:schemeClr>
                </a:solidFill>
              </a:rPr>
              <a:t>NachauflaufCC</a:t>
            </a:r>
            <a:endParaRPr lang="de-DE" sz="40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3E1C5AC-72F8-4306-BF33-AA86430337D3}"/>
              </a:ext>
            </a:extLst>
          </p:cNvPr>
          <p:cNvSpPr txBox="1">
            <a:spLocks/>
          </p:cNvSpPr>
          <p:nvPr/>
        </p:nvSpPr>
        <p:spPr>
          <a:xfrm>
            <a:off x="630381" y="4537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C9092F-C8B1-4F0A-B00F-084E75F83D3F}"/>
              </a:ext>
            </a:extLst>
          </p:cNvPr>
          <p:cNvSpPr txBox="1"/>
          <p:nvPr/>
        </p:nvSpPr>
        <p:spPr>
          <a:xfrm>
            <a:off x="8250381" y="1238578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LVG Bad Zwischen, PSA Niedersachsen, BBR 2019 - 22</a:t>
            </a:r>
          </a:p>
        </p:txBody>
      </p:sp>
    </p:spTree>
    <p:extLst>
      <p:ext uri="{BB962C8B-B14F-4D97-AF65-F5344CB8AC3E}">
        <p14:creationId xmlns:p14="http://schemas.microsoft.com/office/powerpoint/2010/main" val="226300034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2B2A7EB-CCD2-4CDF-8DA0-4A21AE61B088}"/>
              </a:ext>
            </a:extLst>
          </p:cNvPr>
          <p:cNvGrpSpPr/>
          <p:nvPr/>
        </p:nvGrpSpPr>
        <p:grpSpPr>
          <a:xfrm>
            <a:off x="561860" y="969484"/>
            <a:ext cx="10576193" cy="5772840"/>
            <a:chOff x="1055441" y="980728"/>
            <a:chExt cx="9815669" cy="4576702"/>
          </a:xfrm>
        </p:grpSpPr>
        <p:pic>
          <p:nvPicPr>
            <p:cNvPr id="4098" name="Grafik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41" y="980728"/>
              <a:ext cx="9684209" cy="424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1510070" y="1308685"/>
              <a:ext cx="9361040" cy="4248745"/>
            </a:xfrm>
            <a:prstGeom prst="rect">
              <a:avLst/>
            </a:prstGeom>
          </p:spPr>
          <p:txBody>
            <a:bodyPr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9pPr>
            </a:lstStyle>
            <a:p>
              <a:pPr defTabSz="914400">
                <a:defRPr/>
              </a:pPr>
              <a:r>
                <a:rPr lang="de-DE" dirty="0">
                  <a:solidFill>
                    <a:srgbClr val="FFFF00"/>
                  </a:solidFill>
                  <a:latin typeface="Arial"/>
                </a:rPr>
                <a:t>Behandlungstermin 30.06.2022</a:t>
              </a: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   Einjähriges Rispengras         Moorquecke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              </a:t>
              </a: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Erdmandelgras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         </a:t>
              </a: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Straußgras</a:t>
              </a:r>
              <a:br>
                <a:rPr lang="de-DE" sz="1600" dirty="0">
                  <a:solidFill>
                    <a:srgbClr val="FFFF00"/>
                  </a:solidFill>
                  <a:latin typeface="Arial"/>
                </a:rPr>
              </a:b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            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Poa annua</a:t>
              </a: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                     Weiches Honiggras  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Cyperus esculentus  Agrostis stolonifera </a:t>
              </a:r>
              <a:br>
                <a:rPr lang="de-DE" sz="1600" i="1" dirty="0">
                  <a:solidFill>
                    <a:srgbClr val="FFFF00"/>
                  </a:solidFill>
                  <a:latin typeface="Arial"/>
                </a:rPr>
              </a:b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     </a:t>
              </a: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LVG            Praxisbetrieb     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Holcus mollis </a:t>
              </a:r>
              <a:endParaRPr lang="de-DE" sz="1600" kern="0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r>
                <a:rPr lang="de-DE" sz="2400" kern="0" dirty="0">
                  <a:latin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37364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ADC5C9-2A88-4E70-8616-DDDA67D86808}"/>
              </a:ext>
            </a:extLst>
          </p:cNvPr>
          <p:cNvGrpSpPr/>
          <p:nvPr/>
        </p:nvGrpSpPr>
        <p:grpSpPr>
          <a:xfrm>
            <a:off x="719437" y="870332"/>
            <a:ext cx="8920322" cy="5442787"/>
            <a:chOff x="1415480" y="894656"/>
            <a:chExt cx="9361040" cy="5702696"/>
          </a:xfrm>
        </p:grpSpPr>
        <p:pic>
          <p:nvPicPr>
            <p:cNvPr id="4" name="Grafik 3" descr="C:\Users\BeltzH\AppData\Local\Microsoft\Windows\INetCache\Content.Word\IMG_7191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480" y="908720"/>
              <a:ext cx="9361040" cy="5688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1545702" y="894656"/>
              <a:ext cx="9122298" cy="5558680"/>
            </a:xfrm>
            <a:prstGeom prst="rect">
              <a:avLst/>
            </a:prstGeom>
          </p:spPr>
          <p:txBody>
            <a:bodyPr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009900"/>
                  </a:solidFill>
                  <a:latin typeface="Arial" charset="0"/>
                </a:defRPr>
              </a:lvl9pPr>
            </a:lstStyle>
            <a:p>
              <a:pPr defTabSz="914400">
                <a:defRPr/>
              </a:pPr>
              <a:r>
                <a:rPr lang="de-DE" dirty="0">
                  <a:solidFill>
                    <a:srgbClr val="FFFF00"/>
                  </a:solidFill>
                  <a:latin typeface="Arial"/>
                </a:rPr>
                <a:t>Behandlungstermin 20.06.2023</a:t>
              </a:r>
            </a:p>
            <a:p>
              <a:pPr defTabSz="914400">
                <a:defRPr/>
              </a:pPr>
              <a:endParaRPr lang="de-DE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 Kröten-Binse      Erdmandelgras Gemeine Quecke  Moorquecke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  </a:t>
              </a: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Straußgras</a:t>
              </a:r>
              <a:br>
                <a:rPr lang="de-DE" sz="1600" dirty="0">
                  <a:solidFill>
                    <a:srgbClr val="FFFF00"/>
                  </a:solidFill>
                  <a:latin typeface="Arial"/>
                </a:rPr>
              </a:b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Juncus                Cyperus                Elymus               Holcus mollis    Agrostis</a:t>
              </a:r>
            </a:p>
            <a:p>
              <a:pPr defTabSz="914400">
                <a:defRPr/>
              </a:pP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bufonius             esculentus            repens                                           stolonifera</a:t>
              </a: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endParaRPr lang="de-DE" sz="1600" i="1" dirty="0">
                <a:solidFill>
                  <a:srgbClr val="FFFF00"/>
                </a:solidFill>
                <a:latin typeface="Arial"/>
              </a:endParaRPr>
            </a:p>
            <a:p>
              <a:pPr defTabSz="914400">
                <a:defRPr/>
              </a:pPr>
              <a:r>
                <a:rPr lang="de-DE" sz="1600" dirty="0">
                  <a:solidFill>
                    <a:srgbClr val="FFFF00"/>
                  </a:solidFill>
                  <a:latin typeface="Arial"/>
                </a:rPr>
                <a:t>                Einjähriges Rispengras </a:t>
              </a: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Poa annua </a:t>
              </a:r>
            </a:p>
            <a:p>
              <a:pPr defTabSz="914400">
                <a:defRPr/>
              </a:pP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                  "alt"                "mittel"           "jung"</a:t>
              </a:r>
            </a:p>
            <a:p>
              <a:pPr defTabSz="914400">
                <a:defRPr/>
              </a:pPr>
              <a:r>
                <a:rPr lang="de-DE" sz="1600" i="1" dirty="0">
                  <a:solidFill>
                    <a:srgbClr val="FFFF00"/>
                  </a:solidFill>
                  <a:latin typeface="Arial"/>
                </a:rPr>
                <a:t> </a:t>
              </a:r>
              <a:br>
                <a:rPr lang="de-DE" sz="1600" i="1" dirty="0">
                  <a:solidFill>
                    <a:srgbClr val="FFFF00"/>
                  </a:solidFill>
                  <a:latin typeface="Arial"/>
                </a:rPr>
              </a:br>
              <a:r>
                <a:rPr lang="de-DE" sz="2400" kern="0" dirty="0">
                  <a:latin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92694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91544" y="980729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24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9649"/>
              </p:ext>
            </p:extLst>
          </p:nvPr>
        </p:nvGraphicFramePr>
        <p:xfrm>
          <a:off x="444145" y="990840"/>
          <a:ext cx="8568952" cy="434692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816424">
                  <a:extLst>
                    <a:ext uri="{9D8B030D-6E8A-4147-A177-3AD203B41FA5}">
                      <a16:colId xmlns:a16="http://schemas.microsoft.com/office/drawing/2014/main" val="330631092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4291869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65143203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9424503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453011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3918709"/>
                    </a:ext>
                  </a:extLst>
                </a:gridCol>
              </a:tblGrid>
              <a:tr h="4127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Behandlung, 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Aufwandmenge pro ha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Einjähriges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Rispengras 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Kröten-Binse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Gemeine Quecke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Moor-quecke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Strauß-gras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916275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Agil</a:t>
                      </a: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-S </a:t>
                      </a:r>
                      <a:r>
                        <a:rPr lang="de-DE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Propaquizafop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1,5 l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456764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Cato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Rimsulfuron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 g 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en-US" sz="1200" kern="12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FF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16801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Flua Power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Fluazifop-P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2,5 l 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483710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Focus Ultra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Cycloxydim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400" b="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+ Dash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5,0 l + 1,0 l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485963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Fusilade Max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Fluazifop-P</a:t>
                      </a: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2,0 l 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81225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Katana </a:t>
                      </a:r>
                      <a:r>
                        <a:rPr lang="en-US" sz="1400" b="0" kern="5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Flazasulfuron</a:t>
                      </a:r>
                      <a:r>
                        <a:rPr lang="en-US" sz="1400" b="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200 g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r>
                        <a:rPr lang="en-US" sz="1200" kern="12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23790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MaisTer Power </a:t>
                      </a:r>
                      <a:r>
                        <a:rPr lang="en-US" sz="1400" b="0" kern="5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Iodosulfuron+Foramsulfuron</a:t>
                      </a:r>
                      <a:r>
                        <a:rPr lang="en-US" sz="1400" b="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+ Thiencarbazone</a:t>
                      </a:r>
                      <a:r>
                        <a:rPr lang="en-US" sz="1400" kern="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1,5 l </a:t>
                      </a:r>
                      <a:endParaRPr lang="de-DE" sz="1400" kern="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en-US" sz="1200" kern="12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FF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620695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Panarex </a:t>
                      </a:r>
                      <a:r>
                        <a:rPr lang="en-US" sz="14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Quizalofop-P </a:t>
                      </a: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2,25 l 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43472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Select 240 EC </a:t>
                      </a:r>
                      <a:r>
                        <a:rPr lang="en-US" sz="14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Clethodim</a:t>
                      </a: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1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 Radiamix </a:t>
                      </a: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 l </a:t>
                      </a:r>
                      <a:r>
                        <a:rPr lang="en-US" sz="11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+ 1,0 l </a:t>
                      </a:r>
                      <a:endParaRPr lang="de-DE" sz="11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29793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Sunda </a:t>
                      </a:r>
                      <a:r>
                        <a:rPr lang="en-US" sz="14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Fenoxaprop-P + Mefenpyr 1,2</a:t>
                      </a: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l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48566"/>
                  </a:ext>
                </a:extLst>
              </a:tr>
              <a:tr h="309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Sword 240 EC </a:t>
                      </a:r>
                      <a:r>
                        <a:rPr lang="en-US" sz="14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Clodinafop+Cloquintocet</a:t>
                      </a:r>
                      <a:r>
                        <a:rPr lang="en-US" sz="14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0,25 l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050048"/>
                  </a:ext>
                </a:extLst>
              </a:tr>
              <a:tr h="3979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Targa Super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Quizalofop-P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2,0 l 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704169"/>
                  </a:ext>
                </a:extLst>
              </a:tr>
            </a:tbl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906789"/>
              </p:ext>
            </p:extLst>
          </p:nvPr>
        </p:nvGraphicFramePr>
        <p:xfrm>
          <a:off x="444145" y="5528790"/>
          <a:ext cx="4034680" cy="74021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189217">
                  <a:extLst>
                    <a:ext uri="{9D8B030D-6E8A-4147-A177-3AD203B41FA5}">
                      <a16:colId xmlns:a16="http://schemas.microsoft.com/office/drawing/2014/main" val="2818711236"/>
                    </a:ext>
                  </a:extLst>
                </a:gridCol>
                <a:gridCol w="1845463">
                  <a:extLst>
                    <a:ext uri="{9D8B030D-6E8A-4147-A177-3AD203B41FA5}">
                      <a16:colId xmlns:a16="http://schemas.microsoft.com/office/drawing/2014/main" val="2761745548"/>
                    </a:ext>
                  </a:extLst>
                </a:gridCol>
              </a:tblGrid>
              <a:tr h="1320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Keine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ausreichende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25202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Mittlere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518252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Gute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88095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44145" y="6269009"/>
            <a:ext cx="40401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baseline="30000" dirty="0">
                <a:solidFill>
                  <a:srgbClr val="000000"/>
                </a:solidFill>
                <a:latin typeface="Arial"/>
                <a:cs typeface="Arial" charset="0"/>
              </a:rPr>
              <a:t>1</a:t>
            </a:r>
            <a:r>
              <a:rPr lang="de-DE" sz="1200" b="1" dirty="0">
                <a:solidFill>
                  <a:srgbClr val="000000"/>
                </a:solidFill>
                <a:latin typeface="Arial"/>
                <a:cs typeface="Arial" charset="0"/>
              </a:rPr>
              <a:t> = Resistenzen beobachtet</a:t>
            </a:r>
          </a:p>
        </p:txBody>
      </p:sp>
    </p:spTree>
    <p:extLst>
      <p:ext uri="{BB962C8B-B14F-4D97-AF65-F5344CB8AC3E}">
        <p14:creationId xmlns:p14="http://schemas.microsoft.com/office/powerpoint/2010/main" val="20889507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6C93-146F-424D-AE74-C84A23791845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340751"/>
              </p:ext>
            </p:extLst>
          </p:nvPr>
        </p:nvGraphicFramePr>
        <p:xfrm>
          <a:off x="78533" y="1143481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94B92961-BE1F-415F-B99C-16E1C492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AB568E-E1B8-43C9-B6AF-E7424F6CC6C9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2AB0CFC-9D42-4F06-A35B-2219E4D683FA}"/>
              </a:ext>
            </a:extLst>
          </p:cNvPr>
          <p:cNvGrpSpPr/>
          <p:nvPr/>
        </p:nvGrpSpPr>
        <p:grpSpPr>
          <a:xfrm>
            <a:off x="9188237" y="1154418"/>
            <a:ext cx="2793781" cy="5045403"/>
            <a:chOff x="9188237" y="1154418"/>
            <a:chExt cx="2793781" cy="5045403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B94ECBAD-B463-4897-B2F7-38F3D51AC30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88237" y="1154418"/>
              <a:ext cx="2793781" cy="504540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42424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Nährstoffgehalt:                    </a:t>
              </a:r>
              <a:r>
                <a:rPr lang="de-DE" altLang="de-DE" sz="1800" dirty="0"/>
                <a:t>nach Spülung und "Pufferung“ 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dirty="0"/>
                <a:t>sonst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dirty="0"/>
                <a:t>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Nährstoffimmobilisierung: </a:t>
              </a:r>
            </a:p>
            <a:p>
              <a:pPr marL="0" indent="0">
                <a:lnSpc>
                  <a:spcPct val="100000"/>
                </a:lnSpc>
                <a:buNone/>
              </a:pPr>
              <a:endParaRPr lang="de-DE" altLang="de-DE" sz="1800" dirty="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pH-Wert</a:t>
              </a:r>
              <a:r>
                <a:rPr lang="de-DE" altLang="de-DE" sz="1800" dirty="0"/>
                <a:t>: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Pufferung: </a:t>
              </a:r>
              <a:endParaRPr lang="de-DE" altLang="de-DE" sz="1800" dirty="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Wasserkapazität: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 Luftkapazität:</a:t>
              </a:r>
              <a:endParaRPr lang="de-DE" altLang="de-DE" sz="1800" dirty="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de-DE" altLang="de-DE" sz="1800" b="1" dirty="0"/>
                <a:t>Sonstiges:                                         </a:t>
              </a:r>
              <a:r>
                <a:rPr lang="de-DE" altLang="de-DE" sz="1800" dirty="0"/>
                <a:t>sehr pflanzenverträglich</a:t>
              </a:r>
              <a:br>
                <a:rPr lang="de-DE" altLang="de-DE" sz="1800" dirty="0"/>
              </a:br>
              <a:r>
                <a:rPr lang="de-DE" altLang="de-DE" sz="1800" dirty="0"/>
                <a:t>teuer</a:t>
              </a:r>
            </a:p>
            <a:p>
              <a:pPr marL="0" indent="0">
                <a:lnSpc>
                  <a:spcPct val="100000"/>
                </a:lnSpc>
              </a:pPr>
              <a:endParaRPr lang="de-DE" altLang="de-DE" sz="1800" dirty="0"/>
            </a:p>
            <a:p>
              <a:pPr marL="0" indent="0">
                <a:lnSpc>
                  <a:spcPct val="100000"/>
                </a:lnSpc>
              </a:pPr>
              <a:endParaRPr lang="de-DE" altLang="de-DE" sz="1800" dirty="0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4E791A70-397C-4F83-9607-F3494482C572}"/>
                </a:ext>
              </a:extLst>
            </p:cNvPr>
            <p:cNvSpPr/>
            <p:nvPr/>
          </p:nvSpPr>
          <p:spPr>
            <a:xfrm rot="16200000">
              <a:off x="10304449" y="3716335"/>
              <a:ext cx="349922" cy="380246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5C3E9B74-16FF-46E3-B2EB-EB16EBDA7C28}"/>
                </a:ext>
              </a:extLst>
            </p:cNvPr>
            <p:cNvSpPr/>
            <p:nvPr/>
          </p:nvSpPr>
          <p:spPr>
            <a:xfrm rot="2849562">
              <a:off x="10371818" y="4203789"/>
              <a:ext cx="351352" cy="378478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6A93ED1E-069B-4440-810C-1561E49958AA}"/>
                </a:ext>
              </a:extLst>
            </p:cNvPr>
            <p:cNvSpPr/>
            <p:nvPr/>
          </p:nvSpPr>
          <p:spPr>
            <a:xfrm rot="16200000">
              <a:off x="11178838" y="4567431"/>
              <a:ext cx="349922" cy="380246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44616058-A435-4646-A521-067FB2E45926}"/>
                </a:ext>
              </a:extLst>
            </p:cNvPr>
            <p:cNvSpPr/>
            <p:nvPr/>
          </p:nvSpPr>
          <p:spPr>
            <a:xfrm rot="12700900">
              <a:off x="10719823" y="4996073"/>
              <a:ext cx="349922" cy="380246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69869FDC-854E-47D2-8036-E89B3A64ED7D}"/>
                </a:ext>
              </a:extLst>
            </p:cNvPr>
            <p:cNvSpPr/>
            <p:nvPr/>
          </p:nvSpPr>
          <p:spPr>
            <a:xfrm rot="2849562">
              <a:off x="10584571" y="1739938"/>
              <a:ext cx="351352" cy="378478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BD2AEB21-FFC8-450B-B6C0-4A6F52197D15}"/>
                </a:ext>
              </a:extLst>
            </p:cNvPr>
            <p:cNvSpPr/>
            <p:nvPr/>
          </p:nvSpPr>
          <p:spPr>
            <a:xfrm rot="13061555">
              <a:off x="9947977" y="2189651"/>
              <a:ext cx="351352" cy="378478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8F55A6E0-AA8B-4090-B425-10A44AA7EABC}"/>
                </a:ext>
              </a:extLst>
            </p:cNvPr>
            <p:cNvSpPr/>
            <p:nvPr/>
          </p:nvSpPr>
          <p:spPr>
            <a:xfrm rot="2849562">
              <a:off x="9682685" y="3284886"/>
              <a:ext cx="351352" cy="378478"/>
            </a:xfrm>
            <a:prstGeom prst="downArrow">
              <a:avLst/>
            </a:prstGeom>
            <a:solidFill>
              <a:srgbClr val="FF7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506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91544" y="980729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24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86" y="628108"/>
            <a:ext cx="8277755" cy="560178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D20EF28-956F-4BFB-994E-C47086862578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40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546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71217" y="352768"/>
            <a:ext cx="8676456" cy="10801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sz="3600" kern="0" dirty="0">
                <a:latin typeface="Arial"/>
              </a:rPr>
              <a:t>Herbizide gegen Erdmandelgras </a:t>
            </a:r>
          </a:p>
          <a:p>
            <a:pPr defTabSz="914400">
              <a:defRPr/>
            </a:pPr>
            <a:r>
              <a:rPr lang="de-DE" sz="1800" kern="0" dirty="0">
                <a:solidFill>
                  <a:schemeClr val="tx1"/>
                </a:solidFill>
                <a:latin typeface="Arial"/>
              </a:rPr>
              <a:t>(mit BBR, PSA) 2019 – 23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28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12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</p:txBody>
      </p:sp>
      <p:pic>
        <p:nvPicPr>
          <p:cNvPr id="3" name="Bild 4" descr="B1555-31 IMG_292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71"/>
          <a:stretch/>
        </p:blipFill>
        <p:spPr bwMode="auto">
          <a:xfrm>
            <a:off x="2104223" y="1641513"/>
            <a:ext cx="7227064" cy="4605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86216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91544" y="980729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4400" kern="0" dirty="0">
              <a:latin typeface="Arial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28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12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</p:txBody>
      </p:sp>
      <p:pic>
        <p:nvPicPr>
          <p:cNvPr id="3" name="Bild 16" descr="B1555-31 IMG_356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71" y="586588"/>
            <a:ext cx="5405456" cy="325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 17" descr="B1555-31 IMG_356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5" y="2798284"/>
            <a:ext cx="5509385" cy="3473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16572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5417" y="1586885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2000" i="1" kern="0" dirty="0">
              <a:latin typeface="Arial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/>
                </a:solidFill>
                <a:latin typeface="Arial"/>
              </a:rPr>
              <a:t>dauerhaftes Gras, Verbreitung meist über Knollen</a:t>
            </a:r>
            <a:r>
              <a:rPr lang="de-DE" sz="2000" kern="0" dirty="0">
                <a:solidFill>
                  <a:schemeClr val="tx1"/>
                </a:solidFill>
                <a:latin typeface="Arial"/>
              </a:rPr>
              <a:t> (essbar)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Vorkommen z.B. in 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Spanien 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den Niederlanden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Belgien 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der Schweiz 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Österreich </a:t>
            </a:r>
          </a:p>
          <a:p>
            <a:pPr eaLnBrk="1" hangingPunct="1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Teilen Deutschlands (besonders in Kartoffeln</a:t>
            </a:r>
            <a:r>
              <a:rPr lang="de-DE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Mais, 		Zuckerrüben)</a:t>
            </a:r>
          </a:p>
          <a:p>
            <a:pPr defTabSz="914400"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                                       </a:t>
            </a:r>
            <a:endParaRPr lang="de-DE" sz="20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Arial"/>
            </a:endParaRPr>
          </a:p>
          <a:p>
            <a:pPr defTabSz="914400">
              <a:defRPr/>
            </a:pPr>
            <a:endParaRPr lang="de-DE" sz="2000" kern="0" dirty="0">
              <a:latin typeface="Arial"/>
            </a:endParaRPr>
          </a:p>
          <a:p>
            <a:pPr defTabSz="914400">
              <a:defRPr/>
            </a:pPr>
            <a:endParaRPr lang="de-DE" sz="2000" kern="0" dirty="0">
              <a:latin typeface="Arial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F8FFCFF-0334-46B1-97EB-80E4BD6CB245}"/>
              </a:ext>
            </a:extLst>
          </p:cNvPr>
          <p:cNvSpPr txBox="1">
            <a:spLocks/>
          </p:cNvSpPr>
          <p:nvPr/>
        </p:nvSpPr>
        <p:spPr>
          <a:xfrm>
            <a:off x="477981" y="301352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40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5FDB89-BBA9-493B-816A-BB585739287B}"/>
              </a:ext>
            </a:extLst>
          </p:cNvPr>
          <p:cNvSpPr txBox="1"/>
          <p:nvPr/>
        </p:nvSpPr>
        <p:spPr>
          <a:xfrm>
            <a:off x="925417" y="140022"/>
            <a:ext cx="5057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DE" sz="4000" b="1" kern="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Erdmandelgras </a:t>
            </a:r>
          </a:p>
          <a:p>
            <a:pPr defTabSz="914400">
              <a:defRPr/>
            </a:pPr>
            <a:r>
              <a:rPr lang="de-DE" sz="4000" b="1" i="1" kern="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Cyperus</a:t>
            </a:r>
            <a:r>
              <a:rPr lang="de-DE" sz="4000" b="1" i="1" kern="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de-DE" sz="4000" b="1" i="1" kern="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esculentus</a:t>
            </a:r>
            <a:endParaRPr lang="de-DE" sz="4000" b="1" i="1" kern="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57420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4098" y="363785"/>
            <a:ext cx="8136904" cy="88112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sz="4000" kern="0" dirty="0">
                <a:latin typeface="Arial"/>
              </a:rPr>
              <a:t>Erdmandelgras: Verbreitung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40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4000" kern="0" dirty="0">
              <a:latin typeface="Arial"/>
            </a:endParaRPr>
          </a:p>
          <a:p>
            <a:pPr defTabSz="914400">
              <a:defRPr/>
            </a:pPr>
            <a:endParaRPr lang="de-DE" sz="4000" kern="0" dirty="0">
              <a:latin typeface="Arial"/>
            </a:endParaRPr>
          </a:p>
          <a:p>
            <a:pPr defTabSz="914400">
              <a:defRPr/>
            </a:pPr>
            <a:endParaRPr lang="de-DE" sz="4000" kern="0" dirty="0">
              <a:latin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57892" y="2460750"/>
            <a:ext cx="8136904" cy="424874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4400" i="1" kern="0" dirty="0">
              <a:latin typeface="Arial"/>
            </a:endParaRPr>
          </a:p>
          <a:p>
            <a:pPr defTabSz="914400">
              <a:defRPr/>
            </a:pPr>
            <a:endParaRPr lang="de-DE" sz="4400" kern="0" dirty="0">
              <a:latin typeface="Arial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28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12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  <a:p>
            <a:pPr defTabSz="914400">
              <a:defRPr/>
            </a:pPr>
            <a:endParaRPr lang="de-DE" sz="2400" kern="0" dirty="0">
              <a:latin typeface="Arial"/>
            </a:endParaRPr>
          </a:p>
        </p:txBody>
      </p:sp>
      <p:pic>
        <p:nvPicPr>
          <p:cNvPr id="5" name="Picture 2" descr="B1555-25 IMG_906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2636912"/>
            <a:ext cx="2376264" cy="35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1555-25 IMG_906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3" b="35694"/>
          <a:stretch/>
        </p:blipFill>
        <p:spPr bwMode="auto">
          <a:xfrm>
            <a:off x="4267234" y="2636912"/>
            <a:ext cx="2483436" cy="35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8" descr="Cyperus esculentus Samen IMG_317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55327" y="3055218"/>
            <a:ext cx="3606920" cy="2707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92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236288"/>
              </p:ext>
            </p:extLst>
          </p:nvPr>
        </p:nvGraphicFramePr>
        <p:xfrm>
          <a:off x="5907120" y="970838"/>
          <a:ext cx="4752528" cy="567955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312368">
                  <a:extLst>
                    <a:ext uri="{9D8B030D-6E8A-4147-A177-3AD203B41FA5}">
                      <a16:colId xmlns:a16="http://schemas.microsoft.com/office/drawing/2014/main" val="19211044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98242970"/>
                    </a:ext>
                  </a:extLst>
                </a:gridCol>
              </a:tblGrid>
              <a:tr h="415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Behandlung, 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Aufwandmenge pro ha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Erdmandelgras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634815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Adengo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Thiencarbazone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+ Isoxaflutole</a:t>
                      </a:r>
                      <a:r>
                        <a:rPr lang="en-US" sz="1200" b="1" kern="5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0,440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591362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Agil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-S </a:t>
                      </a:r>
                      <a:r>
                        <a:rPr lang="de-DE" sz="1200" b="0" kern="50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Propaquizafop</a:t>
                      </a:r>
                      <a:r>
                        <a:rPr lang="de-DE" sz="1200" b="0" kern="5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36986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Callisto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Mesotrione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87420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Cato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Rimsulfuron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50 g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4184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Dual Gold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S-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Metolachlor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1,25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679001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Durano TF 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Glyphosat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2,5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79002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Durano TF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Glyphosat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5,0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b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989596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Durano TF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Glyphosat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10,0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11604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Focus Ultra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Cycloxydim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5,0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31738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Fusilade Max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Fluazifop-P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15511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Katana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Flazasulfuron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 g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521104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MaisTer Power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Iodosulfuron+Foramsulfuron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+ Thiencarbazone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335837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Panarex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Quizalofop-P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2,25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960392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Select 240 EC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Clethodim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+ R. 1,0 l + 1,0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10311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Simba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Mesotrione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 l + Onyx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Pyridat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1,5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925537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Simba 1,5 l + Onyx 1,5 l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 MaisTer Power 1,5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743324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x Simba 0,75 l + Onyx 0,75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932029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Sunda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Fenoxaprop-P + Mefenpyr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1,2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9966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Sword 240 EC </a:t>
                      </a:r>
                      <a:r>
                        <a:rPr lang="en-US" sz="1200" b="0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Clodinafop+Cloquintocet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0,25 l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171338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Targa Super </a:t>
                      </a:r>
                      <a:r>
                        <a:rPr lang="en-US" sz="1200" b="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Quizalofop-P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2,0 l 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b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028147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75860" y="1420052"/>
            <a:ext cx="4680520" cy="324008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endParaRPr lang="de-DE" sz="2000" kern="0" dirty="0">
              <a:latin typeface="Arial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/>
                </a:solidFill>
                <a:latin typeface="Arial"/>
              </a:rPr>
              <a:t>Juni/Anf. Juli</a:t>
            </a:r>
            <a:r>
              <a:rPr lang="de-DE" sz="2000" kern="0" dirty="0">
                <a:solidFill>
                  <a:schemeClr val="tx1"/>
                </a:solidFill>
                <a:latin typeface="Arial"/>
              </a:rPr>
              <a:t> wiederholt </a:t>
            </a:r>
            <a:br>
              <a:rPr lang="de-DE" sz="2000" kern="0" dirty="0">
                <a:solidFill>
                  <a:schemeClr val="tx1"/>
                </a:solidFill>
                <a:latin typeface="Arial"/>
              </a:rPr>
            </a:br>
            <a:r>
              <a:rPr lang="de-DE" sz="2000" kern="0" dirty="0">
                <a:solidFill>
                  <a:schemeClr val="tx1"/>
                </a:solidFill>
                <a:latin typeface="Arial"/>
              </a:rPr>
              <a:t>bekämpfen!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evtl. Schwarzbrache!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chemeClr val="tx1"/>
                </a:solidFill>
                <a:latin typeface="Arial"/>
              </a:rPr>
              <a:t>auch Strom (</a:t>
            </a:r>
            <a:r>
              <a:rPr lang="de-DE" sz="2000" kern="0" dirty="0" err="1">
                <a:solidFill>
                  <a:schemeClr val="tx1"/>
                </a:solidFill>
                <a:latin typeface="Arial"/>
              </a:rPr>
              <a:t>Electroherb</a:t>
            </a:r>
            <a:r>
              <a:rPr lang="de-DE" sz="2000" kern="0" dirty="0">
                <a:solidFill>
                  <a:schemeClr val="tx1"/>
                </a:solidFill>
                <a:latin typeface="Arial"/>
              </a:rPr>
              <a:t>) hat gewisse Wirkung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de-DE" sz="2000" u="sng" dirty="0">
                <a:solidFill>
                  <a:schemeClr val="tx1"/>
                </a:solidFill>
                <a:latin typeface="Arial"/>
              </a:rPr>
              <a:t>Hygiene (Zukauf!)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2000" kern="0" dirty="0">
              <a:latin typeface="Arial"/>
            </a:endParaRPr>
          </a:p>
          <a:p>
            <a:pPr defTabSz="914400">
              <a:defRPr/>
            </a:pPr>
            <a:endParaRPr lang="de-DE" sz="2000" kern="0" dirty="0">
              <a:latin typeface="Arial"/>
            </a:endParaRPr>
          </a:p>
          <a:p>
            <a:pPr defTabSz="914400">
              <a:defRPr/>
            </a:pPr>
            <a:endParaRPr lang="de-DE" sz="2000" kern="0" dirty="0">
              <a:latin typeface="Arial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41741"/>
              </p:ext>
            </p:extLst>
          </p:nvPr>
        </p:nvGraphicFramePr>
        <p:xfrm>
          <a:off x="1627988" y="5567536"/>
          <a:ext cx="3528392" cy="74847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20280">
                  <a:extLst>
                    <a:ext uri="{9D8B030D-6E8A-4147-A177-3AD203B41FA5}">
                      <a16:colId xmlns:a16="http://schemas.microsoft.com/office/drawing/2014/main" val="355251164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14512488"/>
                    </a:ext>
                  </a:extLst>
                </a:gridCol>
              </a:tblGrid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Keine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ausreichende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88794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Mittlere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(+)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99379"/>
                  </a:ext>
                </a:extLst>
              </a:tr>
              <a:tr h="249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Gute</a:t>
                      </a:r>
                      <a:r>
                        <a:rPr lang="en-US" sz="1200" b="1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Wirkung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+</a:t>
                      </a:r>
                      <a:endParaRPr lang="de-DE" sz="1200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704" marR="41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16787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217374CA-BB62-43CD-AAF4-621E2B60E475}"/>
              </a:ext>
            </a:extLst>
          </p:cNvPr>
          <p:cNvSpPr txBox="1">
            <a:spLocks noChangeArrowheads="1"/>
          </p:cNvSpPr>
          <p:nvPr/>
        </p:nvSpPr>
        <p:spPr>
          <a:xfrm>
            <a:off x="394098" y="363785"/>
            <a:ext cx="8136904" cy="88112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de-DE" sz="4000" kern="0" dirty="0">
                <a:latin typeface="Arial"/>
              </a:rPr>
              <a:t>Erdmandelgras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de-DE" sz="4000" kern="0" dirty="0">
              <a:latin typeface="Arial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de-DE" sz="4000" kern="0" dirty="0">
              <a:latin typeface="Arial"/>
            </a:endParaRPr>
          </a:p>
          <a:p>
            <a:pPr defTabSz="914400">
              <a:defRPr/>
            </a:pPr>
            <a:endParaRPr lang="de-DE" sz="4000" kern="0" dirty="0">
              <a:latin typeface="Arial"/>
            </a:endParaRPr>
          </a:p>
          <a:p>
            <a:pPr defTabSz="914400">
              <a:defRPr/>
            </a:pPr>
            <a:endParaRPr lang="de-DE" sz="40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897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740"/>
            <a:ext cx="12191999" cy="75694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41619" y="4754541"/>
            <a:ext cx="7772400" cy="1679310"/>
          </a:xfrm>
        </p:spPr>
        <p:txBody>
          <a:bodyPr/>
          <a:lstStyle/>
          <a:p>
            <a:pPr algn="ctr"/>
            <a:r>
              <a:rPr lang="de-DE" sz="5400" dirty="0">
                <a:solidFill>
                  <a:schemeClr val="bg1"/>
                </a:solidFill>
              </a:rPr>
              <a:t>Vielen Dank für die </a:t>
            </a:r>
            <a:br>
              <a:rPr lang="de-DE" sz="5400" dirty="0">
                <a:solidFill>
                  <a:schemeClr val="bg1"/>
                </a:solidFill>
              </a:rPr>
            </a:br>
            <a:r>
              <a:rPr lang="de-DE" sz="5400" dirty="0">
                <a:solidFill>
                  <a:schemeClr val="bg1"/>
                </a:solidFill>
              </a:rPr>
              <a:t>Aufmerksamkeit!</a:t>
            </a:r>
          </a:p>
        </p:txBody>
      </p:sp>
      <p:sp>
        <p:nvSpPr>
          <p:cNvPr id="6" name="Rechteck 5"/>
          <p:cNvSpPr/>
          <p:nvPr/>
        </p:nvSpPr>
        <p:spPr>
          <a:xfrm>
            <a:off x="1199456" y="60212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b="1" dirty="0">
                <a:solidFill>
                  <a:srgbClr val="FFFF00"/>
                </a:solidFill>
                <a:latin typeface="Arial"/>
              </a:rPr>
              <a:t>Foto: </a:t>
            </a:r>
            <a:r>
              <a:rPr lang="de-DE" b="1" dirty="0" err="1">
                <a:solidFill>
                  <a:srgbClr val="FFFF00"/>
                </a:solidFill>
                <a:latin typeface="Arial"/>
              </a:rPr>
              <a:t>TosBa</a:t>
            </a:r>
            <a:r>
              <a:rPr lang="de-DE" b="1" dirty="0">
                <a:solidFill>
                  <a:srgbClr val="FFFF00"/>
                </a:solidFill>
                <a:latin typeface="Arial"/>
              </a:rPr>
              <a:t>-Besichtigung </a:t>
            </a:r>
            <a:br>
              <a:rPr lang="de-DE" b="1" dirty="0">
                <a:solidFill>
                  <a:srgbClr val="FFFF00"/>
                </a:solidFill>
                <a:latin typeface="Arial"/>
              </a:rPr>
            </a:br>
            <a:r>
              <a:rPr lang="de-DE" b="1" dirty="0">
                <a:solidFill>
                  <a:srgbClr val="FFFF00"/>
                </a:solidFill>
                <a:latin typeface="Arial"/>
              </a:rPr>
              <a:t>am 4. August 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A25B86-F71B-447A-93C1-81115806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9032B-E65C-4D7F-969B-20230D2B98F5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A8979-A186-4667-AB88-29D21E8A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8DE2F9-E65B-43B6-82B6-FDA64608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6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06BB-89DF-43D7-8D82-4F3E3137828C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478731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953B59D6-2DB9-487A-9CEA-25B68230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E3A78C-DC4C-48C9-9B17-228DFCE1B760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A93A0C5-7899-43E9-A656-E202D3821B7C}"/>
              </a:ext>
            </a:extLst>
          </p:cNvPr>
          <p:cNvGrpSpPr/>
          <p:nvPr/>
        </p:nvGrpSpPr>
        <p:grpSpPr>
          <a:xfrm>
            <a:off x="9053465" y="1330757"/>
            <a:ext cx="2678661" cy="3547935"/>
            <a:chOff x="9053465" y="1330757"/>
            <a:chExt cx="2678661" cy="3547935"/>
          </a:xfrm>
        </p:grpSpPr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6D6A1FBA-D12A-405C-8690-0E5E382CF689}"/>
                </a:ext>
              </a:extLst>
            </p:cNvPr>
            <p:cNvSpPr txBox="1">
              <a:spLocks/>
            </p:cNvSpPr>
            <p:nvPr/>
          </p:nvSpPr>
          <p:spPr>
            <a:xfrm>
              <a:off x="9053465" y="1330757"/>
              <a:ext cx="2678661" cy="35479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42424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1800" b="1" dirty="0">
                  <a:solidFill>
                    <a:srgbClr val="000000"/>
                  </a:solidFill>
                </a:rPr>
                <a:t>Nährstoffgehalt: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18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1800" b="1" dirty="0">
                  <a:solidFill>
                    <a:srgbClr val="000000"/>
                  </a:solidFill>
                </a:rPr>
                <a:t>Nährstoff</a:t>
              </a:r>
              <a:r>
                <a:rPr lang="de-DE" altLang="de-DE" sz="1800" b="1" dirty="0"/>
                <a:t>immobilisierung</a:t>
              </a:r>
              <a:r>
                <a:rPr lang="de-DE" altLang="de-DE" sz="1800" b="1" dirty="0">
                  <a:solidFill>
                    <a:srgbClr val="000000"/>
                  </a:solidFill>
                </a:rPr>
                <a:t>: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endParaRPr lang="de-DE" altLang="de-DE" sz="18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1800" b="1" dirty="0">
                  <a:solidFill>
                    <a:srgbClr val="000000"/>
                  </a:solidFill>
                </a:rPr>
                <a:t>pH-Wert: </a:t>
              </a:r>
              <a:r>
                <a:rPr lang="de-DE" altLang="de-DE" sz="1800" dirty="0">
                  <a:solidFill>
                    <a:srgbClr val="000000"/>
                  </a:solidFill>
                </a:rPr>
                <a:t> </a:t>
              </a: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1800" b="1" dirty="0">
                  <a:solidFill>
                    <a:srgbClr val="000000"/>
                  </a:solidFill>
                </a:rPr>
                <a:t>Wasserkapazität: </a:t>
              </a:r>
              <a:endParaRPr lang="de-DE" altLang="de-DE" sz="1800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  <a:spcBef>
                  <a:spcPts val="563"/>
                </a:spcBef>
                <a:buFont typeface="Arial" panose="020B0604020202020204" pitchFamily="34" charset="0"/>
                <a:buNone/>
              </a:pPr>
              <a:r>
                <a:rPr lang="de-DE" altLang="de-DE" sz="1800" b="1" dirty="0">
                  <a:solidFill>
                    <a:srgbClr val="000000"/>
                  </a:solidFill>
                </a:rPr>
                <a:t>Luftkapazität: </a:t>
              </a:r>
              <a:endParaRPr lang="de-DE" altLang="de-DE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B2F724AE-7BD4-49A0-ABBA-6C7505B17CC2}"/>
                </a:ext>
              </a:extLst>
            </p:cNvPr>
            <p:cNvSpPr/>
            <p:nvPr/>
          </p:nvSpPr>
          <p:spPr>
            <a:xfrm rot="2849562">
              <a:off x="10830548" y="1579689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EBE051D0-B4BB-486E-A3DE-AFF7550A80C4}"/>
                </a:ext>
              </a:extLst>
            </p:cNvPr>
            <p:cNvSpPr/>
            <p:nvPr/>
          </p:nvSpPr>
          <p:spPr>
            <a:xfrm rot="16200000">
              <a:off x="9345494" y="2846008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EDDDC3D2-C5C5-4D4A-9D9D-14C7FBF2631D}"/>
                </a:ext>
              </a:extLst>
            </p:cNvPr>
            <p:cNvSpPr/>
            <p:nvPr/>
          </p:nvSpPr>
          <p:spPr>
            <a:xfrm rot="13554376">
              <a:off x="10091657" y="2855346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A179ED58-1A00-44CA-B326-4B011C3741C8}"/>
                </a:ext>
              </a:extLst>
            </p:cNvPr>
            <p:cNvSpPr/>
            <p:nvPr/>
          </p:nvSpPr>
          <p:spPr>
            <a:xfrm rot="16200000">
              <a:off x="10303955" y="3357447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5D337191-92B3-45B9-9C70-86492455E548}"/>
                </a:ext>
              </a:extLst>
            </p:cNvPr>
            <p:cNvSpPr/>
            <p:nvPr/>
          </p:nvSpPr>
          <p:spPr>
            <a:xfrm rot="2849562">
              <a:off x="10877096" y="3868708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81C33EA3-3479-4562-8998-A6A06356936C}"/>
                </a:ext>
              </a:extLst>
            </p:cNvPr>
            <p:cNvSpPr/>
            <p:nvPr/>
          </p:nvSpPr>
          <p:spPr>
            <a:xfrm rot="13554376">
              <a:off x="10571728" y="4450818"/>
              <a:ext cx="285073" cy="37847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078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B81AA7-FF6A-416D-A83C-FD4ADE86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83DE-903E-4A34-BD2B-01425E067DBA}" type="datetime1">
              <a:rPr lang="de-DE" smtClean="0"/>
              <a:t>13.02.2024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2B80C-BAF2-4CAF-A28B-2169277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Baumschultagung CZ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CFEACB-7844-4459-8B07-BFD4DF3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EC10368-AD6F-4214-BD31-37D564EA9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32770"/>
              </p:ext>
            </p:extLst>
          </p:nvPr>
        </p:nvGraphicFramePr>
        <p:xfrm>
          <a:off x="67398" y="1154419"/>
          <a:ext cx="9420634" cy="505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C7C59FEA-563D-413B-AFC5-2BFF7765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21288"/>
            <a:ext cx="8448735" cy="933131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Substratausgangsstoffe in Deutschland 2022: </a:t>
            </a:r>
            <a:br>
              <a:rPr lang="de-DE" altLang="de-DE" dirty="0"/>
            </a:br>
            <a:r>
              <a:rPr lang="de-DE" altLang="de-DE" dirty="0"/>
              <a:t>ca. 3-4 Millionen m³ </a:t>
            </a:r>
            <a:r>
              <a:rPr lang="de-DE" altLang="de-DE" u="sng" dirty="0"/>
              <a:t>Kultursubstrate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C1C708-5902-4112-8BBD-5F372D23AA20}"/>
              </a:ext>
            </a:extLst>
          </p:cNvPr>
          <p:cNvSpPr txBox="1"/>
          <p:nvPr/>
        </p:nvSpPr>
        <p:spPr>
          <a:xfrm>
            <a:off x="477981" y="5703581"/>
            <a:ext cx="212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2000" b="1" dirty="0"/>
              <a:t>(Quelle: IVG 2023)</a:t>
            </a:r>
            <a:endParaRPr lang="de-DE" sz="20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2F48EB4-66B5-4D3E-BB59-F4B90E08A366}"/>
              </a:ext>
            </a:extLst>
          </p:cNvPr>
          <p:cNvGrpSpPr/>
          <p:nvPr/>
        </p:nvGrpSpPr>
        <p:grpSpPr>
          <a:xfrm>
            <a:off x="8993667" y="984562"/>
            <a:ext cx="2730125" cy="4888876"/>
            <a:chOff x="9062519" y="883114"/>
            <a:chExt cx="2730125" cy="4888876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BCADDFF6-DE28-471D-92C6-6E7F523F4CF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2519" y="883114"/>
              <a:ext cx="2730125" cy="48888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42424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Nährstoffgehalt: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dirty="0"/>
                <a:t> </a:t>
              </a:r>
              <a:r>
                <a:rPr lang="de-DE" altLang="de-DE" sz="1800" b="1" dirty="0"/>
                <a:t>Nährstoffimmobilisierung: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dirty="0"/>
                <a:t>                                              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pH-Wert: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de-DE" altLang="de-DE" sz="1800" dirty="0"/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Pufferung: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 </a:t>
              </a:r>
              <a:endParaRPr lang="de-DE" altLang="de-DE" sz="1800" dirty="0"/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Wasserkapazität: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de-DE" altLang="de-DE" sz="1800" dirty="0"/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Luftkapazität: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endParaRPr lang="de-DE" altLang="de-DE" sz="1800" dirty="0"/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Sonstiges: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altLang="de-DE" sz="1800" b="1" dirty="0"/>
                <a:t>Gütesicherung! </a:t>
              </a:r>
              <a:r>
                <a:rPr lang="de-DE" altLang="de-DE" sz="1800" dirty="0"/>
                <a:t>Knapp.</a:t>
              </a:r>
            </a:p>
            <a:p>
              <a:pPr marL="0" indent="0">
                <a:lnSpc>
                  <a:spcPct val="160000"/>
                </a:lnSpc>
                <a:buFont typeface="Arial" panose="020B0604020202020204" pitchFamily="34" charset="0"/>
                <a:buNone/>
              </a:pPr>
              <a:endParaRPr lang="de-DE" altLang="de-DE" sz="1800" dirty="0"/>
            </a:p>
          </p:txBody>
        </p:sp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279D1FB1-495D-49EC-BADC-14FBF8B334BA}"/>
                </a:ext>
              </a:extLst>
            </p:cNvPr>
            <p:cNvSpPr/>
            <p:nvPr/>
          </p:nvSpPr>
          <p:spPr>
            <a:xfrm rot="13554376">
              <a:off x="10561594" y="4526172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38C113BB-0C24-4667-B809-5E57673B267B}"/>
                </a:ext>
              </a:extLst>
            </p:cNvPr>
            <p:cNvSpPr/>
            <p:nvPr/>
          </p:nvSpPr>
          <p:spPr>
            <a:xfrm rot="18317004">
              <a:off x="10922172" y="3704812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DD47FA11-CD15-4E5E-AF3A-346D82C0DD6D}"/>
                </a:ext>
              </a:extLst>
            </p:cNvPr>
            <p:cNvSpPr/>
            <p:nvPr/>
          </p:nvSpPr>
          <p:spPr>
            <a:xfrm rot="12908015">
              <a:off x="10313686" y="2867699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5403F206-836F-47D1-8D15-E05A00C51493}"/>
                </a:ext>
              </a:extLst>
            </p:cNvPr>
            <p:cNvSpPr/>
            <p:nvPr/>
          </p:nvSpPr>
          <p:spPr>
            <a:xfrm rot="13554376">
              <a:off x="11086769" y="2049487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EBF2F160-9A92-4834-884E-AF16DE8EDFA1}"/>
                </a:ext>
              </a:extLst>
            </p:cNvPr>
            <p:cNvGrpSpPr/>
            <p:nvPr/>
          </p:nvGrpSpPr>
          <p:grpSpPr>
            <a:xfrm>
              <a:off x="10351048" y="2010801"/>
              <a:ext cx="516308" cy="510740"/>
              <a:chOff x="10098529" y="2044582"/>
              <a:chExt cx="516308" cy="510740"/>
            </a:xfrm>
          </p:grpSpPr>
          <p:sp>
            <p:nvSpPr>
              <p:cNvPr id="15" name="Pfeil: nach unten 14">
                <a:extLst>
                  <a:ext uri="{FF2B5EF4-FFF2-40B4-BE49-F238E27FC236}">
                    <a16:creationId xmlns:a16="http://schemas.microsoft.com/office/drawing/2014/main" id="{40961392-9B5B-474C-9E77-FF37E779D587}"/>
                  </a:ext>
                </a:extLst>
              </p:cNvPr>
              <p:cNvSpPr/>
              <p:nvPr/>
            </p:nvSpPr>
            <p:spPr>
              <a:xfrm rot="19538314">
                <a:off x="10174681" y="2135677"/>
                <a:ext cx="351352" cy="378478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6" name="Runde Klammer links/rechts 5">
                <a:extLst>
                  <a:ext uri="{FF2B5EF4-FFF2-40B4-BE49-F238E27FC236}">
                    <a16:creationId xmlns:a16="http://schemas.microsoft.com/office/drawing/2014/main" id="{0886BDBA-FEAB-47C3-BBF8-54EE43F96519}"/>
                  </a:ext>
                </a:extLst>
              </p:cNvPr>
              <p:cNvSpPr/>
              <p:nvPr/>
            </p:nvSpPr>
            <p:spPr>
              <a:xfrm>
                <a:off x="10098529" y="2044582"/>
                <a:ext cx="516308" cy="510740"/>
              </a:xfrm>
              <a:prstGeom prst="bracketPair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4FD9F4A3-A2DC-46F6-BE65-BEE2452461C8}"/>
                </a:ext>
              </a:extLst>
            </p:cNvPr>
            <p:cNvSpPr/>
            <p:nvPr/>
          </p:nvSpPr>
          <p:spPr>
            <a:xfrm rot="3531964">
              <a:off x="9372178" y="1661433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334A7216-3D03-40C1-9E81-FE8E70EEAD1C}"/>
                </a:ext>
              </a:extLst>
            </p:cNvPr>
            <p:cNvSpPr/>
            <p:nvPr/>
          </p:nvSpPr>
          <p:spPr>
            <a:xfrm rot="13554376">
              <a:off x="10045289" y="1593942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D9C54229-2EF3-4064-AF6B-03E6CE0D3C27}"/>
                </a:ext>
              </a:extLst>
            </p:cNvPr>
            <p:cNvSpPr/>
            <p:nvPr/>
          </p:nvSpPr>
          <p:spPr>
            <a:xfrm rot="16200000">
              <a:off x="10828616" y="900774"/>
              <a:ext cx="351352" cy="3784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366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Benutzerdefiniert 3">
      <a:dk1>
        <a:srgbClr val="424242"/>
      </a:dk1>
      <a:lt1>
        <a:srgbClr val="FFFFFF"/>
      </a:lt1>
      <a:dk2>
        <a:srgbClr val="44546A"/>
      </a:dk2>
      <a:lt2>
        <a:srgbClr val="DAE3F3"/>
      </a:lt2>
      <a:accent1>
        <a:srgbClr val="5496FB"/>
      </a:accent1>
      <a:accent2>
        <a:srgbClr val="FE5455"/>
      </a:accent2>
      <a:accent3>
        <a:srgbClr val="FF7FE4"/>
      </a:accent3>
      <a:accent4>
        <a:srgbClr val="FEDC55"/>
      </a:accent4>
      <a:accent5>
        <a:srgbClr val="54FE98"/>
      </a:accent5>
      <a:accent6>
        <a:srgbClr val="7FFFE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3284</Words>
  <Application>Microsoft Office PowerPoint</Application>
  <PresentationFormat>Breitbild</PresentationFormat>
  <Paragraphs>944</Paragraphs>
  <Slides>76</Slides>
  <Notes>1</Notes>
  <HiddenSlides>18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76</vt:i4>
      </vt:variant>
    </vt:vector>
  </HeadingPairs>
  <TitlesOfParts>
    <vt:vector size="86" baseType="lpstr">
      <vt:lpstr>Arial</vt:lpstr>
      <vt:lpstr>Arial Rounded MT Bold</vt:lpstr>
      <vt:lpstr>Calibri</vt:lpstr>
      <vt:lpstr>Calibri Light</vt:lpstr>
      <vt:lpstr>Comic Sans MS</vt:lpstr>
      <vt:lpstr>Times</vt:lpstr>
      <vt:lpstr>Times New Roman</vt:lpstr>
      <vt:lpstr>Wingdings</vt:lpstr>
      <vt:lpstr>Office</vt:lpstr>
      <vt:lpstr>Bitmap</vt:lpstr>
      <vt:lpstr> Torfersatzstoffe  in  Baumschulen</vt:lpstr>
      <vt:lpstr>Warum Torfverzicht?</vt:lpstr>
      <vt:lpstr>Forderungen der Politik:</vt:lpstr>
      <vt:lpstr>Förderung des Torfausstiegs: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ca. 3-4 Millionen m³ Kultursubstrate</vt:lpstr>
      <vt:lpstr>Substratausgangsstoffe in Deutschland 2022:  4,8 Mio m³ Hobby-Erden</vt:lpstr>
      <vt:lpstr>CO2  Fussabdruck der Substratausgangsstoffe</vt:lpstr>
      <vt:lpstr>Torfersatz in Baumschulen 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Maßnahmen gegen Lebermoos </vt:lpstr>
      <vt:lpstr>Versuche zu Maßnahmen gegen Lebermoos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die 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Annmarie-Deetja Rohr</dc:creator>
  <cp:lastModifiedBy>Christina Eilers</cp:lastModifiedBy>
  <cp:revision>129</cp:revision>
  <dcterms:created xsi:type="dcterms:W3CDTF">2022-01-06T19:45:34Z</dcterms:created>
  <dcterms:modified xsi:type="dcterms:W3CDTF">2024-02-13T08:48:11Z</dcterms:modified>
</cp:coreProperties>
</file>