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7" r:id="rId2"/>
    <p:sldId id="291" r:id="rId3"/>
    <p:sldId id="311" r:id="rId4"/>
    <p:sldId id="312" r:id="rId5"/>
    <p:sldId id="297" r:id="rId6"/>
    <p:sldId id="294" r:id="rId7"/>
    <p:sldId id="313" r:id="rId8"/>
    <p:sldId id="320" r:id="rId9"/>
    <p:sldId id="322" r:id="rId10"/>
    <p:sldId id="323" r:id="rId11"/>
    <p:sldId id="324" r:id="rId12"/>
    <p:sldId id="314" r:id="rId13"/>
    <p:sldId id="315" r:id="rId14"/>
    <p:sldId id="316" r:id="rId15"/>
    <p:sldId id="318" r:id="rId16"/>
    <p:sldId id="317" r:id="rId17"/>
    <p:sldId id="319" r:id="rId18"/>
    <p:sldId id="293" r:id="rId19"/>
    <p:sldId id="325" r:id="rId20"/>
    <p:sldId id="326" r:id="rId21"/>
    <p:sldId id="282" r:id="rId22"/>
    <p:sldId id="296" r:id="rId23"/>
    <p:sldId id="261" r:id="rId24"/>
  </p:sldIdLst>
  <p:sldSz cx="12192000" cy="6858000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alová Lucie MgA." initials="VLM" lastIdx="1" clrIdx="0">
    <p:extLst>
      <p:ext uri="{19B8F6BF-5375-455C-9EA6-DF929625EA0E}">
        <p15:presenceInfo xmlns:p15="http://schemas.microsoft.com/office/powerpoint/2012/main" userId="S-1-5-21-1801674531-2146709945-725345543-56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DA7"/>
    <a:srgbClr val="4472C4"/>
    <a:srgbClr val="44B874"/>
    <a:srgbClr val="034A31"/>
    <a:srgbClr val="F36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84" d="100"/>
          <a:sy n="84" d="100"/>
        </p:scale>
        <p:origin x="8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1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60D9B-E425-4B8F-A3A0-45C46931A692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05471D16-7058-460E-A1C9-A8C2FF84C770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cs-CZ" sz="1000" dirty="0"/>
            <a:t>Podání Žádosti o schválení operačního programu:</a:t>
          </a:r>
        </a:p>
        <a:p>
          <a:r>
            <a:rPr lang="cs-CZ" sz="1000" b="1" dirty="0"/>
            <a:t>do 15. srpna 2024</a:t>
          </a:r>
        </a:p>
      </dgm:t>
    </dgm:pt>
    <dgm:pt modelId="{8344CF50-DF74-4BA1-B173-541C0293BEAA}" type="parTrans" cxnId="{8C64D2C4-6548-46C3-A6FD-490CFE05E76E}">
      <dgm:prSet/>
      <dgm:spPr/>
      <dgm:t>
        <a:bodyPr/>
        <a:lstStyle/>
        <a:p>
          <a:endParaRPr lang="cs-CZ"/>
        </a:p>
      </dgm:t>
    </dgm:pt>
    <dgm:pt modelId="{61ACB0A6-8ADF-4E55-93A4-E06C7B26ED6F}" type="sibTrans" cxnId="{8C64D2C4-6548-46C3-A6FD-490CFE05E76E}">
      <dgm:prSet/>
      <dgm:spPr/>
      <dgm:t>
        <a:bodyPr/>
        <a:lstStyle/>
        <a:p>
          <a:endParaRPr lang="cs-CZ"/>
        </a:p>
      </dgm:t>
    </dgm:pt>
    <dgm:pt modelId="{72815FD5-6C10-4B01-8179-B0E3DB2D9D8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cs-CZ" sz="1000" dirty="0"/>
            <a:t>Vyhodnocení a rozhodnutí o této žádosti bude provedeno:</a:t>
          </a:r>
        </a:p>
        <a:p>
          <a:r>
            <a:rPr lang="cs-CZ" sz="1000" b="1" dirty="0"/>
            <a:t>do konce roku 2024</a:t>
          </a:r>
        </a:p>
      </dgm:t>
    </dgm:pt>
    <dgm:pt modelId="{0B6E25C7-FAA6-4BAB-AE0E-F9554ADD2190}" type="parTrans" cxnId="{5FD53BB4-2D41-44DC-913A-3977F460E7CD}">
      <dgm:prSet/>
      <dgm:spPr/>
      <dgm:t>
        <a:bodyPr/>
        <a:lstStyle/>
        <a:p>
          <a:endParaRPr lang="cs-CZ"/>
        </a:p>
      </dgm:t>
    </dgm:pt>
    <dgm:pt modelId="{71EC668A-0B49-443A-9279-9A7B003138D7}" type="sibTrans" cxnId="{5FD53BB4-2D41-44DC-913A-3977F460E7CD}">
      <dgm:prSet/>
      <dgm:spPr/>
      <dgm:t>
        <a:bodyPr/>
        <a:lstStyle/>
        <a:p>
          <a:endParaRPr lang="cs-CZ"/>
        </a:p>
      </dgm:t>
    </dgm:pt>
    <dgm:pt modelId="{D1EAD3A4-6088-49B7-B37E-EAC958EDDB9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cs-CZ" sz="1000" b="1" dirty="0">
              <a:solidFill>
                <a:srgbClr val="FF0000"/>
              </a:solidFill>
              <a:latin typeface="Calibri Light" panose="020F0302020204030204"/>
            </a:rPr>
            <a:t>V průběhu roku</a:t>
          </a:r>
          <a:r>
            <a:rPr lang="cs-CZ" sz="1000" b="1" dirty="0">
              <a:solidFill>
                <a:srgbClr val="FF0000"/>
              </a:solidFill>
            </a:rPr>
            <a:t> </a:t>
          </a:r>
          <a:r>
            <a:rPr lang="cs-CZ" sz="1000" b="1" strike="noStrike" dirty="0">
              <a:solidFill>
                <a:srgbClr val="FF0000"/>
              </a:solidFill>
              <a:latin typeface="Calibri Light" panose="020F0302020204030204"/>
            </a:rPr>
            <a:t>2025 </a:t>
          </a:r>
          <a:r>
            <a:rPr lang="cs-CZ" sz="1000" b="0" strike="noStrike" dirty="0">
              <a:latin typeface="Calibri Light" panose="020F0302020204030204"/>
            </a:rPr>
            <a:t>budou realizovány </a:t>
          </a:r>
          <a:r>
            <a:rPr lang="cs-CZ" sz="1000" b="0" dirty="0">
              <a:latin typeface="Calibri Light" panose="020F0302020204030204"/>
            </a:rPr>
            <a:t>výdaje</a:t>
          </a:r>
          <a:r>
            <a:rPr lang="cs-CZ" sz="1000" b="0" dirty="0"/>
            <a:t> ze schváleného operačního programu na </a:t>
          </a:r>
          <a:r>
            <a:rPr lang="cs-CZ" sz="1000" b="0" dirty="0">
              <a:latin typeface="Calibri Light" panose="020F0302020204030204"/>
            </a:rPr>
            <a:t>rok</a:t>
          </a:r>
          <a:r>
            <a:rPr lang="cs-CZ" sz="1000" b="0" dirty="0"/>
            <a:t> 2025.</a:t>
          </a:r>
        </a:p>
      </dgm:t>
    </dgm:pt>
    <dgm:pt modelId="{F6330987-6BC9-4529-9D50-5153A8C67BDA}" type="parTrans" cxnId="{FFE80A6A-D8C4-44DC-98F6-F3277FD7FD44}">
      <dgm:prSet/>
      <dgm:spPr/>
      <dgm:t>
        <a:bodyPr/>
        <a:lstStyle/>
        <a:p>
          <a:endParaRPr lang="cs-CZ"/>
        </a:p>
      </dgm:t>
    </dgm:pt>
    <dgm:pt modelId="{D19CE934-0050-4E7B-B80F-85D6BBE6FBDC}" type="sibTrans" cxnId="{FFE80A6A-D8C4-44DC-98F6-F3277FD7FD44}">
      <dgm:prSet/>
      <dgm:spPr/>
      <dgm:t>
        <a:bodyPr/>
        <a:lstStyle/>
        <a:p>
          <a:endParaRPr lang="cs-CZ"/>
        </a:p>
      </dgm:t>
    </dgm:pt>
    <dgm:pt modelId="{A092A478-10CF-4A93-BF1D-166E1FFD030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cs-CZ" sz="1000" b="0" dirty="0"/>
            <a:t>Podání Žádosti o část podpory za výdaje vynaložené </a:t>
          </a:r>
          <a:r>
            <a:rPr lang="cs-CZ" sz="1000" b="0" dirty="0">
              <a:solidFill>
                <a:srgbClr val="FF0000"/>
              </a:solidFill>
            </a:rPr>
            <a:t>v 1. pol. roku 2025:</a:t>
          </a:r>
        </a:p>
        <a:p>
          <a:r>
            <a:rPr lang="cs-CZ" sz="1000" b="1" dirty="0">
              <a:solidFill>
                <a:srgbClr val="FF0000"/>
              </a:solidFill>
            </a:rPr>
            <a:t>do 31. července 2025</a:t>
          </a:r>
        </a:p>
      </dgm:t>
    </dgm:pt>
    <dgm:pt modelId="{4E33F833-DC31-4817-A38B-542A1267C2B3}" type="parTrans" cxnId="{6277B152-5E2E-48D4-816E-0ACA042DF8B5}">
      <dgm:prSet/>
      <dgm:spPr/>
      <dgm:t>
        <a:bodyPr/>
        <a:lstStyle/>
        <a:p>
          <a:endParaRPr lang="cs-CZ"/>
        </a:p>
      </dgm:t>
    </dgm:pt>
    <dgm:pt modelId="{9FECD1A8-6733-4614-90CE-03CE6492585E}" type="sibTrans" cxnId="{6277B152-5E2E-48D4-816E-0ACA042DF8B5}">
      <dgm:prSet/>
      <dgm:spPr/>
      <dgm:t>
        <a:bodyPr/>
        <a:lstStyle/>
        <a:p>
          <a:endParaRPr lang="cs-CZ"/>
        </a:p>
      </dgm:t>
    </dgm:pt>
    <dgm:pt modelId="{DA513D32-68A8-4264-8F82-F045A7AC5FE5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cs-CZ" sz="1000" b="0" dirty="0"/>
            <a:t>Žádost o zbývající část podpory</a:t>
          </a:r>
          <a:r>
            <a:rPr lang="cs-CZ" sz="1000" b="0" dirty="0">
              <a:latin typeface="Calibri Light" panose="020F0302020204030204"/>
            </a:rPr>
            <a:t>,</a:t>
          </a:r>
          <a:r>
            <a:rPr lang="cs-CZ" sz="1000" b="0" dirty="0"/>
            <a:t> či Žádost </a:t>
          </a:r>
          <a:r>
            <a:rPr lang="cs-CZ" sz="1000" b="0" dirty="0">
              <a:latin typeface="Calibri Light" panose="020F0302020204030204"/>
            </a:rPr>
            <a:t>o roční podporu</a:t>
          </a:r>
          <a:r>
            <a:rPr lang="cs-CZ" sz="1000" b="0" dirty="0"/>
            <a:t> lze podat</a:t>
          </a:r>
          <a:r>
            <a:rPr lang="cs-CZ" sz="1000" b="0" dirty="0">
              <a:latin typeface="Calibri Light" panose="020F0302020204030204"/>
            </a:rPr>
            <a:t> </a:t>
          </a:r>
          <a:endParaRPr lang="cs-CZ" sz="1000" b="0" dirty="0"/>
        </a:p>
        <a:p>
          <a:r>
            <a:rPr lang="cs-CZ" sz="1000" b="1" dirty="0">
              <a:solidFill>
                <a:srgbClr val="FF0000"/>
              </a:solidFill>
            </a:rPr>
            <a:t>do 15. února 2026</a:t>
          </a:r>
        </a:p>
      </dgm:t>
    </dgm:pt>
    <dgm:pt modelId="{CC55F698-7989-473A-85E9-B50470D6BF66}" type="parTrans" cxnId="{A52E0FC1-884B-49A3-B669-BE7E5B6FF727}">
      <dgm:prSet/>
      <dgm:spPr/>
      <dgm:t>
        <a:bodyPr/>
        <a:lstStyle/>
        <a:p>
          <a:endParaRPr lang="cs-CZ"/>
        </a:p>
      </dgm:t>
    </dgm:pt>
    <dgm:pt modelId="{D518AA49-AB95-4E80-8AA1-9E7C9DD54CE8}" type="sibTrans" cxnId="{A52E0FC1-884B-49A3-B669-BE7E5B6FF727}">
      <dgm:prSet/>
      <dgm:spPr/>
      <dgm:t>
        <a:bodyPr/>
        <a:lstStyle/>
        <a:p>
          <a:endParaRPr lang="cs-CZ"/>
        </a:p>
      </dgm:t>
    </dgm:pt>
    <dgm:pt modelId="{7BD792CE-6706-4438-A2CA-2EDECBEDAE3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cs-CZ" sz="1000" b="0" dirty="0"/>
            <a:t>Vyhodnocení a </a:t>
          </a:r>
          <a:r>
            <a:rPr lang="cs-CZ" sz="1000" b="0" dirty="0">
              <a:solidFill>
                <a:srgbClr val="FF0000"/>
              </a:solidFill>
            </a:rPr>
            <a:t>vyplacení </a:t>
          </a:r>
          <a:r>
            <a:rPr lang="cs-CZ" sz="1000" b="0" dirty="0">
              <a:solidFill>
                <a:srgbClr val="FF0000"/>
              </a:solidFill>
              <a:latin typeface="Calibri Light" panose="020F0302020204030204"/>
            </a:rPr>
            <a:t>podpory </a:t>
          </a:r>
          <a:r>
            <a:rPr lang="cs-CZ" sz="1000" b="0" dirty="0">
              <a:solidFill>
                <a:srgbClr val="FF0000"/>
              </a:solidFill>
            </a:rPr>
            <a:t>na rok 2025 </a:t>
          </a:r>
          <a:r>
            <a:rPr lang="cs-CZ" sz="1000" b="0" dirty="0"/>
            <a:t>operačního programu je možné</a:t>
          </a:r>
          <a:r>
            <a:rPr lang="cs-CZ" sz="1000" b="0" dirty="0">
              <a:latin typeface="Calibri Light" panose="020F0302020204030204"/>
            </a:rPr>
            <a:t> </a:t>
          </a:r>
          <a:endParaRPr lang="cs-CZ" sz="1000" b="0" dirty="0"/>
        </a:p>
        <a:p>
          <a:r>
            <a:rPr lang="cs-CZ" sz="1000" b="1" dirty="0">
              <a:solidFill>
                <a:srgbClr val="FF0000"/>
              </a:solidFill>
            </a:rPr>
            <a:t>do 15. října 2026</a:t>
          </a:r>
        </a:p>
      </dgm:t>
    </dgm:pt>
    <dgm:pt modelId="{010F0282-1482-438C-BFD2-53D030208079}" type="parTrans" cxnId="{A8666EF5-9DED-4697-8050-A9B1E235AFDB}">
      <dgm:prSet/>
      <dgm:spPr/>
      <dgm:t>
        <a:bodyPr/>
        <a:lstStyle/>
        <a:p>
          <a:endParaRPr lang="cs-CZ"/>
        </a:p>
      </dgm:t>
    </dgm:pt>
    <dgm:pt modelId="{9A2A40CB-4642-4B18-A922-4888E1B25888}" type="sibTrans" cxnId="{A8666EF5-9DED-4697-8050-A9B1E235AFDB}">
      <dgm:prSet/>
      <dgm:spPr/>
      <dgm:t>
        <a:bodyPr/>
        <a:lstStyle/>
        <a:p>
          <a:endParaRPr lang="cs-CZ"/>
        </a:p>
      </dgm:t>
    </dgm:pt>
    <dgm:pt modelId="{7F1EDB3D-8082-447D-A931-8FAF3B955F12}" type="pres">
      <dgm:prSet presAssocID="{05060D9B-E425-4B8F-A3A0-45C46931A692}" presName="Name0" presStyleCnt="0">
        <dgm:presLayoutVars>
          <dgm:dir/>
          <dgm:animLvl val="lvl"/>
          <dgm:resizeHandles val="exact"/>
        </dgm:presLayoutVars>
      </dgm:prSet>
      <dgm:spPr/>
    </dgm:pt>
    <dgm:pt modelId="{E4AC5B43-6F61-4652-A9EC-AE25C3647803}" type="pres">
      <dgm:prSet presAssocID="{05471D16-7058-460E-A1C9-A8C2FF84C770}" presName="parTxOnly" presStyleLbl="node1" presStyleIdx="0" presStyleCnt="6" custScaleY="100987" custLinFactY="3979" custLinFactNeighborX="-28650" custLinFactNeighborY="100000">
        <dgm:presLayoutVars>
          <dgm:chMax val="0"/>
          <dgm:chPref val="0"/>
          <dgm:bulletEnabled val="1"/>
        </dgm:presLayoutVars>
      </dgm:prSet>
      <dgm:spPr/>
    </dgm:pt>
    <dgm:pt modelId="{6A7704FD-FE14-44D4-8A9A-077D084C54D3}" type="pres">
      <dgm:prSet presAssocID="{61ACB0A6-8ADF-4E55-93A4-E06C7B26ED6F}" presName="parTxOnlySpace" presStyleCnt="0"/>
      <dgm:spPr/>
    </dgm:pt>
    <dgm:pt modelId="{60228F3D-1A4F-40A4-B975-844F4343978E}" type="pres">
      <dgm:prSet presAssocID="{72815FD5-6C10-4B01-8179-B0E3DB2D9D89}" presName="parTxOnly" presStyleLbl="node1" presStyleIdx="1" presStyleCnt="6" custLinFactY="3979" custLinFactNeighborX="-54287" custLinFactNeighborY="100000">
        <dgm:presLayoutVars>
          <dgm:chMax val="0"/>
          <dgm:chPref val="0"/>
          <dgm:bulletEnabled val="1"/>
        </dgm:presLayoutVars>
      </dgm:prSet>
      <dgm:spPr/>
    </dgm:pt>
    <dgm:pt modelId="{45DCFE76-9B8A-4F53-BF1C-444047E8A478}" type="pres">
      <dgm:prSet presAssocID="{71EC668A-0B49-443A-9279-9A7B003138D7}" presName="parTxOnlySpace" presStyleCnt="0"/>
      <dgm:spPr/>
    </dgm:pt>
    <dgm:pt modelId="{F2DDE0A8-31A0-43C9-9498-2C5F5A7C3B8A}" type="pres">
      <dgm:prSet presAssocID="{D1EAD3A4-6088-49B7-B37E-EAC958EDDB99}" presName="parTxOnly" presStyleLbl="node1" presStyleIdx="2" presStyleCnt="6" custLinFactY="3539" custLinFactNeighborX="-36623" custLinFactNeighborY="100000">
        <dgm:presLayoutVars>
          <dgm:chMax val="0"/>
          <dgm:chPref val="0"/>
          <dgm:bulletEnabled val="1"/>
        </dgm:presLayoutVars>
      </dgm:prSet>
      <dgm:spPr/>
    </dgm:pt>
    <dgm:pt modelId="{8FBCA3AD-95A5-44C1-9F03-79FD99126D23}" type="pres">
      <dgm:prSet presAssocID="{D19CE934-0050-4E7B-B80F-85D6BBE6FBDC}" presName="parTxOnlySpace" presStyleCnt="0"/>
      <dgm:spPr/>
    </dgm:pt>
    <dgm:pt modelId="{6DAADD47-7636-41DA-895E-56BBCB75D654}" type="pres">
      <dgm:prSet presAssocID="{A092A478-10CF-4A93-BF1D-166E1FFD030D}" presName="parTxOnly" presStyleLbl="node1" presStyleIdx="3" presStyleCnt="6" custLinFactY="3539" custLinFactNeighborX="-82012" custLinFactNeighborY="100000">
        <dgm:presLayoutVars>
          <dgm:chMax val="0"/>
          <dgm:chPref val="0"/>
          <dgm:bulletEnabled val="1"/>
        </dgm:presLayoutVars>
      </dgm:prSet>
      <dgm:spPr/>
    </dgm:pt>
    <dgm:pt modelId="{23A62025-47AA-4EE1-8ED7-B7C3B4FFECE7}" type="pres">
      <dgm:prSet presAssocID="{9FECD1A8-6733-4614-90CE-03CE6492585E}" presName="parTxOnlySpace" presStyleCnt="0"/>
      <dgm:spPr/>
    </dgm:pt>
    <dgm:pt modelId="{D2537C78-042D-4EC4-92E7-76132897A2CC}" type="pres">
      <dgm:prSet presAssocID="{DA513D32-68A8-4264-8F82-F045A7AC5FE5}" presName="parTxOnly" presStyleLbl="node1" presStyleIdx="4" presStyleCnt="6" custLinFactY="7173" custLinFactNeighborX="-82811" custLinFactNeighborY="100000">
        <dgm:presLayoutVars>
          <dgm:chMax val="0"/>
          <dgm:chPref val="0"/>
          <dgm:bulletEnabled val="1"/>
        </dgm:presLayoutVars>
      </dgm:prSet>
      <dgm:spPr/>
    </dgm:pt>
    <dgm:pt modelId="{3F63CE11-044E-4207-8A5D-974CA286F1A6}" type="pres">
      <dgm:prSet presAssocID="{D518AA49-AB95-4E80-8AA1-9E7C9DD54CE8}" presName="parTxOnlySpace" presStyleCnt="0"/>
      <dgm:spPr/>
    </dgm:pt>
    <dgm:pt modelId="{203DE5A2-510B-41C9-AEF0-151931CED9EA}" type="pres">
      <dgm:prSet presAssocID="{7BD792CE-6706-4438-A2CA-2EDECBEDAE3F}" presName="parTxOnly" presStyleLbl="node1" presStyleIdx="5" presStyleCnt="6" custLinFactY="9034" custLinFactNeighborX="-63374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6E746D61-772D-4822-9DDB-313620780B62}" type="presOf" srcId="{72815FD5-6C10-4B01-8179-B0E3DB2D9D89}" destId="{60228F3D-1A4F-40A4-B975-844F4343978E}" srcOrd="0" destOrd="0" presId="urn:microsoft.com/office/officeart/2005/8/layout/chevron1"/>
    <dgm:cxn modelId="{FFE80A6A-D8C4-44DC-98F6-F3277FD7FD44}" srcId="{05060D9B-E425-4B8F-A3A0-45C46931A692}" destId="{D1EAD3A4-6088-49B7-B37E-EAC958EDDB99}" srcOrd="2" destOrd="0" parTransId="{F6330987-6BC9-4529-9D50-5153A8C67BDA}" sibTransId="{D19CE934-0050-4E7B-B80F-85D6BBE6FBDC}"/>
    <dgm:cxn modelId="{6277B152-5E2E-48D4-816E-0ACA042DF8B5}" srcId="{05060D9B-E425-4B8F-A3A0-45C46931A692}" destId="{A092A478-10CF-4A93-BF1D-166E1FFD030D}" srcOrd="3" destOrd="0" parTransId="{4E33F833-DC31-4817-A38B-542A1267C2B3}" sibTransId="{9FECD1A8-6733-4614-90CE-03CE6492585E}"/>
    <dgm:cxn modelId="{AF1A158E-45AB-408B-883C-D30F0B9C4779}" type="presOf" srcId="{D1EAD3A4-6088-49B7-B37E-EAC958EDDB99}" destId="{F2DDE0A8-31A0-43C9-9498-2C5F5A7C3B8A}" srcOrd="0" destOrd="0" presId="urn:microsoft.com/office/officeart/2005/8/layout/chevron1"/>
    <dgm:cxn modelId="{5FD53BB4-2D41-44DC-913A-3977F460E7CD}" srcId="{05060D9B-E425-4B8F-A3A0-45C46931A692}" destId="{72815FD5-6C10-4B01-8179-B0E3DB2D9D89}" srcOrd="1" destOrd="0" parTransId="{0B6E25C7-FAA6-4BAB-AE0E-F9554ADD2190}" sibTransId="{71EC668A-0B49-443A-9279-9A7B003138D7}"/>
    <dgm:cxn modelId="{59C0D8BA-AA12-47C2-BA3E-2AC1D2F6B60A}" type="presOf" srcId="{A092A478-10CF-4A93-BF1D-166E1FFD030D}" destId="{6DAADD47-7636-41DA-895E-56BBCB75D654}" srcOrd="0" destOrd="0" presId="urn:microsoft.com/office/officeart/2005/8/layout/chevron1"/>
    <dgm:cxn modelId="{A52E0FC1-884B-49A3-B669-BE7E5B6FF727}" srcId="{05060D9B-E425-4B8F-A3A0-45C46931A692}" destId="{DA513D32-68A8-4264-8F82-F045A7AC5FE5}" srcOrd="4" destOrd="0" parTransId="{CC55F698-7989-473A-85E9-B50470D6BF66}" sibTransId="{D518AA49-AB95-4E80-8AA1-9E7C9DD54CE8}"/>
    <dgm:cxn modelId="{8C64D2C4-6548-46C3-A6FD-490CFE05E76E}" srcId="{05060D9B-E425-4B8F-A3A0-45C46931A692}" destId="{05471D16-7058-460E-A1C9-A8C2FF84C770}" srcOrd="0" destOrd="0" parTransId="{8344CF50-DF74-4BA1-B173-541C0293BEAA}" sibTransId="{61ACB0A6-8ADF-4E55-93A4-E06C7B26ED6F}"/>
    <dgm:cxn modelId="{F84F33C5-7FBA-4517-B9D3-C4D6072D9D8C}" type="presOf" srcId="{7BD792CE-6706-4438-A2CA-2EDECBEDAE3F}" destId="{203DE5A2-510B-41C9-AEF0-151931CED9EA}" srcOrd="0" destOrd="0" presId="urn:microsoft.com/office/officeart/2005/8/layout/chevron1"/>
    <dgm:cxn modelId="{E8A8DCD4-F80E-4975-BC3E-4A3A5086F525}" type="presOf" srcId="{05471D16-7058-460E-A1C9-A8C2FF84C770}" destId="{E4AC5B43-6F61-4652-A9EC-AE25C3647803}" srcOrd="0" destOrd="0" presId="urn:microsoft.com/office/officeart/2005/8/layout/chevron1"/>
    <dgm:cxn modelId="{CED45ED6-D371-42E7-92A6-5C09A0345BFF}" type="presOf" srcId="{05060D9B-E425-4B8F-A3A0-45C46931A692}" destId="{7F1EDB3D-8082-447D-A931-8FAF3B955F12}" srcOrd="0" destOrd="0" presId="urn:microsoft.com/office/officeart/2005/8/layout/chevron1"/>
    <dgm:cxn modelId="{A8666EF5-9DED-4697-8050-A9B1E235AFDB}" srcId="{05060D9B-E425-4B8F-A3A0-45C46931A692}" destId="{7BD792CE-6706-4438-A2CA-2EDECBEDAE3F}" srcOrd="5" destOrd="0" parTransId="{010F0282-1482-438C-BFD2-53D030208079}" sibTransId="{9A2A40CB-4642-4B18-A922-4888E1B25888}"/>
    <dgm:cxn modelId="{28D0EDF9-5972-4B79-8F1E-1F752124678A}" type="presOf" srcId="{DA513D32-68A8-4264-8F82-F045A7AC5FE5}" destId="{D2537C78-042D-4EC4-92E7-76132897A2CC}" srcOrd="0" destOrd="0" presId="urn:microsoft.com/office/officeart/2005/8/layout/chevron1"/>
    <dgm:cxn modelId="{A84DC6AA-CFC8-4AD9-BDA8-5EDDA901DD9A}" type="presParOf" srcId="{7F1EDB3D-8082-447D-A931-8FAF3B955F12}" destId="{E4AC5B43-6F61-4652-A9EC-AE25C3647803}" srcOrd="0" destOrd="0" presId="urn:microsoft.com/office/officeart/2005/8/layout/chevron1"/>
    <dgm:cxn modelId="{ECC26771-D29A-42B8-BC82-E3038BAFDA28}" type="presParOf" srcId="{7F1EDB3D-8082-447D-A931-8FAF3B955F12}" destId="{6A7704FD-FE14-44D4-8A9A-077D084C54D3}" srcOrd="1" destOrd="0" presId="urn:microsoft.com/office/officeart/2005/8/layout/chevron1"/>
    <dgm:cxn modelId="{3642F836-3C2F-4C40-B29A-1AFA6377681A}" type="presParOf" srcId="{7F1EDB3D-8082-447D-A931-8FAF3B955F12}" destId="{60228F3D-1A4F-40A4-B975-844F4343978E}" srcOrd="2" destOrd="0" presId="urn:microsoft.com/office/officeart/2005/8/layout/chevron1"/>
    <dgm:cxn modelId="{F37F2290-AB10-4DAA-BEEE-793E71740770}" type="presParOf" srcId="{7F1EDB3D-8082-447D-A931-8FAF3B955F12}" destId="{45DCFE76-9B8A-4F53-BF1C-444047E8A478}" srcOrd="3" destOrd="0" presId="urn:microsoft.com/office/officeart/2005/8/layout/chevron1"/>
    <dgm:cxn modelId="{819A7490-3180-4189-BA6D-1B0D7B9C6451}" type="presParOf" srcId="{7F1EDB3D-8082-447D-A931-8FAF3B955F12}" destId="{F2DDE0A8-31A0-43C9-9498-2C5F5A7C3B8A}" srcOrd="4" destOrd="0" presId="urn:microsoft.com/office/officeart/2005/8/layout/chevron1"/>
    <dgm:cxn modelId="{B3680DFD-ACBE-4E1C-AE74-C15BCEF936BD}" type="presParOf" srcId="{7F1EDB3D-8082-447D-A931-8FAF3B955F12}" destId="{8FBCA3AD-95A5-44C1-9F03-79FD99126D23}" srcOrd="5" destOrd="0" presId="urn:microsoft.com/office/officeart/2005/8/layout/chevron1"/>
    <dgm:cxn modelId="{AC83EEBB-973A-4428-87F6-B39E5830B9A5}" type="presParOf" srcId="{7F1EDB3D-8082-447D-A931-8FAF3B955F12}" destId="{6DAADD47-7636-41DA-895E-56BBCB75D654}" srcOrd="6" destOrd="0" presId="urn:microsoft.com/office/officeart/2005/8/layout/chevron1"/>
    <dgm:cxn modelId="{01234313-08A2-4A4B-9542-275CA5FD5D58}" type="presParOf" srcId="{7F1EDB3D-8082-447D-A931-8FAF3B955F12}" destId="{23A62025-47AA-4EE1-8ED7-B7C3B4FFECE7}" srcOrd="7" destOrd="0" presId="urn:microsoft.com/office/officeart/2005/8/layout/chevron1"/>
    <dgm:cxn modelId="{0B310F68-1C1B-4F61-83EC-061BBF6BC1B5}" type="presParOf" srcId="{7F1EDB3D-8082-447D-A931-8FAF3B955F12}" destId="{D2537C78-042D-4EC4-92E7-76132897A2CC}" srcOrd="8" destOrd="0" presId="urn:microsoft.com/office/officeart/2005/8/layout/chevron1"/>
    <dgm:cxn modelId="{EE613DAC-BBF0-4808-8925-DE7A60CDE604}" type="presParOf" srcId="{7F1EDB3D-8082-447D-A931-8FAF3B955F12}" destId="{3F63CE11-044E-4207-8A5D-974CA286F1A6}" srcOrd="9" destOrd="0" presId="urn:microsoft.com/office/officeart/2005/8/layout/chevron1"/>
    <dgm:cxn modelId="{F5BD92E8-8C05-48C6-8FE7-7A2446D6EAF7}" type="presParOf" srcId="{7F1EDB3D-8082-447D-A931-8FAF3B955F12}" destId="{203DE5A2-510B-41C9-AEF0-151931CED9EA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00C8E2-9BBF-4B98-A1A8-20B67DDE337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2ADD7874-31B1-41C8-8597-DEAB436366C4}">
      <dgm:prSet phldrT="[Text]" custT="1"/>
      <dgm:spPr>
        <a:solidFill>
          <a:srgbClr val="43BDA7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00" b="1" dirty="0">
              <a:solidFill>
                <a:srgbClr val="FF0000"/>
              </a:solidFill>
              <a:latin typeface="Calibri Light" panose="020F0302020204030204"/>
            </a:rPr>
            <a:t>V průběhu roku</a:t>
          </a:r>
          <a:r>
            <a:rPr lang="cs-CZ" sz="1000" b="1" dirty="0">
              <a:solidFill>
                <a:srgbClr val="FF0000"/>
              </a:solidFill>
            </a:rPr>
            <a:t> </a:t>
          </a:r>
          <a:r>
            <a:rPr lang="cs-CZ" sz="1000" b="1" strike="noStrike" dirty="0">
              <a:solidFill>
                <a:srgbClr val="FF0000"/>
              </a:solidFill>
              <a:latin typeface="Calibri Light" panose="020F0302020204030204"/>
            </a:rPr>
            <a:t>2026 </a:t>
          </a:r>
          <a:r>
            <a:rPr lang="cs-CZ" sz="1000" b="0" strike="noStrike" dirty="0">
              <a:latin typeface="Calibri Light" panose="020F0302020204030204"/>
            </a:rPr>
            <a:t>budou realizovány </a:t>
          </a:r>
          <a:r>
            <a:rPr lang="cs-CZ" sz="1000" b="0" dirty="0">
              <a:latin typeface="Calibri Light" panose="020F0302020204030204"/>
            </a:rPr>
            <a:t>výdaje</a:t>
          </a:r>
          <a:r>
            <a:rPr lang="cs-CZ" sz="1000" b="0" dirty="0"/>
            <a:t> ze schváleného operačního programu na </a:t>
          </a:r>
          <a:r>
            <a:rPr lang="cs-CZ" sz="1000" b="0" dirty="0">
              <a:latin typeface="Calibri Light" panose="020F0302020204030204"/>
            </a:rPr>
            <a:t>rok</a:t>
          </a:r>
          <a:r>
            <a:rPr lang="cs-CZ" sz="1000" b="0" dirty="0"/>
            <a:t> 2026.</a:t>
          </a:r>
          <a:endParaRPr lang="cs-CZ" sz="1000" dirty="0"/>
        </a:p>
      </dgm:t>
    </dgm:pt>
    <dgm:pt modelId="{55BC10CA-45C6-456E-9044-0818E721D4A2}" type="parTrans" cxnId="{5F029FC5-DA06-46E8-8DDE-9F705595C8D7}">
      <dgm:prSet/>
      <dgm:spPr/>
      <dgm:t>
        <a:bodyPr/>
        <a:lstStyle/>
        <a:p>
          <a:endParaRPr lang="cs-CZ"/>
        </a:p>
      </dgm:t>
    </dgm:pt>
    <dgm:pt modelId="{EEC686D2-BC67-492E-B5DB-524E81F87294}" type="sibTrans" cxnId="{5F029FC5-DA06-46E8-8DDE-9F705595C8D7}">
      <dgm:prSet/>
      <dgm:spPr/>
      <dgm:t>
        <a:bodyPr/>
        <a:lstStyle/>
        <a:p>
          <a:endParaRPr lang="cs-CZ"/>
        </a:p>
      </dgm:t>
    </dgm:pt>
    <dgm:pt modelId="{17F3C0F5-56E7-4212-8B47-DBE4116EEFBF}">
      <dgm:prSet phldrT="[Text]"/>
      <dgm:spPr>
        <a:solidFill>
          <a:srgbClr val="44B874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b="0" dirty="0"/>
            <a:t>Podání Žádosti o část podpory za výdaje vynaložené </a:t>
          </a:r>
          <a:r>
            <a:rPr lang="cs-CZ" b="0" dirty="0">
              <a:solidFill>
                <a:srgbClr val="FF0000"/>
              </a:solidFill>
            </a:rPr>
            <a:t>v 1. pol. roku 2026:</a:t>
          </a:r>
        </a:p>
        <a:p>
          <a:r>
            <a:rPr lang="cs-CZ" b="1" dirty="0">
              <a:solidFill>
                <a:srgbClr val="FF0000"/>
              </a:solidFill>
            </a:rPr>
            <a:t>do 31. července 2026</a:t>
          </a:r>
          <a:endParaRPr lang="cs-CZ" dirty="0">
            <a:solidFill>
              <a:srgbClr val="FF0000"/>
            </a:solidFill>
          </a:endParaRPr>
        </a:p>
      </dgm:t>
    </dgm:pt>
    <dgm:pt modelId="{A722E430-63B5-4EB5-B5F5-4CE71601D6D8}" type="parTrans" cxnId="{A2538B4C-552D-4D0A-88D8-D34EEBBAF208}">
      <dgm:prSet/>
      <dgm:spPr/>
      <dgm:t>
        <a:bodyPr/>
        <a:lstStyle/>
        <a:p>
          <a:endParaRPr lang="cs-CZ"/>
        </a:p>
      </dgm:t>
    </dgm:pt>
    <dgm:pt modelId="{0E09BF69-9295-43B6-913C-E1314273ABAE}" type="sibTrans" cxnId="{A2538B4C-552D-4D0A-88D8-D34EEBBAF208}">
      <dgm:prSet/>
      <dgm:spPr/>
      <dgm:t>
        <a:bodyPr/>
        <a:lstStyle/>
        <a:p>
          <a:endParaRPr lang="cs-CZ"/>
        </a:p>
      </dgm:t>
    </dgm:pt>
    <dgm:pt modelId="{0967F5D5-CD23-446E-835F-64CA919A35D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cs-CZ" b="0" dirty="0"/>
            <a:t>Žádost o zbývající část podpory</a:t>
          </a:r>
          <a:r>
            <a:rPr lang="cs-CZ" b="0" dirty="0">
              <a:latin typeface="Calibri Light" panose="020F0302020204030204"/>
            </a:rPr>
            <a:t>,</a:t>
          </a:r>
          <a:r>
            <a:rPr lang="cs-CZ" b="0" dirty="0"/>
            <a:t> či Žádost </a:t>
          </a:r>
          <a:r>
            <a:rPr lang="cs-CZ" b="0" dirty="0">
              <a:latin typeface="Calibri Light" panose="020F0302020204030204"/>
            </a:rPr>
            <a:t>o roční podporu</a:t>
          </a:r>
          <a:r>
            <a:rPr lang="cs-CZ" b="0" dirty="0"/>
            <a:t> lze podat</a:t>
          </a:r>
          <a:r>
            <a:rPr lang="cs-CZ" b="0" dirty="0">
              <a:latin typeface="Calibri Light" panose="020F0302020204030204"/>
            </a:rPr>
            <a:t> </a:t>
          </a:r>
          <a:endParaRPr lang="cs-CZ" b="0" dirty="0"/>
        </a:p>
        <a:p>
          <a:r>
            <a:rPr lang="cs-CZ" b="1" dirty="0">
              <a:solidFill>
                <a:srgbClr val="FF0000"/>
              </a:solidFill>
            </a:rPr>
            <a:t>do 15. února 2027</a:t>
          </a:r>
          <a:endParaRPr lang="cs-CZ" dirty="0">
            <a:solidFill>
              <a:srgbClr val="FF0000"/>
            </a:solidFill>
          </a:endParaRPr>
        </a:p>
      </dgm:t>
    </dgm:pt>
    <dgm:pt modelId="{25794C4A-2148-48CD-944F-B04FDBC41546}" type="parTrans" cxnId="{4FB9EE5D-5D6B-4922-AD85-592CBE54B6DA}">
      <dgm:prSet/>
      <dgm:spPr/>
      <dgm:t>
        <a:bodyPr/>
        <a:lstStyle/>
        <a:p>
          <a:endParaRPr lang="cs-CZ"/>
        </a:p>
      </dgm:t>
    </dgm:pt>
    <dgm:pt modelId="{22EED931-BD93-4341-9FE0-870E70360246}" type="sibTrans" cxnId="{4FB9EE5D-5D6B-4922-AD85-592CBE54B6DA}">
      <dgm:prSet/>
      <dgm:spPr/>
      <dgm:t>
        <a:bodyPr/>
        <a:lstStyle/>
        <a:p>
          <a:endParaRPr lang="cs-CZ"/>
        </a:p>
      </dgm:t>
    </dgm:pt>
    <dgm:pt modelId="{A078B105-6FDE-49E4-B132-BD5B2BBA529B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pl-PL" dirty="0"/>
            <a:t>Vyhodnocení a </a:t>
          </a:r>
          <a:r>
            <a:rPr lang="pl-PL" dirty="0">
              <a:solidFill>
                <a:srgbClr val="FF0000"/>
              </a:solidFill>
            </a:rPr>
            <a:t>vyplacení podpory na rok 2026 </a:t>
          </a:r>
          <a:r>
            <a:rPr lang="pl-PL" dirty="0"/>
            <a:t>operačního programu je možné </a:t>
          </a:r>
        </a:p>
        <a:p>
          <a:r>
            <a:rPr lang="pl-PL" b="1" dirty="0">
              <a:solidFill>
                <a:srgbClr val="FF0000"/>
              </a:solidFill>
            </a:rPr>
            <a:t>do 15. října 2027</a:t>
          </a:r>
          <a:endParaRPr lang="cs-CZ" b="1" dirty="0">
            <a:solidFill>
              <a:srgbClr val="FF0000"/>
            </a:solidFill>
          </a:endParaRPr>
        </a:p>
      </dgm:t>
    </dgm:pt>
    <dgm:pt modelId="{53E35070-A25E-491E-A942-8D199386E7A1}" type="parTrans" cxnId="{161E60D0-03F1-4A95-AA41-E5C863B64A8E}">
      <dgm:prSet/>
      <dgm:spPr/>
      <dgm:t>
        <a:bodyPr/>
        <a:lstStyle/>
        <a:p>
          <a:endParaRPr lang="cs-CZ"/>
        </a:p>
      </dgm:t>
    </dgm:pt>
    <dgm:pt modelId="{3DD2D0B8-A798-4251-AD93-78452CE9337C}" type="sibTrans" cxnId="{161E60D0-03F1-4A95-AA41-E5C863B64A8E}">
      <dgm:prSet/>
      <dgm:spPr/>
      <dgm:t>
        <a:bodyPr/>
        <a:lstStyle/>
        <a:p>
          <a:endParaRPr lang="cs-CZ"/>
        </a:p>
      </dgm:t>
    </dgm:pt>
    <dgm:pt modelId="{F819507E-6168-40E1-A548-01FB26152451}" type="pres">
      <dgm:prSet presAssocID="{DD00C8E2-9BBF-4B98-A1A8-20B67DDE3378}" presName="Name0" presStyleCnt="0">
        <dgm:presLayoutVars>
          <dgm:dir/>
          <dgm:animLvl val="lvl"/>
          <dgm:resizeHandles val="exact"/>
        </dgm:presLayoutVars>
      </dgm:prSet>
      <dgm:spPr/>
    </dgm:pt>
    <dgm:pt modelId="{426E7B42-0861-451A-AA90-5A3F925AB7E1}" type="pres">
      <dgm:prSet presAssocID="{2ADD7874-31B1-41C8-8597-DEAB436366C4}" presName="parTxOnly" presStyleLbl="node1" presStyleIdx="0" presStyleCnt="4" custLinFactNeighborX="-1718" custLinFactNeighborY="-1853">
        <dgm:presLayoutVars>
          <dgm:chMax val="0"/>
          <dgm:chPref val="0"/>
          <dgm:bulletEnabled val="1"/>
        </dgm:presLayoutVars>
      </dgm:prSet>
      <dgm:spPr/>
    </dgm:pt>
    <dgm:pt modelId="{62C8F75C-701D-4756-B1B0-7AC608CF189D}" type="pres">
      <dgm:prSet presAssocID="{EEC686D2-BC67-492E-B5DB-524E81F87294}" presName="parTxOnlySpace" presStyleCnt="0"/>
      <dgm:spPr/>
    </dgm:pt>
    <dgm:pt modelId="{88908036-061C-42F4-89C6-CB7D07C709B5}" type="pres">
      <dgm:prSet presAssocID="{17F3C0F5-56E7-4212-8B47-DBE4116EEFBF}" presName="parTxOnly" presStyleLbl="node1" presStyleIdx="1" presStyleCnt="4" custLinFactNeighborX="-1718" custLinFactNeighborY="-1853">
        <dgm:presLayoutVars>
          <dgm:chMax val="0"/>
          <dgm:chPref val="0"/>
          <dgm:bulletEnabled val="1"/>
        </dgm:presLayoutVars>
      </dgm:prSet>
      <dgm:spPr/>
    </dgm:pt>
    <dgm:pt modelId="{C2E02890-7B0C-4927-9714-3E8AD5DE405E}" type="pres">
      <dgm:prSet presAssocID="{0E09BF69-9295-43B6-913C-E1314273ABAE}" presName="parTxOnlySpace" presStyleCnt="0"/>
      <dgm:spPr/>
    </dgm:pt>
    <dgm:pt modelId="{42C577B4-796D-4EFF-9232-E9BD30B4080D}" type="pres">
      <dgm:prSet presAssocID="{0967F5D5-CD23-446E-835F-64CA919A35D4}" presName="parTxOnly" presStyleLbl="node1" presStyleIdx="2" presStyleCnt="4" custLinFactNeighborX="-1718" custLinFactNeighborY="-1853">
        <dgm:presLayoutVars>
          <dgm:chMax val="0"/>
          <dgm:chPref val="0"/>
          <dgm:bulletEnabled val="1"/>
        </dgm:presLayoutVars>
      </dgm:prSet>
      <dgm:spPr/>
    </dgm:pt>
    <dgm:pt modelId="{D0072179-DC9F-4CD1-80FD-4DF80DCD4F23}" type="pres">
      <dgm:prSet presAssocID="{22EED931-BD93-4341-9FE0-870E70360246}" presName="parTxOnlySpace" presStyleCnt="0"/>
      <dgm:spPr/>
    </dgm:pt>
    <dgm:pt modelId="{F4F3D282-ED35-402F-B41C-2E8A0DEBB8F9}" type="pres">
      <dgm:prSet presAssocID="{A078B105-6FDE-49E4-B132-BD5B2BBA529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FB9EE5D-5D6B-4922-AD85-592CBE54B6DA}" srcId="{DD00C8E2-9BBF-4B98-A1A8-20B67DDE3378}" destId="{0967F5D5-CD23-446E-835F-64CA919A35D4}" srcOrd="2" destOrd="0" parTransId="{25794C4A-2148-48CD-944F-B04FDBC41546}" sibTransId="{22EED931-BD93-4341-9FE0-870E70360246}"/>
    <dgm:cxn modelId="{A2538B4C-552D-4D0A-88D8-D34EEBBAF208}" srcId="{DD00C8E2-9BBF-4B98-A1A8-20B67DDE3378}" destId="{17F3C0F5-56E7-4212-8B47-DBE4116EEFBF}" srcOrd="1" destOrd="0" parTransId="{A722E430-63B5-4EB5-B5F5-4CE71601D6D8}" sibTransId="{0E09BF69-9295-43B6-913C-E1314273ABAE}"/>
    <dgm:cxn modelId="{21823B4D-84D3-4319-BF5D-4B0D2A984E4A}" type="presOf" srcId="{0967F5D5-CD23-446E-835F-64CA919A35D4}" destId="{42C577B4-796D-4EFF-9232-E9BD30B4080D}" srcOrd="0" destOrd="0" presId="urn:microsoft.com/office/officeart/2005/8/layout/chevron1"/>
    <dgm:cxn modelId="{C25F5054-8670-4881-BDB6-22EB95A9FE0F}" type="presOf" srcId="{DD00C8E2-9BBF-4B98-A1A8-20B67DDE3378}" destId="{F819507E-6168-40E1-A548-01FB26152451}" srcOrd="0" destOrd="0" presId="urn:microsoft.com/office/officeart/2005/8/layout/chevron1"/>
    <dgm:cxn modelId="{C399F18A-769B-4379-B4AB-B0ED372E6E5C}" type="presOf" srcId="{2ADD7874-31B1-41C8-8597-DEAB436366C4}" destId="{426E7B42-0861-451A-AA90-5A3F925AB7E1}" srcOrd="0" destOrd="0" presId="urn:microsoft.com/office/officeart/2005/8/layout/chevron1"/>
    <dgm:cxn modelId="{F13D4A9C-6662-416B-96E1-998DD4300DD4}" type="presOf" srcId="{A078B105-6FDE-49E4-B132-BD5B2BBA529B}" destId="{F4F3D282-ED35-402F-B41C-2E8A0DEBB8F9}" srcOrd="0" destOrd="0" presId="urn:microsoft.com/office/officeart/2005/8/layout/chevron1"/>
    <dgm:cxn modelId="{5F029FC5-DA06-46E8-8DDE-9F705595C8D7}" srcId="{DD00C8E2-9BBF-4B98-A1A8-20B67DDE3378}" destId="{2ADD7874-31B1-41C8-8597-DEAB436366C4}" srcOrd="0" destOrd="0" parTransId="{55BC10CA-45C6-456E-9044-0818E721D4A2}" sibTransId="{EEC686D2-BC67-492E-B5DB-524E81F87294}"/>
    <dgm:cxn modelId="{161E60D0-03F1-4A95-AA41-E5C863B64A8E}" srcId="{DD00C8E2-9BBF-4B98-A1A8-20B67DDE3378}" destId="{A078B105-6FDE-49E4-B132-BD5B2BBA529B}" srcOrd="3" destOrd="0" parTransId="{53E35070-A25E-491E-A942-8D199386E7A1}" sibTransId="{3DD2D0B8-A798-4251-AD93-78452CE9337C}"/>
    <dgm:cxn modelId="{F3C143FB-89E1-4FD6-905F-BFB7DE1CAF20}" type="presOf" srcId="{17F3C0F5-56E7-4212-8B47-DBE4116EEFBF}" destId="{88908036-061C-42F4-89C6-CB7D07C709B5}" srcOrd="0" destOrd="0" presId="urn:microsoft.com/office/officeart/2005/8/layout/chevron1"/>
    <dgm:cxn modelId="{C7202AF3-4125-4C1B-9D46-EC3F6241E406}" type="presParOf" srcId="{F819507E-6168-40E1-A548-01FB26152451}" destId="{426E7B42-0861-451A-AA90-5A3F925AB7E1}" srcOrd="0" destOrd="0" presId="urn:microsoft.com/office/officeart/2005/8/layout/chevron1"/>
    <dgm:cxn modelId="{BA58C29B-FBB7-4377-BE9D-3E8BCF8C0DFD}" type="presParOf" srcId="{F819507E-6168-40E1-A548-01FB26152451}" destId="{62C8F75C-701D-4756-B1B0-7AC608CF189D}" srcOrd="1" destOrd="0" presId="urn:microsoft.com/office/officeart/2005/8/layout/chevron1"/>
    <dgm:cxn modelId="{4B3B5EA7-41D8-4E14-ACA8-E81E4EA94796}" type="presParOf" srcId="{F819507E-6168-40E1-A548-01FB26152451}" destId="{88908036-061C-42F4-89C6-CB7D07C709B5}" srcOrd="2" destOrd="0" presId="urn:microsoft.com/office/officeart/2005/8/layout/chevron1"/>
    <dgm:cxn modelId="{58E0E309-6427-44FD-91F6-F8F575FEE76A}" type="presParOf" srcId="{F819507E-6168-40E1-A548-01FB26152451}" destId="{C2E02890-7B0C-4927-9714-3E8AD5DE405E}" srcOrd="3" destOrd="0" presId="urn:microsoft.com/office/officeart/2005/8/layout/chevron1"/>
    <dgm:cxn modelId="{D7B3C175-F5D7-4324-8F73-2C77D0B69785}" type="presParOf" srcId="{F819507E-6168-40E1-A548-01FB26152451}" destId="{42C577B4-796D-4EFF-9232-E9BD30B4080D}" srcOrd="4" destOrd="0" presId="urn:microsoft.com/office/officeart/2005/8/layout/chevron1"/>
    <dgm:cxn modelId="{59254760-06A2-422E-9393-BCD1E2FD3F44}" type="presParOf" srcId="{F819507E-6168-40E1-A548-01FB26152451}" destId="{D0072179-DC9F-4CD1-80FD-4DF80DCD4F23}" srcOrd="5" destOrd="0" presId="urn:microsoft.com/office/officeart/2005/8/layout/chevron1"/>
    <dgm:cxn modelId="{2677B714-2E74-4877-8AFF-5FA6E4587DD7}" type="presParOf" srcId="{F819507E-6168-40E1-A548-01FB26152451}" destId="{F4F3D282-ED35-402F-B41C-2E8A0DEBB8F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00C8E2-9BBF-4B98-A1A8-20B67DDE337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2ADD7874-31B1-41C8-8597-DEAB436366C4}">
      <dgm:prSet phldrT="[Text]" custT="1"/>
      <dgm:spPr>
        <a:solidFill>
          <a:srgbClr val="43BDA7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sz="1000" b="1" dirty="0">
              <a:solidFill>
                <a:srgbClr val="FF0000"/>
              </a:solidFill>
              <a:latin typeface="Calibri Light" panose="020F0302020204030204"/>
            </a:rPr>
            <a:t>V průběhu roku</a:t>
          </a:r>
          <a:r>
            <a:rPr lang="cs-CZ" sz="1000" b="1" dirty="0">
              <a:solidFill>
                <a:srgbClr val="FF0000"/>
              </a:solidFill>
            </a:rPr>
            <a:t> </a:t>
          </a:r>
          <a:r>
            <a:rPr lang="cs-CZ" sz="1000" b="1" strike="noStrike" dirty="0">
              <a:solidFill>
                <a:srgbClr val="FF0000"/>
              </a:solidFill>
              <a:latin typeface="Calibri Light" panose="020F0302020204030204"/>
            </a:rPr>
            <a:t>2027 </a:t>
          </a:r>
          <a:r>
            <a:rPr lang="cs-CZ" sz="1000" b="0" strike="noStrike" dirty="0">
              <a:latin typeface="Calibri Light" panose="020F0302020204030204"/>
            </a:rPr>
            <a:t>budou realizovány </a:t>
          </a:r>
          <a:r>
            <a:rPr lang="cs-CZ" sz="1000" b="0" dirty="0">
              <a:latin typeface="Calibri Light" panose="020F0302020204030204"/>
            </a:rPr>
            <a:t>výdaje</a:t>
          </a:r>
          <a:r>
            <a:rPr lang="cs-CZ" sz="1000" b="0" dirty="0"/>
            <a:t> ze schváleného operačního programu na </a:t>
          </a:r>
          <a:r>
            <a:rPr lang="cs-CZ" sz="1000" b="0" dirty="0">
              <a:latin typeface="Calibri Light" panose="020F0302020204030204"/>
            </a:rPr>
            <a:t>rok</a:t>
          </a:r>
          <a:r>
            <a:rPr lang="cs-CZ" sz="1000" b="0" dirty="0"/>
            <a:t> 2027.</a:t>
          </a:r>
          <a:endParaRPr lang="cs-CZ" sz="1000" dirty="0"/>
        </a:p>
      </dgm:t>
    </dgm:pt>
    <dgm:pt modelId="{55BC10CA-45C6-456E-9044-0818E721D4A2}" type="parTrans" cxnId="{5F029FC5-DA06-46E8-8DDE-9F705595C8D7}">
      <dgm:prSet/>
      <dgm:spPr/>
      <dgm:t>
        <a:bodyPr/>
        <a:lstStyle/>
        <a:p>
          <a:endParaRPr lang="cs-CZ"/>
        </a:p>
      </dgm:t>
    </dgm:pt>
    <dgm:pt modelId="{EEC686D2-BC67-492E-B5DB-524E81F87294}" type="sibTrans" cxnId="{5F029FC5-DA06-46E8-8DDE-9F705595C8D7}">
      <dgm:prSet/>
      <dgm:spPr/>
      <dgm:t>
        <a:bodyPr/>
        <a:lstStyle/>
        <a:p>
          <a:endParaRPr lang="cs-CZ"/>
        </a:p>
      </dgm:t>
    </dgm:pt>
    <dgm:pt modelId="{17F3C0F5-56E7-4212-8B47-DBE4116EEFBF}">
      <dgm:prSet phldrT="[Text]"/>
      <dgm:spPr>
        <a:solidFill>
          <a:srgbClr val="44B874"/>
        </a:solidFill>
        <a:ln>
          <a:solidFill>
            <a:schemeClr val="tx1"/>
          </a:solidFill>
        </a:ln>
      </dgm:spPr>
      <dgm:t>
        <a:bodyPr/>
        <a:lstStyle/>
        <a:p>
          <a:r>
            <a:rPr lang="cs-CZ" b="0" dirty="0"/>
            <a:t>Podání Žádosti o část podpory za výdaje vynaložené </a:t>
          </a:r>
          <a:r>
            <a:rPr lang="cs-CZ" b="0" dirty="0">
              <a:solidFill>
                <a:srgbClr val="FF0000"/>
              </a:solidFill>
            </a:rPr>
            <a:t>v 1. pol. roku 2027:</a:t>
          </a:r>
        </a:p>
        <a:p>
          <a:r>
            <a:rPr lang="cs-CZ" b="1" dirty="0">
              <a:solidFill>
                <a:srgbClr val="FF0000"/>
              </a:solidFill>
            </a:rPr>
            <a:t>do 31. července 2027</a:t>
          </a:r>
          <a:endParaRPr lang="cs-CZ" dirty="0">
            <a:solidFill>
              <a:srgbClr val="FF0000"/>
            </a:solidFill>
          </a:endParaRPr>
        </a:p>
      </dgm:t>
    </dgm:pt>
    <dgm:pt modelId="{A722E430-63B5-4EB5-B5F5-4CE71601D6D8}" type="parTrans" cxnId="{A2538B4C-552D-4D0A-88D8-D34EEBBAF208}">
      <dgm:prSet/>
      <dgm:spPr/>
      <dgm:t>
        <a:bodyPr/>
        <a:lstStyle/>
        <a:p>
          <a:endParaRPr lang="cs-CZ"/>
        </a:p>
      </dgm:t>
    </dgm:pt>
    <dgm:pt modelId="{0E09BF69-9295-43B6-913C-E1314273ABAE}" type="sibTrans" cxnId="{A2538B4C-552D-4D0A-88D8-D34EEBBAF208}">
      <dgm:prSet/>
      <dgm:spPr/>
      <dgm:t>
        <a:bodyPr/>
        <a:lstStyle/>
        <a:p>
          <a:endParaRPr lang="cs-CZ"/>
        </a:p>
      </dgm:t>
    </dgm:pt>
    <dgm:pt modelId="{0967F5D5-CD23-446E-835F-64CA919A35D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cs-CZ" b="0" dirty="0"/>
            <a:t>Žádost o zbývající část podpory</a:t>
          </a:r>
          <a:r>
            <a:rPr lang="cs-CZ" b="0" dirty="0">
              <a:latin typeface="Calibri Light" panose="020F0302020204030204"/>
            </a:rPr>
            <a:t>,</a:t>
          </a:r>
          <a:r>
            <a:rPr lang="cs-CZ" b="0" dirty="0"/>
            <a:t> či Žádost </a:t>
          </a:r>
          <a:r>
            <a:rPr lang="cs-CZ" b="0" dirty="0">
              <a:latin typeface="Calibri Light" panose="020F0302020204030204"/>
            </a:rPr>
            <a:t>o roční podporu</a:t>
          </a:r>
          <a:r>
            <a:rPr lang="cs-CZ" b="0" dirty="0"/>
            <a:t> lze podat</a:t>
          </a:r>
          <a:r>
            <a:rPr lang="cs-CZ" b="0" dirty="0">
              <a:latin typeface="Calibri Light" panose="020F0302020204030204"/>
            </a:rPr>
            <a:t> </a:t>
          </a:r>
          <a:endParaRPr lang="cs-CZ" b="0" dirty="0"/>
        </a:p>
        <a:p>
          <a:r>
            <a:rPr lang="cs-CZ" b="1" dirty="0">
              <a:solidFill>
                <a:srgbClr val="FF0000"/>
              </a:solidFill>
            </a:rPr>
            <a:t>do 15. února 2028</a:t>
          </a:r>
          <a:endParaRPr lang="cs-CZ" dirty="0">
            <a:solidFill>
              <a:srgbClr val="FF0000"/>
            </a:solidFill>
          </a:endParaRPr>
        </a:p>
      </dgm:t>
    </dgm:pt>
    <dgm:pt modelId="{25794C4A-2148-48CD-944F-B04FDBC41546}" type="parTrans" cxnId="{4FB9EE5D-5D6B-4922-AD85-592CBE54B6DA}">
      <dgm:prSet/>
      <dgm:spPr/>
      <dgm:t>
        <a:bodyPr/>
        <a:lstStyle/>
        <a:p>
          <a:endParaRPr lang="cs-CZ"/>
        </a:p>
      </dgm:t>
    </dgm:pt>
    <dgm:pt modelId="{22EED931-BD93-4341-9FE0-870E70360246}" type="sibTrans" cxnId="{4FB9EE5D-5D6B-4922-AD85-592CBE54B6DA}">
      <dgm:prSet/>
      <dgm:spPr/>
      <dgm:t>
        <a:bodyPr/>
        <a:lstStyle/>
        <a:p>
          <a:endParaRPr lang="cs-CZ"/>
        </a:p>
      </dgm:t>
    </dgm:pt>
    <dgm:pt modelId="{A078B105-6FDE-49E4-B132-BD5B2BBA529B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pl-PL" dirty="0"/>
            <a:t>Vyhodnocení a </a:t>
          </a:r>
          <a:r>
            <a:rPr lang="pl-PL" dirty="0">
              <a:solidFill>
                <a:srgbClr val="FF0000"/>
              </a:solidFill>
            </a:rPr>
            <a:t>vyplacení podpory na rok 2027 </a:t>
          </a:r>
          <a:r>
            <a:rPr lang="pl-PL" dirty="0"/>
            <a:t>operačního programu je možné </a:t>
          </a:r>
        </a:p>
        <a:p>
          <a:r>
            <a:rPr lang="pl-PL" b="1" dirty="0">
              <a:solidFill>
                <a:srgbClr val="FF0000"/>
              </a:solidFill>
            </a:rPr>
            <a:t>do 15. října 2028</a:t>
          </a:r>
          <a:endParaRPr lang="cs-CZ" b="1" dirty="0">
            <a:solidFill>
              <a:srgbClr val="FF0000"/>
            </a:solidFill>
          </a:endParaRPr>
        </a:p>
      </dgm:t>
    </dgm:pt>
    <dgm:pt modelId="{53E35070-A25E-491E-A942-8D199386E7A1}" type="parTrans" cxnId="{161E60D0-03F1-4A95-AA41-E5C863B64A8E}">
      <dgm:prSet/>
      <dgm:spPr/>
      <dgm:t>
        <a:bodyPr/>
        <a:lstStyle/>
        <a:p>
          <a:endParaRPr lang="cs-CZ"/>
        </a:p>
      </dgm:t>
    </dgm:pt>
    <dgm:pt modelId="{3DD2D0B8-A798-4251-AD93-78452CE9337C}" type="sibTrans" cxnId="{161E60D0-03F1-4A95-AA41-E5C863B64A8E}">
      <dgm:prSet/>
      <dgm:spPr/>
      <dgm:t>
        <a:bodyPr/>
        <a:lstStyle/>
        <a:p>
          <a:endParaRPr lang="cs-CZ"/>
        </a:p>
      </dgm:t>
    </dgm:pt>
    <dgm:pt modelId="{F819507E-6168-40E1-A548-01FB26152451}" type="pres">
      <dgm:prSet presAssocID="{DD00C8E2-9BBF-4B98-A1A8-20B67DDE3378}" presName="Name0" presStyleCnt="0">
        <dgm:presLayoutVars>
          <dgm:dir/>
          <dgm:animLvl val="lvl"/>
          <dgm:resizeHandles val="exact"/>
        </dgm:presLayoutVars>
      </dgm:prSet>
      <dgm:spPr/>
    </dgm:pt>
    <dgm:pt modelId="{426E7B42-0861-451A-AA90-5A3F925AB7E1}" type="pres">
      <dgm:prSet presAssocID="{2ADD7874-31B1-41C8-8597-DEAB436366C4}" presName="parTxOnly" presStyleLbl="node1" presStyleIdx="0" presStyleCnt="4" custLinFactNeighborX="-1718" custLinFactNeighborY="-1853">
        <dgm:presLayoutVars>
          <dgm:chMax val="0"/>
          <dgm:chPref val="0"/>
          <dgm:bulletEnabled val="1"/>
        </dgm:presLayoutVars>
      </dgm:prSet>
      <dgm:spPr/>
    </dgm:pt>
    <dgm:pt modelId="{62C8F75C-701D-4756-B1B0-7AC608CF189D}" type="pres">
      <dgm:prSet presAssocID="{EEC686D2-BC67-492E-B5DB-524E81F87294}" presName="parTxOnlySpace" presStyleCnt="0"/>
      <dgm:spPr/>
    </dgm:pt>
    <dgm:pt modelId="{88908036-061C-42F4-89C6-CB7D07C709B5}" type="pres">
      <dgm:prSet presAssocID="{17F3C0F5-56E7-4212-8B47-DBE4116EEFBF}" presName="parTxOnly" presStyleLbl="node1" presStyleIdx="1" presStyleCnt="4" custLinFactNeighborX="-1718" custLinFactNeighborY="-1853">
        <dgm:presLayoutVars>
          <dgm:chMax val="0"/>
          <dgm:chPref val="0"/>
          <dgm:bulletEnabled val="1"/>
        </dgm:presLayoutVars>
      </dgm:prSet>
      <dgm:spPr/>
    </dgm:pt>
    <dgm:pt modelId="{C2E02890-7B0C-4927-9714-3E8AD5DE405E}" type="pres">
      <dgm:prSet presAssocID="{0E09BF69-9295-43B6-913C-E1314273ABAE}" presName="parTxOnlySpace" presStyleCnt="0"/>
      <dgm:spPr/>
    </dgm:pt>
    <dgm:pt modelId="{42C577B4-796D-4EFF-9232-E9BD30B4080D}" type="pres">
      <dgm:prSet presAssocID="{0967F5D5-CD23-446E-835F-64CA919A35D4}" presName="parTxOnly" presStyleLbl="node1" presStyleIdx="2" presStyleCnt="4" custLinFactNeighborX="-1718" custLinFactNeighborY="-1853">
        <dgm:presLayoutVars>
          <dgm:chMax val="0"/>
          <dgm:chPref val="0"/>
          <dgm:bulletEnabled val="1"/>
        </dgm:presLayoutVars>
      </dgm:prSet>
      <dgm:spPr/>
    </dgm:pt>
    <dgm:pt modelId="{D0072179-DC9F-4CD1-80FD-4DF80DCD4F23}" type="pres">
      <dgm:prSet presAssocID="{22EED931-BD93-4341-9FE0-870E70360246}" presName="parTxOnlySpace" presStyleCnt="0"/>
      <dgm:spPr/>
    </dgm:pt>
    <dgm:pt modelId="{F4F3D282-ED35-402F-B41C-2E8A0DEBB8F9}" type="pres">
      <dgm:prSet presAssocID="{A078B105-6FDE-49E4-B132-BD5B2BBA529B}" presName="parTxOnly" presStyleLbl="node1" presStyleIdx="3" presStyleCnt="4" custLinFactNeighborX="1718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4FB9EE5D-5D6B-4922-AD85-592CBE54B6DA}" srcId="{DD00C8E2-9BBF-4B98-A1A8-20B67DDE3378}" destId="{0967F5D5-CD23-446E-835F-64CA919A35D4}" srcOrd="2" destOrd="0" parTransId="{25794C4A-2148-48CD-944F-B04FDBC41546}" sibTransId="{22EED931-BD93-4341-9FE0-870E70360246}"/>
    <dgm:cxn modelId="{A2538B4C-552D-4D0A-88D8-D34EEBBAF208}" srcId="{DD00C8E2-9BBF-4B98-A1A8-20B67DDE3378}" destId="{17F3C0F5-56E7-4212-8B47-DBE4116EEFBF}" srcOrd="1" destOrd="0" parTransId="{A722E430-63B5-4EB5-B5F5-4CE71601D6D8}" sibTransId="{0E09BF69-9295-43B6-913C-E1314273ABAE}"/>
    <dgm:cxn modelId="{21823B4D-84D3-4319-BF5D-4B0D2A984E4A}" type="presOf" srcId="{0967F5D5-CD23-446E-835F-64CA919A35D4}" destId="{42C577B4-796D-4EFF-9232-E9BD30B4080D}" srcOrd="0" destOrd="0" presId="urn:microsoft.com/office/officeart/2005/8/layout/chevron1"/>
    <dgm:cxn modelId="{C25F5054-8670-4881-BDB6-22EB95A9FE0F}" type="presOf" srcId="{DD00C8E2-9BBF-4B98-A1A8-20B67DDE3378}" destId="{F819507E-6168-40E1-A548-01FB26152451}" srcOrd="0" destOrd="0" presId="urn:microsoft.com/office/officeart/2005/8/layout/chevron1"/>
    <dgm:cxn modelId="{C399F18A-769B-4379-B4AB-B0ED372E6E5C}" type="presOf" srcId="{2ADD7874-31B1-41C8-8597-DEAB436366C4}" destId="{426E7B42-0861-451A-AA90-5A3F925AB7E1}" srcOrd="0" destOrd="0" presId="urn:microsoft.com/office/officeart/2005/8/layout/chevron1"/>
    <dgm:cxn modelId="{F13D4A9C-6662-416B-96E1-998DD4300DD4}" type="presOf" srcId="{A078B105-6FDE-49E4-B132-BD5B2BBA529B}" destId="{F4F3D282-ED35-402F-B41C-2E8A0DEBB8F9}" srcOrd="0" destOrd="0" presId="urn:microsoft.com/office/officeart/2005/8/layout/chevron1"/>
    <dgm:cxn modelId="{5F029FC5-DA06-46E8-8DDE-9F705595C8D7}" srcId="{DD00C8E2-9BBF-4B98-A1A8-20B67DDE3378}" destId="{2ADD7874-31B1-41C8-8597-DEAB436366C4}" srcOrd="0" destOrd="0" parTransId="{55BC10CA-45C6-456E-9044-0818E721D4A2}" sibTransId="{EEC686D2-BC67-492E-B5DB-524E81F87294}"/>
    <dgm:cxn modelId="{161E60D0-03F1-4A95-AA41-E5C863B64A8E}" srcId="{DD00C8E2-9BBF-4B98-A1A8-20B67DDE3378}" destId="{A078B105-6FDE-49E4-B132-BD5B2BBA529B}" srcOrd="3" destOrd="0" parTransId="{53E35070-A25E-491E-A942-8D199386E7A1}" sibTransId="{3DD2D0B8-A798-4251-AD93-78452CE9337C}"/>
    <dgm:cxn modelId="{F3C143FB-89E1-4FD6-905F-BFB7DE1CAF20}" type="presOf" srcId="{17F3C0F5-56E7-4212-8B47-DBE4116EEFBF}" destId="{88908036-061C-42F4-89C6-CB7D07C709B5}" srcOrd="0" destOrd="0" presId="urn:microsoft.com/office/officeart/2005/8/layout/chevron1"/>
    <dgm:cxn modelId="{C7202AF3-4125-4C1B-9D46-EC3F6241E406}" type="presParOf" srcId="{F819507E-6168-40E1-A548-01FB26152451}" destId="{426E7B42-0861-451A-AA90-5A3F925AB7E1}" srcOrd="0" destOrd="0" presId="urn:microsoft.com/office/officeart/2005/8/layout/chevron1"/>
    <dgm:cxn modelId="{BA58C29B-FBB7-4377-BE9D-3E8BCF8C0DFD}" type="presParOf" srcId="{F819507E-6168-40E1-A548-01FB26152451}" destId="{62C8F75C-701D-4756-B1B0-7AC608CF189D}" srcOrd="1" destOrd="0" presId="urn:microsoft.com/office/officeart/2005/8/layout/chevron1"/>
    <dgm:cxn modelId="{4B3B5EA7-41D8-4E14-ACA8-E81E4EA94796}" type="presParOf" srcId="{F819507E-6168-40E1-A548-01FB26152451}" destId="{88908036-061C-42F4-89C6-CB7D07C709B5}" srcOrd="2" destOrd="0" presId="urn:microsoft.com/office/officeart/2005/8/layout/chevron1"/>
    <dgm:cxn modelId="{58E0E309-6427-44FD-91F6-F8F575FEE76A}" type="presParOf" srcId="{F819507E-6168-40E1-A548-01FB26152451}" destId="{C2E02890-7B0C-4927-9714-3E8AD5DE405E}" srcOrd="3" destOrd="0" presId="urn:microsoft.com/office/officeart/2005/8/layout/chevron1"/>
    <dgm:cxn modelId="{D7B3C175-F5D7-4324-8F73-2C77D0B69785}" type="presParOf" srcId="{F819507E-6168-40E1-A548-01FB26152451}" destId="{42C577B4-796D-4EFF-9232-E9BD30B4080D}" srcOrd="4" destOrd="0" presId="urn:microsoft.com/office/officeart/2005/8/layout/chevron1"/>
    <dgm:cxn modelId="{59254760-06A2-422E-9393-BCD1E2FD3F44}" type="presParOf" srcId="{F819507E-6168-40E1-A548-01FB26152451}" destId="{D0072179-DC9F-4CD1-80FD-4DF80DCD4F23}" srcOrd="5" destOrd="0" presId="urn:microsoft.com/office/officeart/2005/8/layout/chevron1"/>
    <dgm:cxn modelId="{2677B714-2E74-4877-8AFF-5FA6E4587DD7}" type="presParOf" srcId="{F819507E-6168-40E1-A548-01FB26152451}" destId="{F4F3D282-ED35-402F-B41C-2E8A0DEBB8F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C5B43-6F61-4652-A9EC-AE25C3647803}">
      <dsp:nvSpPr>
        <dsp:cNvPr id="0" name=""/>
        <dsp:cNvSpPr/>
      </dsp:nvSpPr>
      <dsp:spPr>
        <a:xfrm>
          <a:off x="0" y="2827832"/>
          <a:ext cx="2096490" cy="84687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Podání Žádosti o schválení operačního programu: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do 15. srpna 2024</a:t>
          </a:r>
        </a:p>
      </dsp:txBody>
      <dsp:txXfrm>
        <a:off x="423437" y="2827832"/>
        <a:ext cx="1249617" cy="846873"/>
      </dsp:txXfrm>
    </dsp:sp>
    <dsp:sp modelId="{60228F3D-1A4F-40A4-B975-844F4343978E}">
      <dsp:nvSpPr>
        <dsp:cNvPr id="0" name=""/>
        <dsp:cNvSpPr/>
      </dsp:nvSpPr>
      <dsp:spPr>
        <a:xfrm>
          <a:off x="1778664" y="2831971"/>
          <a:ext cx="2096490" cy="838596"/>
        </a:xfrm>
        <a:prstGeom prst="chevron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Vyhodnocení a rozhodnutí o této žádosti bude provedeno: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do konce roku 2024</a:t>
          </a:r>
        </a:p>
      </dsp:txBody>
      <dsp:txXfrm>
        <a:off x="2197962" y="2831971"/>
        <a:ext cx="1257894" cy="838596"/>
      </dsp:txXfrm>
    </dsp:sp>
    <dsp:sp modelId="{F2DDE0A8-31A0-43C9-9498-2C5F5A7C3B8A}">
      <dsp:nvSpPr>
        <dsp:cNvPr id="0" name=""/>
        <dsp:cNvSpPr/>
      </dsp:nvSpPr>
      <dsp:spPr>
        <a:xfrm>
          <a:off x="3702538" y="2828281"/>
          <a:ext cx="2096490" cy="838596"/>
        </a:xfrm>
        <a:prstGeom prst="chevron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rgbClr val="FF0000"/>
              </a:solidFill>
              <a:latin typeface="Calibri Light" panose="020F0302020204030204"/>
            </a:rPr>
            <a:t>V průběhu roku</a:t>
          </a:r>
          <a:r>
            <a:rPr lang="cs-CZ" sz="1000" b="1" kern="1200" dirty="0">
              <a:solidFill>
                <a:srgbClr val="FF0000"/>
              </a:solidFill>
            </a:rPr>
            <a:t> </a:t>
          </a:r>
          <a:r>
            <a:rPr lang="cs-CZ" sz="1000" b="1" strike="noStrike" kern="1200" dirty="0">
              <a:solidFill>
                <a:srgbClr val="FF0000"/>
              </a:solidFill>
              <a:latin typeface="Calibri Light" panose="020F0302020204030204"/>
            </a:rPr>
            <a:t>2025 </a:t>
          </a:r>
          <a:r>
            <a:rPr lang="cs-CZ" sz="1000" b="0" strike="noStrike" kern="1200" dirty="0">
              <a:latin typeface="Calibri Light" panose="020F0302020204030204"/>
            </a:rPr>
            <a:t>budou realizovány </a:t>
          </a:r>
          <a:r>
            <a:rPr lang="cs-CZ" sz="1000" b="0" kern="1200" dirty="0">
              <a:latin typeface="Calibri Light" panose="020F0302020204030204"/>
            </a:rPr>
            <a:t>výdaje</a:t>
          </a:r>
          <a:r>
            <a:rPr lang="cs-CZ" sz="1000" b="0" kern="1200" dirty="0"/>
            <a:t> ze schváleného operačního programu na </a:t>
          </a:r>
          <a:r>
            <a:rPr lang="cs-CZ" sz="1000" b="0" kern="1200" dirty="0">
              <a:latin typeface="Calibri Light" panose="020F0302020204030204"/>
            </a:rPr>
            <a:t>rok</a:t>
          </a:r>
          <a:r>
            <a:rPr lang="cs-CZ" sz="1000" b="0" kern="1200" dirty="0"/>
            <a:t> 2025.</a:t>
          </a:r>
        </a:p>
      </dsp:txBody>
      <dsp:txXfrm>
        <a:off x="4121836" y="2828281"/>
        <a:ext cx="1257894" cy="838596"/>
      </dsp:txXfrm>
    </dsp:sp>
    <dsp:sp modelId="{6DAADD47-7636-41DA-895E-56BBCB75D654}">
      <dsp:nvSpPr>
        <dsp:cNvPr id="0" name=""/>
        <dsp:cNvSpPr/>
      </dsp:nvSpPr>
      <dsp:spPr>
        <a:xfrm>
          <a:off x="5494222" y="2828281"/>
          <a:ext cx="2096490" cy="838596"/>
        </a:xfrm>
        <a:prstGeom prst="chevron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Podání Žádosti o část podpory za výdaje vynaložené </a:t>
          </a:r>
          <a:r>
            <a:rPr lang="cs-CZ" sz="1000" b="0" kern="1200" dirty="0">
              <a:solidFill>
                <a:srgbClr val="FF0000"/>
              </a:solidFill>
            </a:rPr>
            <a:t>v 1. pol. roku 2025: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rgbClr val="FF0000"/>
              </a:solidFill>
            </a:rPr>
            <a:t>do 31. července 2025</a:t>
          </a:r>
        </a:p>
      </dsp:txBody>
      <dsp:txXfrm>
        <a:off x="5913520" y="2828281"/>
        <a:ext cx="1257894" cy="838596"/>
      </dsp:txXfrm>
    </dsp:sp>
    <dsp:sp modelId="{D2537C78-042D-4EC4-92E7-76132897A2CC}">
      <dsp:nvSpPr>
        <dsp:cNvPr id="0" name=""/>
        <dsp:cNvSpPr/>
      </dsp:nvSpPr>
      <dsp:spPr>
        <a:xfrm>
          <a:off x="7379388" y="2858756"/>
          <a:ext cx="2096490" cy="838596"/>
        </a:xfrm>
        <a:prstGeom prst="chevron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Žádost o zbývající část podpory</a:t>
          </a:r>
          <a:r>
            <a:rPr lang="cs-CZ" sz="1000" b="0" kern="1200" dirty="0">
              <a:latin typeface="Calibri Light" panose="020F0302020204030204"/>
            </a:rPr>
            <a:t>,</a:t>
          </a:r>
          <a:r>
            <a:rPr lang="cs-CZ" sz="1000" b="0" kern="1200" dirty="0"/>
            <a:t> či Žádost </a:t>
          </a:r>
          <a:r>
            <a:rPr lang="cs-CZ" sz="1000" b="0" kern="1200" dirty="0">
              <a:latin typeface="Calibri Light" panose="020F0302020204030204"/>
            </a:rPr>
            <a:t>o roční podporu</a:t>
          </a:r>
          <a:r>
            <a:rPr lang="cs-CZ" sz="1000" b="0" kern="1200" dirty="0"/>
            <a:t> lze podat</a:t>
          </a:r>
          <a:r>
            <a:rPr lang="cs-CZ" sz="1000" b="0" kern="1200" dirty="0">
              <a:latin typeface="Calibri Light" panose="020F0302020204030204"/>
            </a:rPr>
            <a:t> </a:t>
          </a:r>
          <a:endParaRPr lang="cs-CZ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rgbClr val="FF0000"/>
              </a:solidFill>
            </a:rPr>
            <a:t>do 15. února 2026</a:t>
          </a:r>
        </a:p>
      </dsp:txBody>
      <dsp:txXfrm>
        <a:off x="7798686" y="2858756"/>
        <a:ext cx="1257894" cy="838596"/>
      </dsp:txXfrm>
    </dsp:sp>
    <dsp:sp modelId="{203DE5A2-510B-41C9-AEF0-151931CED9EA}">
      <dsp:nvSpPr>
        <dsp:cNvPr id="0" name=""/>
        <dsp:cNvSpPr/>
      </dsp:nvSpPr>
      <dsp:spPr>
        <a:xfrm>
          <a:off x="9306979" y="2874362"/>
          <a:ext cx="2096490" cy="838596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Vyhodnocení a </a:t>
          </a:r>
          <a:r>
            <a:rPr lang="cs-CZ" sz="1000" b="0" kern="1200" dirty="0">
              <a:solidFill>
                <a:srgbClr val="FF0000"/>
              </a:solidFill>
            </a:rPr>
            <a:t>vyplacení </a:t>
          </a:r>
          <a:r>
            <a:rPr lang="cs-CZ" sz="1000" b="0" kern="1200" dirty="0">
              <a:solidFill>
                <a:srgbClr val="FF0000"/>
              </a:solidFill>
              <a:latin typeface="Calibri Light" panose="020F0302020204030204"/>
            </a:rPr>
            <a:t>podpory </a:t>
          </a:r>
          <a:r>
            <a:rPr lang="cs-CZ" sz="1000" b="0" kern="1200" dirty="0">
              <a:solidFill>
                <a:srgbClr val="FF0000"/>
              </a:solidFill>
            </a:rPr>
            <a:t>na rok 2025 </a:t>
          </a:r>
          <a:r>
            <a:rPr lang="cs-CZ" sz="1000" b="0" kern="1200" dirty="0"/>
            <a:t>operačního programu je možné</a:t>
          </a:r>
          <a:r>
            <a:rPr lang="cs-CZ" sz="1000" b="0" kern="1200" dirty="0">
              <a:latin typeface="Calibri Light" panose="020F0302020204030204"/>
            </a:rPr>
            <a:t> </a:t>
          </a:r>
          <a:endParaRPr lang="cs-CZ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rgbClr val="FF0000"/>
              </a:solidFill>
            </a:rPr>
            <a:t>do 15. října 2026</a:t>
          </a:r>
        </a:p>
      </dsp:txBody>
      <dsp:txXfrm>
        <a:off x="9726277" y="2874362"/>
        <a:ext cx="1257894" cy="838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E7B42-0861-451A-AA90-5A3F925AB7E1}">
      <dsp:nvSpPr>
        <dsp:cNvPr id="0" name=""/>
        <dsp:cNvSpPr/>
      </dsp:nvSpPr>
      <dsp:spPr>
        <a:xfrm>
          <a:off x="0" y="502645"/>
          <a:ext cx="2089925" cy="835970"/>
        </a:xfrm>
        <a:prstGeom prst="chevron">
          <a:avLst/>
        </a:prstGeom>
        <a:solidFill>
          <a:srgbClr val="43BDA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rgbClr val="FF0000"/>
              </a:solidFill>
              <a:latin typeface="Calibri Light" panose="020F0302020204030204"/>
            </a:rPr>
            <a:t>V průběhu roku</a:t>
          </a:r>
          <a:r>
            <a:rPr lang="cs-CZ" sz="1000" b="1" kern="1200" dirty="0">
              <a:solidFill>
                <a:srgbClr val="FF0000"/>
              </a:solidFill>
            </a:rPr>
            <a:t> </a:t>
          </a:r>
          <a:r>
            <a:rPr lang="cs-CZ" sz="1000" b="1" strike="noStrike" kern="1200" dirty="0">
              <a:solidFill>
                <a:srgbClr val="FF0000"/>
              </a:solidFill>
              <a:latin typeface="Calibri Light" panose="020F0302020204030204"/>
            </a:rPr>
            <a:t>2026 </a:t>
          </a:r>
          <a:r>
            <a:rPr lang="cs-CZ" sz="1000" b="0" strike="noStrike" kern="1200" dirty="0">
              <a:latin typeface="Calibri Light" panose="020F0302020204030204"/>
            </a:rPr>
            <a:t>budou realizovány </a:t>
          </a:r>
          <a:r>
            <a:rPr lang="cs-CZ" sz="1000" b="0" kern="1200" dirty="0">
              <a:latin typeface="Calibri Light" panose="020F0302020204030204"/>
            </a:rPr>
            <a:t>výdaje</a:t>
          </a:r>
          <a:r>
            <a:rPr lang="cs-CZ" sz="1000" b="0" kern="1200" dirty="0"/>
            <a:t> ze schváleného operačního programu na </a:t>
          </a:r>
          <a:r>
            <a:rPr lang="cs-CZ" sz="1000" b="0" kern="1200" dirty="0">
              <a:latin typeface="Calibri Light" panose="020F0302020204030204"/>
            </a:rPr>
            <a:t>rok</a:t>
          </a:r>
          <a:r>
            <a:rPr lang="cs-CZ" sz="1000" b="0" kern="1200" dirty="0"/>
            <a:t> 2026.</a:t>
          </a:r>
          <a:endParaRPr lang="cs-CZ" sz="1000" kern="1200" dirty="0"/>
        </a:p>
      </dsp:txBody>
      <dsp:txXfrm>
        <a:off x="417985" y="502645"/>
        <a:ext cx="1253955" cy="835970"/>
      </dsp:txXfrm>
    </dsp:sp>
    <dsp:sp modelId="{88908036-061C-42F4-89C6-CB7D07C709B5}">
      <dsp:nvSpPr>
        <dsp:cNvPr id="0" name=""/>
        <dsp:cNvSpPr/>
      </dsp:nvSpPr>
      <dsp:spPr>
        <a:xfrm>
          <a:off x="1880932" y="502645"/>
          <a:ext cx="2089925" cy="835970"/>
        </a:xfrm>
        <a:prstGeom prst="chevron">
          <a:avLst/>
        </a:prstGeom>
        <a:solidFill>
          <a:srgbClr val="44B87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Podání Žádosti o část podpory za výdaje vynaložené </a:t>
          </a:r>
          <a:r>
            <a:rPr lang="cs-CZ" sz="1000" b="0" kern="1200" dirty="0">
              <a:solidFill>
                <a:srgbClr val="FF0000"/>
              </a:solidFill>
            </a:rPr>
            <a:t>v 1. pol. roku 2026: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rgbClr val="FF0000"/>
              </a:solidFill>
            </a:rPr>
            <a:t>do 31. července 2026</a:t>
          </a:r>
          <a:endParaRPr lang="cs-CZ" sz="1000" kern="1200" dirty="0">
            <a:solidFill>
              <a:srgbClr val="FF0000"/>
            </a:solidFill>
          </a:endParaRPr>
        </a:p>
      </dsp:txBody>
      <dsp:txXfrm>
        <a:off x="2298917" y="502645"/>
        <a:ext cx="1253955" cy="835970"/>
      </dsp:txXfrm>
    </dsp:sp>
    <dsp:sp modelId="{42C577B4-796D-4EFF-9232-E9BD30B4080D}">
      <dsp:nvSpPr>
        <dsp:cNvPr id="0" name=""/>
        <dsp:cNvSpPr/>
      </dsp:nvSpPr>
      <dsp:spPr>
        <a:xfrm>
          <a:off x="3761865" y="502645"/>
          <a:ext cx="2089925" cy="835970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Žádost o zbývající část podpory</a:t>
          </a:r>
          <a:r>
            <a:rPr lang="cs-CZ" sz="1000" b="0" kern="1200" dirty="0">
              <a:latin typeface="Calibri Light" panose="020F0302020204030204"/>
            </a:rPr>
            <a:t>,</a:t>
          </a:r>
          <a:r>
            <a:rPr lang="cs-CZ" sz="1000" b="0" kern="1200" dirty="0"/>
            <a:t> či Žádost </a:t>
          </a:r>
          <a:r>
            <a:rPr lang="cs-CZ" sz="1000" b="0" kern="1200" dirty="0">
              <a:latin typeface="Calibri Light" panose="020F0302020204030204"/>
            </a:rPr>
            <a:t>o roční podporu</a:t>
          </a:r>
          <a:r>
            <a:rPr lang="cs-CZ" sz="1000" b="0" kern="1200" dirty="0"/>
            <a:t> lze podat</a:t>
          </a:r>
          <a:r>
            <a:rPr lang="cs-CZ" sz="1000" b="0" kern="1200" dirty="0">
              <a:latin typeface="Calibri Light" panose="020F0302020204030204"/>
            </a:rPr>
            <a:t> </a:t>
          </a:r>
          <a:endParaRPr lang="cs-CZ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rgbClr val="FF0000"/>
              </a:solidFill>
            </a:rPr>
            <a:t>do 15. února 2027</a:t>
          </a:r>
          <a:endParaRPr lang="cs-CZ" sz="1000" kern="1200" dirty="0">
            <a:solidFill>
              <a:srgbClr val="FF0000"/>
            </a:solidFill>
          </a:endParaRPr>
        </a:p>
      </dsp:txBody>
      <dsp:txXfrm>
        <a:off x="4179850" y="502645"/>
        <a:ext cx="1253955" cy="835970"/>
      </dsp:txXfrm>
    </dsp:sp>
    <dsp:sp modelId="{F4F3D282-ED35-402F-B41C-2E8A0DEBB8F9}">
      <dsp:nvSpPr>
        <dsp:cNvPr id="0" name=""/>
        <dsp:cNvSpPr/>
      </dsp:nvSpPr>
      <dsp:spPr>
        <a:xfrm>
          <a:off x="5646388" y="518135"/>
          <a:ext cx="2089925" cy="835970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Vyhodnocení a </a:t>
          </a:r>
          <a:r>
            <a:rPr lang="pl-PL" sz="1000" kern="1200" dirty="0">
              <a:solidFill>
                <a:srgbClr val="FF0000"/>
              </a:solidFill>
            </a:rPr>
            <a:t>vyplacení podpory na rok 2026 </a:t>
          </a:r>
          <a:r>
            <a:rPr lang="pl-PL" sz="1000" kern="1200" dirty="0"/>
            <a:t>operačního programu je možné 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rgbClr val="FF0000"/>
              </a:solidFill>
            </a:rPr>
            <a:t>do 15. října 2027</a:t>
          </a:r>
          <a:endParaRPr lang="cs-CZ" sz="1000" b="1" kern="1200" dirty="0">
            <a:solidFill>
              <a:srgbClr val="FF0000"/>
            </a:solidFill>
          </a:endParaRPr>
        </a:p>
      </dsp:txBody>
      <dsp:txXfrm>
        <a:off x="6064373" y="518135"/>
        <a:ext cx="1253955" cy="83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E7B42-0861-451A-AA90-5A3F925AB7E1}">
      <dsp:nvSpPr>
        <dsp:cNvPr id="0" name=""/>
        <dsp:cNvSpPr/>
      </dsp:nvSpPr>
      <dsp:spPr>
        <a:xfrm>
          <a:off x="0" y="502645"/>
          <a:ext cx="2089925" cy="835970"/>
        </a:xfrm>
        <a:prstGeom prst="chevron">
          <a:avLst/>
        </a:prstGeom>
        <a:solidFill>
          <a:srgbClr val="43BDA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rgbClr val="FF0000"/>
              </a:solidFill>
              <a:latin typeface="Calibri Light" panose="020F0302020204030204"/>
            </a:rPr>
            <a:t>V průběhu roku</a:t>
          </a:r>
          <a:r>
            <a:rPr lang="cs-CZ" sz="1000" b="1" kern="1200" dirty="0">
              <a:solidFill>
                <a:srgbClr val="FF0000"/>
              </a:solidFill>
            </a:rPr>
            <a:t> </a:t>
          </a:r>
          <a:r>
            <a:rPr lang="cs-CZ" sz="1000" b="1" strike="noStrike" kern="1200" dirty="0">
              <a:solidFill>
                <a:srgbClr val="FF0000"/>
              </a:solidFill>
              <a:latin typeface="Calibri Light" panose="020F0302020204030204"/>
            </a:rPr>
            <a:t>2027 </a:t>
          </a:r>
          <a:r>
            <a:rPr lang="cs-CZ" sz="1000" b="0" strike="noStrike" kern="1200" dirty="0">
              <a:latin typeface="Calibri Light" panose="020F0302020204030204"/>
            </a:rPr>
            <a:t>budou realizovány </a:t>
          </a:r>
          <a:r>
            <a:rPr lang="cs-CZ" sz="1000" b="0" kern="1200" dirty="0">
              <a:latin typeface="Calibri Light" panose="020F0302020204030204"/>
            </a:rPr>
            <a:t>výdaje</a:t>
          </a:r>
          <a:r>
            <a:rPr lang="cs-CZ" sz="1000" b="0" kern="1200" dirty="0"/>
            <a:t> ze schváleného operačního programu na </a:t>
          </a:r>
          <a:r>
            <a:rPr lang="cs-CZ" sz="1000" b="0" kern="1200" dirty="0">
              <a:latin typeface="Calibri Light" panose="020F0302020204030204"/>
            </a:rPr>
            <a:t>rok</a:t>
          </a:r>
          <a:r>
            <a:rPr lang="cs-CZ" sz="1000" b="0" kern="1200" dirty="0"/>
            <a:t> 2027.</a:t>
          </a:r>
          <a:endParaRPr lang="cs-CZ" sz="1000" kern="1200" dirty="0"/>
        </a:p>
      </dsp:txBody>
      <dsp:txXfrm>
        <a:off x="417985" y="502645"/>
        <a:ext cx="1253955" cy="835970"/>
      </dsp:txXfrm>
    </dsp:sp>
    <dsp:sp modelId="{88908036-061C-42F4-89C6-CB7D07C709B5}">
      <dsp:nvSpPr>
        <dsp:cNvPr id="0" name=""/>
        <dsp:cNvSpPr/>
      </dsp:nvSpPr>
      <dsp:spPr>
        <a:xfrm>
          <a:off x="1880932" y="502645"/>
          <a:ext cx="2089925" cy="835970"/>
        </a:xfrm>
        <a:prstGeom prst="chevron">
          <a:avLst/>
        </a:prstGeom>
        <a:solidFill>
          <a:srgbClr val="44B87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Podání Žádosti o část podpory za výdaje vynaložené </a:t>
          </a:r>
          <a:r>
            <a:rPr lang="cs-CZ" sz="1000" b="0" kern="1200" dirty="0">
              <a:solidFill>
                <a:srgbClr val="FF0000"/>
              </a:solidFill>
            </a:rPr>
            <a:t>v 1. pol. roku 2027: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rgbClr val="FF0000"/>
              </a:solidFill>
            </a:rPr>
            <a:t>do 31. července 2027</a:t>
          </a:r>
          <a:endParaRPr lang="cs-CZ" sz="1000" kern="1200" dirty="0">
            <a:solidFill>
              <a:srgbClr val="FF0000"/>
            </a:solidFill>
          </a:endParaRPr>
        </a:p>
      </dsp:txBody>
      <dsp:txXfrm>
        <a:off x="2298917" y="502645"/>
        <a:ext cx="1253955" cy="835970"/>
      </dsp:txXfrm>
    </dsp:sp>
    <dsp:sp modelId="{42C577B4-796D-4EFF-9232-E9BD30B4080D}">
      <dsp:nvSpPr>
        <dsp:cNvPr id="0" name=""/>
        <dsp:cNvSpPr/>
      </dsp:nvSpPr>
      <dsp:spPr>
        <a:xfrm>
          <a:off x="3761865" y="502645"/>
          <a:ext cx="2089925" cy="835970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0" kern="1200" dirty="0"/>
            <a:t>Žádost o zbývající část podpory</a:t>
          </a:r>
          <a:r>
            <a:rPr lang="cs-CZ" sz="1000" b="0" kern="1200" dirty="0">
              <a:latin typeface="Calibri Light" panose="020F0302020204030204"/>
            </a:rPr>
            <a:t>,</a:t>
          </a:r>
          <a:r>
            <a:rPr lang="cs-CZ" sz="1000" b="0" kern="1200" dirty="0"/>
            <a:t> či Žádost </a:t>
          </a:r>
          <a:r>
            <a:rPr lang="cs-CZ" sz="1000" b="0" kern="1200" dirty="0">
              <a:latin typeface="Calibri Light" panose="020F0302020204030204"/>
            </a:rPr>
            <a:t>o roční podporu</a:t>
          </a:r>
          <a:r>
            <a:rPr lang="cs-CZ" sz="1000" b="0" kern="1200" dirty="0"/>
            <a:t> lze podat</a:t>
          </a:r>
          <a:r>
            <a:rPr lang="cs-CZ" sz="1000" b="0" kern="1200" dirty="0">
              <a:latin typeface="Calibri Light" panose="020F0302020204030204"/>
            </a:rPr>
            <a:t> </a:t>
          </a:r>
          <a:endParaRPr lang="cs-CZ" sz="1000" b="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rgbClr val="FF0000"/>
              </a:solidFill>
            </a:rPr>
            <a:t>do 15. února 2028</a:t>
          </a:r>
          <a:endParaRPr lang="cs-CZ" sz="1000" kern="1200" dirty="0">
            <a:solidFill>
              <a:srgbClr val="FF0000"/>
            </a:solidFill>
          </a:endParaRPr>
        </a:p>
      </dsp:txBody>
      <dsp:txXfrm>
        <a:off x="4179850" y="502645"/>
        <a:ext cx="1253955" cy="835970"/>
      </dsp:txXfrm>
    </dsp:sp>
    <dsp:sp modelId="{F4F3D282-ED35-402F-B41C-2E8A0DEBB8F9}">
      <dsp:nvSpPr>
        <dsp:cNvPr id="0" name=""/>
        <dsp:cNvSpPr/>
      </dsp:nvSpPr>
      <dsp:spPr>
        <a:xfrm>
          <a:off x="5649978" y="518135"/>
          <a:ext cx="2089925" cy="835970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Vyhodnocení a </a:t>
          </a:r>
          <a:r>
            <a:rPr lang="pl-PL" sz="1000" kern="1200" dirty="0">
              <a:solidFill>
                <a:srgbClr val="FF0000"/>
              </a:solidFill>
            </a:rPr>
            <a:t>vyplacení podpory na rok 2027 </a:t>
          </a:r>
          <a:r>
            <a:rPr lang="pl-PL" sz="1000" kern="1200" dirty="0"/>
            <a:t>operačního programu je možné 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rgbClr val="FF0000"/>
              </a:solidFill>
            </a:rPr>
            <a:t>do 15. října 2028</a:t>
          </a:r>
          <a:endParaRPr lang="cs-CZ" sz="1000" b="1" kern="1200" dirty="0">
            <a:solidFill>
              <a:srgbClr val="FF0000"/>
            </a:solidFill>
          </a:endParaRPr>
        </a:p>
      </dsp:txBody>
      <dsp:txXfrm>
        <a:off x="6067963" y="518135"/>
        <a:ext cx="1253955" cy="835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E8A7-C9D7-49A1-998D-DE8800E81080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E32C-3AEC-4737-9FC6-0CE89EAC2DB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1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F869-8AAA-4914-9F34-A112E7DDA88C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0C-9CD8-41CE-95A2-8869751BE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 případě dvouřádkového nadpisu</a:t>
            </a:r>
            <a:r>
              <a:rPr lang="cs-CZ" baseline="0" dirty="0"/>
              <a:t> je potřeba „NADPIS“ i „JMÉNO A PŘÍJMENÍ“ vycentrovat na střed!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95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Obrázky lze změnit: najet na obrázek - pravé tlačítko myši – vyjmout – kliknout na ikonu obrázku – vybrat soubor z pc</a:t>
            </a:r>
          </a:p>
          <a:p>
            <a:r>
              <a:rPr lang="cs-CZ" dirty="0"/>
              <a:t>Úpravy</a:t>
            </a:r>
            <a:r>
              <a:rPr lang="cs-CZ" baseline="0" dirty="0"/>
              <a:t> obrázku: </a:t>
            </a:r>
            <a:r>
              <a:rPr lang="cs-CZ" dirty="0"/>
              <a:t>najet na obrázek - pravé tlačítko myši – formát obrázku – ikona Obrázek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5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Obrázek lze změnit: najet na obrázek - pravé tlačítko myši – formát pozadí – výplň – soubor – vybrat soubor z pc</a:t>
            </a:r>
          </a:p>
          <a:p>
            <a:r>
              <a:rPr lang="cs-CZ" dirty="0"/>
              <a:t>Úpravy</a:t>
            </a:r>
            <a:r>
              <a:rPr lang="cs-CZ" baseline="0" dirty="0"/>
              <a:t> obrázku: </a:t>
            </a:r>
            <a:r>
              <a:rPr lang="cs-CZ" dirty="0"/>
              <a:t>najet na obrázek - pravé tlačítko myši – formát pozadí – ikona Obrázek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96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8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1936627"/>
            <a:ext cx="2381249" cy="2542670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6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3644294" y="1936627"/>
            <a:ext cx="2381248" cy="254267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1400"/>
              <a:t>Upravte styly předlohy textu.</a:t>
            </a:r>
          </a:p>
        </p:txBody>
      </p:sp>
      <p:sp>
        <p:nvSpPr>
          <p:cNvPr id="27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9217193" y="1962574"/>
            <a:ext cx="2381250" cy="251672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8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6445457" y="1962574"/>
            <a:ext cx="2381251" cy="254377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9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3129" y="1429772"/>
            <a:ext cx="8653046" cy="259824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30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1" name="Skupina 30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2" name="Skupina 31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5" name="Zástupný symbol pro obrázek 44"/>
          <p:cNvSpPr>
            <a:spLocks noGrp="1"/>
          </p:cNvSpPr>
          <p:nvPr>
            <p:ph type="pic" sz="quarter" idx="20"/>
          </p:nvPr>
        </p:nvSpPr>
        <p:spPr>
          <a:xfrm>
            <a:off x="843129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6" name="Zástupný symbol pro obrázek 44"/>
          <p:cNvSpPr>
            <a:spLocks noGrp="1"/>
          </p:cNvSpPr>
          <p:nvPr>
            <p:ph type="pic" sz="quarter" idx="21"/>
          </p:nvPr>
        </p:nvSpPr>
        <p:spPr>
          <a:xfrm>
            <a:off x="36442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7" name="Zástupný symbol pro obrázek 44"/>
          <p:cNvSpPr>
            <a:spLocks noGrp="1"/>
          </p:cNvSpPr>
          <p:nvPr>
            <p:ph type="pic" sz="quarter" idx="22"/>
          </p:nvPr>
        </p:nvSpPr>
        <p:spPr>
          <a:xfrm>
            <a:off x="6447779" y="4716414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8" name="Zástupný symbol pro obrázek 44"/>
          <p:cNvSpPr>
            <a:spLocks noGrp="1"/>
          </p:cNvSpPr>
          <p:nvPr>
            <p:ph type="pic" sz="quarter" idx="23"/>
          </p:nvPr>
        </p:nvSpPr>
        <p:spPr>
          <a:xfrm>
            <a:off x="92171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14892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23" name="Skupina 22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25" name="Obdélník 24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0" name="Zástupný symbol pro obrázek 39"/>
          <p:cNvSpPr>
            <a:spLocks noGrp="1"/>
          </p:cNvSpPr>
          <p:nvPr>
            <p:ph type="pic" sz="quarter" idx="10"/>
          </p:nvPr>
        </p:nvSpPr>
        <p:spPr>
          <a:xfrm>
            <a:off x="6886575" y="2069235"/>
            <a:ext cx="4468813" cy="407597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1" hasCustomPrompt="1"/>
          </p:nvPr>
        </p:nvSpPr>
        <p:spPr>
          <a:xfrm>
            <a:off x="3786188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3" name="Zástupný symbol pro text 41"/>
          <p:cNvSpPr>
            <a:spLocks noGrp="1"/>
          </p:cNvSpPr>
          <p:nvPr>
            <p:ph type="body" sz="quarter" idx="12" hasCustomPrompt="1"/>
          </p:nvPr>
        </p:nvSpPr>
        <p:spPr>
          <a:xfrm>
            <a:off x="816770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5" name="Zástupný symbol pro text 44"/>
          <p:cNvSpPr>
            <a:spLocks noGrp="1"/>
          </p:cNvSpPr>
          <p:nvPr>
            <p:ph type="body" sz="quarter" idx="13" hasCustomPrompt="1"/>
          </p:nvPr>
        </p:nvSpPr>
        <p:spPr>
          <a:xfrm>
            <a:off x="817563" y="2068513"/>
            <a:ext cx="5807075" cy="128270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7" name="Zástupný symbol pro text 46"/>
          <p:cNvSpPr>
            <a:spLocks noGrp="1"/>
          </p:cNvSpPr>
          <p:nvPr>
            <p:ph type="body" sz="quarter" idx="14" hasCustomPrompt="1"/>
          </p:nvPr>
        </p:nvSpPr>
        <p:spPr>
          <a:xfrm>
            <a:off x="838422" y="1359360"/>
            <a:ext cx="7888287" cy="24765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9" name="Zástupný symbol pro text 4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09638"/>
            <a:ext cx="8534400" cy="393700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362415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6" name="TextovéPole 15"/>
          <p:cNvSpPr txBox="1"/>
          <p:nvPr userDrawn="1"/>
        </p:nvSpPr>
        <p:spPr>
          <a:xfrm>
            <a:off x="5282005" y="2495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91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7" name="Skupina 6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24" name="TextovéPole 23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sp>
        <p:nvSpPr>
          <p:cNvPr id="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786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392935"/>
          </a:xfrm>
        </p:spPr>
        <p:txBody>
          <a:bodyPr/>
          <a:lstStyle>
            <a:lvl1pPr>
              <a:defRPr sz="2000" b="1" i="0" cap="all" baseline="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ea typeface="Verdana" panose="020B0604030504040204" pitchFamily="34" charset="0"/>
              </a:defRPr>
            </a:lvl2pPr>
            <a:lvl3pPr>
              <a:defRPr sz="1200">
                <a:ea typeface="Verdana" panose="020B0604030504040204" pitchFamily="34" charset="0"/>
              </a:defRPr>
            </a:lvl3pPr>
            <a:lvl4pPr>
              <a:defRPr sz="1200">
                <a:ea typeface="Verdana" panose="020B0604030504040204" pitchFamily="34" charset="0"/>
              </a:defRPr>
            </a:lvl4pPr>
            <a:lvl5pPr>
              <a:defRPr sz="1200">
                <a:ea typeface="Verdan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55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295167" cy="392934"/>
          </a:xfrm>
        </p:spPr>
        <p:txBody>
          <a:bodyPr>
            <a:normAutofit/>
          </a:bodyPr>
          <a:lstStyle/>
          <a:p>
            <a:r>
              <a:rPr lang="cs-CZ" sz="2000" b="1" cap="all">
                <a:latin typeface="Verdana" panose="020B0604030504040204" pitchFamily="34" charset="0"/>
              </a:rPr>
              <a:t>Kliknutím lze upravit styl.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cs-CZ" sz="1000" dirty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000" dirty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9" name="Zástupný symbol pro text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1783"/>
            <a:ext cx="8294688" cy="306387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40774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75700" cy="392935"/>
          </a:xfrm>
        </p:spPr>
        <p:txBody>
          <a:bodyPr/>
          <a:lstStyle>
            <a:lvl1pPr>
              <a:defRPr sz="2000" b="1" cap="all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3" name="Obdélník 1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0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2576289"/>
            <a:ext cx="2381250" cy="86281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4" name="Zástupný symbol pro text 37"/>
          <p:cNvSpPr>
            <a:spLocks noGrp="1"/>
          </p:cNvSpPr>
          <p:nvPr>
            <p:ph type="body" sz="quarter" idx="12"/>
          </p:nvPr>
        </p:nvSpPr>
        <p:spPr>
          <a:xfrm>
            <a:off x="3543301" y="3643079"/>
            <a:ext cx="5110162" cy="851668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843130" y="3620253"/>
            <a:ext cx="2381250" cy="86348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6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3543467" y="1532981"/>
            <a:ext cx="5109996" cy="862159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3543301" y="2576289"/>
            <a:ext cx="5110162" cy="862816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1374" y="1532982"/>
            <a:ext cx="2381251" cy="86215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/>
              <a:t>Upravte styly předlohy textu.</a:t>
            </a:r>
          </a:p>
        </p:txBody>
      </p:sp>
      <p:sp>
        <p:nvSpPr>
          <p:cNvPr id="29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0" name="Skupina 2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1" name="Skupina 3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4" name="Zástupný symbol pro obrázek 43"/>
          <p:cNvSpPr>
            <a:spLocks noGrp="1"/>
          </p:cNvSpPr>
          <p:nvPr>
            <p:ph type="pic" sz="quarter" idx="20"/>
          </p:nvPr>
        </p:nvSpPr>
        <p:spPr>
          <a:xfrm>
            <a:off x="841374" y="4725225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5" name="Zástupný symbol pro obrázek 43"/>
          <p:cNvSpPr>
            <a:spLocks noGrp="1"/>
          </p:cNvSpPr>
          <p:nvPr>
            <p:ph type="pic" sz="quarter" idx="21"/>
          </p:nvPr>
        </p:nvSpPr>
        <p:spPr>
          <a:xfrm>
            <a:off x="3543300" y="4726048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6" name="Zástupný symbol pro obrázek 43"/>
          <p:cNvSpPr>
            <a:spLocks noGrp="1"/>
          </p:cNvSpPr>
          <p:nvPr>
            <p:ph type="pic" sz="quarter" idx="22"/>
          </p:nvPr>
        </p:nvSpPr>
        <p:spPr>
          <a:xfrm>
            <a:off x="8974138" y="4725224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7" name="Zástupný symbol pro obrázek 43"/>
          <p:cNvSpPr>
            <a:spLocks noGrp="1"/>
          </p:cNvSpPr>
          <p:nvPr>
            <p:ph type="pic" sz="quarter" idx="23"/>
          </p:nvPr>
        </p:nvSpPr>
        <p:spPr>
          <a:xfrm>
            <a:off x="6272212" y="4712673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68953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838421" y="1949387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838419" y="4748129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838420" y="3348287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7286625" y="1949387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28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5088159" y="1949303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88157" y="4748045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5088158" y="3348203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838419" y="1949303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31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5C3B-849C-4275-8462-48417107539F}" type="datetimeFigureOut">
              <a:rPr lang="cs-CZ" smtClean="0"/>
              <a:t>20.02.2024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CAF4-FFBB-41DA-BD5A-F7CBCA10728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7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7" r:id="rId3"/>
    <p:sldLayoutId id="2147483650" r:id="rId4"/>
    <p:sldLayoutId id="2147483696" r:id="rId5"/>
    <p:sldLayoutId id="2147483653" r:id="rId6"/>
    <p:sldLayoutId id="2147483654" r:id="rId7"/>
    <p:sldLayoutId id="2147483690" r:id="rId8"/>
    <p:sldLayoutId id="2147483691" r:id="rId9"/>
    <p:sldLayoutId id="2147483692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szp23-okras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zif.cz/cs/szp23-okrasne-uznani-zo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5082202"/>
            <a:ext cx="12192000" cy="1272540"/>
            <a:chOff x="0" y="629770"/>
            <a:chExt cx="12192000" cy="1272540"/>
          </a:xfrm>
        </p:grpSpPr>
        <p:sp>
          <p:nvSpPr>
            <p:cNvPr id="2" name="Obdélník 1"/>
            <p:cNvSpPr/>
            <p:nvPr/>
          </p:nvSpPr>
          <p:spPr>
            <a:xfrm>
              <a:off x="0" y="629770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74" y="865930"/>
              <a:ext cx="1675713" cy="468366"/>
            </a:xfrm>
            <a:prstGeom prst="rect">
              <a:avLst/>
            </a:prstGeom>
          </p:spPr>
        </p:pic>
      </p:grpSp>
      <p:sp>
        <p:nvSpPr>
          <p:cNvPr id="8" name="TextovéPole 7"/>
          <p:cNvSpPr txBox="1"/>
          <p:nvPr/>
        </p:nvSpPr>
        <p:spPr>
          <a:xfrm>
            <a:off x="116378" y="5179863"/>
            <a:ext cx="928353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Organizace producentů SZP 2023 -2027</a:t>
            </a:r>
          </a:p>
          <a:p>
            <a:endParaRPr lang="cs-CZ" sz="1200" b="1" cap="all" spc="170" dirty="0">
              <a:solidFill>
                <a:srgbClr val="034A3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2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Robert Zavadil </a:t>
            </a:r>
          </a:p>
          <a:p>
            <a:r>
              <a:rPr lang="cs-CZ" sz="1200" b="1" cap="all" spc="17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ředitel odboru Společné organizace trhů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9497682" y="5786728"/>
            <a:ext cx="2596551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20. 2. 2024</a:t>
            </a:r>
          </a:p>
        </p:txBody>
      </p:sp>
    </p:spTree>
    <p:extLst>
      <p:ext uri="{BB962C8B-B14F-4D97-AF65-F5344CB8AC3E}">
        <p14:creationId xmlns:p14="http://schemas.microsoft.com/office/powerpoint/2010/main" val="119185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84880-62D6-4933-9975-B6F3572C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49"/>
            <a:ext cx="10515600" cy="392935"/>
          </a:xfrm>
        </p:spPr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6. Příloha č. 4 žádosti o uznání – produkty uznání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4D01867-DC7A-4E91-BE49-9D4C6500E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481" y="1438779"/>
            <a:ext cx="8337038" cy="4932000"/>
          </a:xfrm>
        </p:spPr>
      </p:pic>
    </p:spTree>
    <p:extLst>
      <p:ext uri="{BB962C8B-B14F-4D97-AF65-F5344CB8AC3E}">
        <p14:creationId xmlns:p14="http://schemas.microsoft.com/office/powerpoint/2010/main" val="153182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F211B-655C-43A7-AE39-5C46F8F8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6. Příloha č. 4 žádosti o uznání – produkty uznání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4A44058-550A-4511-9C2E-F010B81A8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190" y="1930498"/>
            <a:ext cx="10445620" cy="3017215"/>
          </a:xfrm>
        </p:spPr>
      </p:pic>
    </p:spTree>
    <p:extLst>
      <p:ext uri="{BB962C8B-B14F-4D97-AF65-F5344CB8AC3E}">
        <p14:creationId xmlns:p14="http://schemas.microsoft.com/office/powerpoint/2010/main" val="374192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225FC-FDF6-4037-90AB-F6E7053F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7. Podmínky operačního programu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FF8829-78FD-4395-A37A-78F1A50B2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120"/>
            <a:ext cx="10515600" cy="4497769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Operační program sestavený OP je strukturovaný finanční plán způsobilých výdajů v rámci jednotlivých intervencí dle čl. 47 nařízení 2021/2115 sledující cíle stanovené v čl. 46 nařízení 2021/2115. </a:t>
            </a:r>
          </a:p>
          <a:p>
            <a:pPr algn="just"/>
            <a:r>
              <a:rPr lang="cs-CZ" dirty="0"/>
              <a:t>Intervence je pojem používaný v nařízení 2021/2115. V rámci sjednocení definic zemědělské politiky ČR byl tento pojem definován v § 1 odst. 2 písm. k) zákona o SZIF jako opatření.</a:t>
            </a:r>
          </a:p>
          <a:p>
            <a:pPr algn="just"/>
            <a:r>
              <a:rPr lang="cs-CZ" dirty="0"/>
              <a:t>Operační programy jsou nejméně tříleté a nejvýše sedmileté v souladu s čl. 67 odst. 6 a čl. 50 odst. 2 nařízení 2021/2115. </a:t>
            </a:r>
          </a:p>
          <a:p>
            <a:pPr algn="just"/>
            <a:r>
              <a:rPr lang="cs-CZ" dirty="0"/>
              <a:t>Operační program se předkládá Státnímu zemědělskému intervenčnímu fondu (dále jen „Fond“) ke schválení v souladu s čl. 50 odst. 5 nařízení 2021/2115.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dirty="0"/>
              <a:t>Přehled způsobilých výdajů – Příloha č. 5 nařízení vlády</a:t>
            </a:r>
          </a:p>
          <a:p>
            <a:pPr algn="just"/>
            <a:r>
              <a:rPr lang="cs-CZ" dirty="0"/>
              <a:t>Přehled způsobilých výdajů pro jednotlivá opatření (intervence), ze kterých si OP může vybírat, je uveden </a:t>
            </a:r>
            <a:r>
              <a:rPr lang="cs-CZ" b="1" dirty="0"/>
              <a:t>v příloze č. 5 nařízení vlády.</a:t>
            </a:r>
          </a:p>
          <a:p>
            <a:pPr algn="just"/>
            <a:r>
              <a:rPr lang="cs-CZ" dirty="0"/>
              <a:t>Každý způsobilý výdaj v rámci operačního programu sleduje </a:t>
            </a:r>
            <a:r>
              <a:rPr lang="cs-CZ" b="1" dirty="0"/>
              <a:t>jeden konkrétní cíl </a:t>
            </a:r>
            <a:r>
              <a:rPr lang="cs-CZ" dirty="0"/>
              <a:t>z cílů stanovených v s čl. 46 nařízení 2021/2115</a:t>
            </a:r>
          </a:p>
          <a:p>
            <a:pPr algn="just"/>
            <a:r>
              <a:rPr lang="cs-CZ" dirty="0"/>
              <a:t>Cíle, kterých má být dosaženo prostřednictvím operačního programu, jsou uvedeny u každého opatření v příloze č. 5 nařízení vlády a tam, kde je to relevantní, i podle čl. 12 a 14 nařízení Komise (EU) 2022/126.</a:t>
            </a:r>
          </a:p>
          <a:p>
            <a:pPr algn="just"/>
            <a:r>
              <a:rPr lang="cs-CZ" dirty="0"/>
              <a:t>Cíl musí být stanoven tak, aby výdaj k tomuto cíli směřoval přímo a významně v souladu s čl. 22 nařízení 2022/126. </a:t>
            </a:r>
          </a:p>
          <a:p>
            <a:pPr algn="just"/>
            <a:r>
              <a:rPr lang="cs-CZ" dirty="0"/>
              <a:t>Na základě následného naplňování cílů prostřednictvím způsobilých výdajů stanovených v operačním programu je OP vyplácena finanční podpora.</a:t>
            </a:r>
          </a:p>
        </p:txBody>
      </p:sp>
    </p:spTree>
    <p:extLst>
      <p:ext uri="{BB962C8B-B14F-4D97-AF65-F5344CB8AC3E}">
        <p14:creationId xmlns:p14="http://schemas.microsoft.com/office/powerpoint/2010/main" val="213795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198AD-96E9-4525-B0FB-4D333D49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401"/>
            <a:ext cx="10515600" cy="392935"/>
          </a:xfrm>
        </p:spPr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8. Příloha č. 5 nařízení vlády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C8D7D7-C92C-4F5A-9553-9BACF39B5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98" y="1882756"/>
            <a:ext cx="5472405" cy="4629933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4D2E42E-7387-4B42-AA51-86E7AE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004"/>
            <a:ext cx="10515600" cy="6943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1B9F73-FE4A-46F6-800E-1C964E34A2C7}"/>
              </a:ext>
            </a:extLst>
          </p:cNvPr>
          <p:cNvSpPr txBox="1"/>
          <p:nvPr/>
        </p:nvSpPr>
        <p:spPr>
          <a:xfrm>
            <a:off x="838200" y="1399325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b="1" dirty="0">
                <a:latin typeface="Verdana" panose="020B0604030504040204" pitchFamily="34" charset="0"/>
                <a:ea typeface="Verdana" panose="020B0604030504040204" pitchFamily="34" charset="0"/>
              </a:rPr>
              <a:t>Seznam opatření, činností, cílů a způsobilých výdajů obsažených ve Strategickém plánu podle jednotlivých příslušných odvětví pro účely operačních programů:</a:t>
            </a:r>
          </a:p>
        </p:txBody>
      </p:sp>
    </p:spTree>
    <p:extLst>
      <p:ext uri="{BB962C8B-B14F-4D97-AF65-F5344CB8AC3E}">
        <p14:creationId xmlns:p14="http://schemas.microsoft.com/office/powerpoint/2010/main" val="185977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8F1B6-96E8-4D9A-9D3A-2400A1C2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829"/>
            <a:ext cx="10515600" cy="392935"/>
          </a:xfrm>
        </p:spPr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8. Příloha č. 5 nařízení vlády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599916-C64D-482F-8D65-A003E2BCB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87"/>
          <a:stretch/>
        </p:blipFill>
        <p:spPr>
          <a:xfrm>
            <a:off x="2097073" y="1740256"/>
            <a:ext cx="7997855" cy="38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BFB743-49A6-40CA-B425-A5734506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07" y="1818641"/>
            <a:ext cx="7575387" cy="19015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73DB7E-7AC8-4A2D-99A8-8A73B584F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306" y="3599782"/>
            <a:ext cx="7471093" cy="2446377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87190EC-4314-4561-86A5-49103C770DF4}"/>
              </a:ext>
            </a:extLst>
          </p:cNvPr>
          <p:cNvSpPr txBox="1">
            <a:spLocks/>
          </p:cNvSpPr>
          <p:nvPr/>
        </p:nvSpPr>
        <p:spPr>
          <a:xfrm>
            <a:off x="838200" y="905168"/>
            <a:ext cx="10515600" cy="392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8. Příloha č. 5 nařízení vlády</a:t>
            </a:r>
          </a:p>
        </p:txBody>
      </p:sp>
    </p:spTree>
    <p:extLst>
      <p:ext uri="{BB962C8B-B14F-4D97-AF65-F5344CB8AC3E}">
        <p14:creationId xmlns:p14="http://schemas.microsoft.com/office/powerpoint/2010/main" val="359894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BFCBDF2-0220-4C5C-892A-D0320F199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49" y="1258764"/>
            <a:ext cx="6052503" cy="5180811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E50836B-223F-4AB2-B22D-0F1567867B98}"/>
              </a:ext>
            </a:extLst>
          </p:cNvPr>
          <p:cNvSpPr txBox="1">
            <a:spLocks/>
          </p:cNvSpPr>
          <p:nvPr/>
        </p:nvSpPr>
        <p:spPr>
          <a:xfrm>
            <a:off x="838200" y="865829"/>
            <a:ext cx="10515600" cy="392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baseline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8. Příloha č. 5 nařízení vlády</a:t>
            </a:r>
          </a:p>
        </p:txBody>
      </p:sp>
    </p:spTree>
    <p:extLst>
      <p:ext uri="{BB962C8B-B14F-4D97-AF65-F5344CB8AC3E}">
        <p14:creationId xmlns:p14="http://schemas.microsoft.com/office/powerpoint/2010/main" val="276898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119E5AD-9317-4145-BF81-6CEB33C4F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938" y="1353185"/>
            <a:ext cx="7029450" cy="223837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D90A9E3-AACF-4287-A9AC-22D630CD8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613" y="3591560"/>
            <a:ext cx="6962775" cy="277177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09555232-41A2-4E47-A667-0587DFEC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829"/>
            <a:ext cx="10515600" cy="392935"/>
          </a:xfrm>
        </p:spPr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8. Příloha č. 5 nařízení vlády</a:t>
            </a:r>
          </a:p>
        </p:txBody>
      </p:sp>
    </p:spTree>
    <p:extLst>
      <p:ext uri="{BB962C8B-B14F-4D97-AF65-F5344CB8AC3E}">
        <p14:creationId xmlns:p14="http://schemas.microsoft.com/office/powerpoint/2010/main" val="1193444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61848" y="1368297"/>
            <a:ext cx="10515600" cy="502234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500" b="1" dirty="0">
                <a:solidFill>
                  <a:schemeClr val="accent2"/>
                </a:solidFill>
              </a:rPr>
              <a:t>3.1 Příručka pro uznání za organizaci producentů</a:t>
            </a:r>
            <a:endParaRPr lang="cs-CZ" sz="2500" dirty="0">
              <a:solidFill>
                <a:schemeClr val="accent2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cs-CZ" sz="2200" dirty="0"/>
              <a:t>Příručka podává základní informace zájemcům o získání uznání za organizaci producentů, kteří budou následně žádat o schválení operačního programu a dle jeho provádění o vyplacení podpory.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cs-CZ" sz="2200" dirty="0"/>
              <a:t>Slouží jako </a:t>
            </a:r>
            <a:r>
              <a:rPr lang="cs-CZ" sz="2200" b="1" dirty="0"/>
              <a:t>průvodce pro žadatele při vyplňování „Žádosti o uznání za organizaci producentů“ </a:t>
            </a:r>
            <a:r>
              <a:rPr lang="cs-CZ" sz="2200" dirty="0"/>
              <a:t>v odvětví ovoce a zeleniny, okrasných rostlin, brambor nebo vajec.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cs-CZ" sz="2200" dirty="0"/>
              <a:t>Struktura Příručky</a:t>
            </a:r>
            <a:r>
              <a:rPr lang="cs-CZ" sz="1900" dirty="0"/>
              <a:t>:</a:t>
            </a:r>
          </a:p>
          <a:p>
            <a:pPr marL="914400" lvl="2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800" dirty="0">
                <a:latin typeface="Verdana" panose="020B0604030504040204" pitchFamily="34" charset="0"/>
              </a:rPr>
              <a:t>1. Úvod				</a:t>
            </a:r>
            <a:r>
              <a:rPr lang="pl-PL" sz="1800" dirty="0">
                <a:latin typeface="Verdana" panose="020B0604030504040204" pitchFamily="34" charset="0"/>
              </a:rPr>
              <a:t>6. Povinnosti organizace producentů</a:t>
            </a:r>
          </a:p>
          <a:p>
            <a:pPr marL="914400" lvl="2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800" dirty="0">
                <a:latin typeface="Verdana" panose="020B0604030504040204" pitchFamily="34" charset="0"/>
              </a:rPr>
              <a:t>2. Výčet legislativy			</a:t>
            </a:r>
            <a:r>
              <a:rPr lang="pl-PL" sz="1800" dirty="0">
                <a:latin typeface="Verdana" panose="020B0604030504040204" pitchFamily="34" charset="0"/>
              </a:rPr>
              <a:t>7. Sankce za porušení povinností</a:t>
            </a:r>
          </a:p>
          <a:p>
            <a:pPr marL="914400" lvl="2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800" dirty="0">
                <a:latin typeface="Verdana" panose="020B0604030504040204" pitchFamily="34" charset="0"/>
              </a:rPr>
              <a:t>3. Základní pojmy			</a:t>
            </a:r>
            <a:r>
              <a:rPr lang="pl-PL" sz="1800" dirty="0">
                <a:latin typeface="Verdana" panose="020B0604030504040204" pitchFamily="34" charset="0"/>
              </a:rPr>
              <a:t>8. Kontroly na místě</a:t>
            </a:r>
          </a:p>
          <a:p>
            <a:pPr marL="914400" lvl="2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pl-PL" sz="1800" dirty="0">
                <a:latin typeface="Verdana" panose="020B0604030504040204" pitchFamily="34" charset="0"/>
              </a:rPr>
              <a:t>4. Podmínky uznání za organizaci producentů	</a:t>
            </a:r>
            <a:r>
              <a:rPr lang="cs-CZ" sz="1800" dirty="0">
                <a:latin typeface="Verdana" panose="020B0604030504040204" pitchFamily="34" charset="0"/>
              </a:rPr>
              <a:t>9. Seznamu formulářů a dalších dokumentů a způsob jejich podání</a:t>
            </a:r>
          </a:p>
          <a:p>
            <a:pPr marL="914400" lvl="2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pl-PL" sz="1800" dirty="0">
                <a:latin typeface="Verdana" panose="020B0604030504040204" pitchFamily="34" charset="0"/>
              </a:rPr>
              <a:t>5. Žádost o uznání za organizaci producentů	</a:t>
            </a:r>
            <a:r>
              <a:rPr lang="cs-CZ" sz="1800" dirty="0">
                <a:latin typeface="Verdana" panose="020B0604030504040204" pitchFamily="34" charset="0"/>
              </a:rPr>
              <a:t>10. Kontakt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2500" b="1" dirty="0">
                <a:solidFill>
                  <a:schemeClr val="accent2"/>
                </a:solidFill>
              </a:rPr>
              <a:t>3.2 Příručka pro schvalování operačního programu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cs-CZ" sz="2200" dirty="0"/>
              <a:t>Příručka podává základní informace zájemcům o schválení operačního programu a poskytuje užitečné informace o struktuře a podmínkách vedoucích ke schválení operačního programu.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cs-CZ" sz="2200" dirty="0"/>
              <a:t>Slouží jako </a:t>
            </a:r>
            <a:r>
              <a:rPr lang="cs-CZ" sz="2200" b="1" dirty="0"/>
              <a:t>průvodce pro žadatele při vyplňování „Žádosti o schválení operačního programu“ </a:t>
            </a:r>
            <a:r>
              <a:rPr lang="cs-CZ" sz="2200" dirty="0"/>
              <a:t>a jejích příloh.</a:t>
            </a:r>
          </a:p>
          <a:p>
            <a:pPr lvl="1" algn="just">
              <a:lnSpc>
                <a:spcPct val="120000"/>
              </a:lnSpc>
              <a:spcBef>
                <a:spcPts val="300"/>
              </a:spcBef>
            </a:pPr>
            <a:r>
              <a:rPr lang="cs-CZ" sz="2200" dirty="0"/>
              <a:t>Pro každé odvětví - ovoce a zeleniny, okrasných rostlin, brambor nebo vajec - je  vytvořena samostatná Příručka pro schvalování operačního programu.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cs-CZ" sz="2200" dirty="0"/>
              <a:t>Struktura Příručky:</a:t>
            </a:r>
          </a:p>
          <a:p>
            <a:pPr marL="914400" lvl="2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800" dirty="0">
                <a:latin typeface="Verdana" panose="020B0604030504040204" pitchFamily="34" charset="0"/>
              </a:rPr>
              <a:t>1. Úvod				</a:t>
            </a:r>
            <a:r>
              <a:rPr lang="pl-PL" sz="1800" dirty="0">
                <a:latin typeface="Verdana" panose="020B0604030504040204" pitchFamily="34" charset="0"/>
              </a:rPr>
              <a:t>6. Postup administrace</a:t>
            </a:r>
          </a:p>
          <a:p>
            <a:pPr marL="914400" lvl="2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800" dirty="0">
                <a:latin typeface="Verdana" panose="020B0604030504040204" pitchFamily="34" charset="0"/>
              </a:rPr>
              <a:t>2. Výčet legislativy			</a:t>
            </a:r>
            <a:r>
              <a:rPr lang="pl-PL" sz="1800" dirty="0">
                <a:latin typeface="Verdana" panose="020B0604030504040204" pitchFamily="34" charset="0"/>
              </a:rPr>
              <a:t>7. Kontroly na místě</a:t>
            </a:r>
          </a:p>
          <a:p>
            <a:pPr marL="914400" lvl="2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1800" dirty="0">
                <a:latin typeface="Verdana" panose="020B0604030504040204" pitchFamily="34" charset="0"/>
              </a:rPr>
              <a:t>3. Základní pojmy			</a:t>
            </a:r>
            <a:r>
              <a:rPr lang="pl-PL" sz="1800" dirty="0">
                <a:latin typeface="Verdana" panose="020B0604030504040204" pitchFamily="34" charset="0"/>
              </a:rPr>
              <a:t>8. Oznamovací povinnost</a:t>
            </a:r>
          </a:p>
          <a:p>
            <a:pPr marL="914400" lvl="2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pl-PL" sz="1800" dirty="0">
                <a:latin typeface="Verdana" panose="020B0604030504040204" pitchFamily="34" charset="0"/>
              </a:rPr>
              <a:t>4. Operační program			</a:t>
            </a:r>
            <a:r>
              <a:rPr lang="cs-CZ" sz="1800" dirty="0">
                <a:latin typeface="Verdana" panose="020B0604030504040204" pitchFamily="34" charset="0"/>
              </a:rPr>
              <a:t>9. Seznamu formulářů a dalších dokumentů a způsob jejich podání</a:t>
            </a:r>
          </a:p>
          <a:p>
            <a:pPr marL="914400" lvl="2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pl-PL" sz="1800" dirty="0">
                <a:latin typeface="Verdana" panose="020B0604030504040204" pitchFamily="34" charset="0"/>
              </a:rPr>
              <a:t>5. Žádost o schválení operačního programu 	</a:t>
            </a:r>
            <a:r>
              <a:rPr lang="cs-CZ" sz="1800" dirty="0">
                <a:latin typeface="Verdana" panose="020B0604030504040204" pitchFamily="34" charset="0"/>
              </a:rPr>
              <a:t>10. Kontakt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61848" y="863602"/>
            <a:ext cx="10515600" cy="392935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9. Druhy příruček</a:t>
            </a:r>
          </a:p>
        </p:txBody>
      </p:sp>
    </p:spTree>
    <p:extLst>
      <p:ext uri="{BB962C8B-B14F-4D97-AF65-F5344CB8AC3E}">
        <p14:creationId xmlns:p14="http://schemas.microsoft.com/office/powerpoint/2010/main" val="3681731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742D6D8-40CB-47A0-B592-2EA1D3BE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98" y="843188"/>
            <a:ext cx="9266853" cy="567223"/>
          </a:xfrm>
        </p:spPr>
        <p:txBody>
          <a:bodyPr>
            <a:normAutofit/>
          </a:bodyPr>
          <a:lstStyle/>
          <a:p>
            <a:r>
              <a:rPr lang="cs-CZ" sz="1700" dirty="0">
                <a:solidFill>
                  <a:srgbClr val="034A31"/>
                </a:solidFill>
                <a:ea typeface="Verdana" panose="020B0604030504040204" pitchFamily="34" charset="0"/>
              </a:rPr>
              <a:t>10. MODELOVÁ SITUACE OP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38774D-398D-4644-8819-F8EBDEBB8521}"/>
              </a:ext>
            </a:extLst>
          </p:cNvPr>
          <p:cNvSpPr txBox="1"/>
          <p:nvPr/>
        </p:nvSpPr>
        <p:spPr>
          <a:xfrm>
            <a:off x="655398" y="1271911"/>
            <a:ext cx="764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Žadatel – s</a:t>
            </a:r>
            <a:r>
              <a:rPr lang="cs-CZ" sz="1200" i="1" dirty="0"/>
              <a:t>polečnost „ABC družstvo“ </a:t>
            </a:r>
            <a:r>
              <a:rPr lang="cs-CZ" sz="1200" dirty="0"/>
              <a:t>– je složen ze 3 členů, kteří mají obchodovanou produkci za rok 2024 - 100 mil. Kč. </a:t>
            </a:r>
          </a:p>
          <a:p>
            <a:r>
              <a:rPr lang="cs-CZ" sz="1200" b="1" dirty="0"/>
              <a:t>Žadatel - má schválený operační program s konkrétními výdaji na roky  2025 – 2027.</a:t>
            </a:r>
            <a:endParaRPr lang="cs-CZ" sz="1200" b="1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D3231E-90D2-4E51-B5C3-78494C34F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6"/>
          <a:stretch/>
        </p:blipFill>
        <p:spPr>
          <a:xfrm>
            <a:off x="1044134" y="1733576"/>
            <a:ext cx="10492468" cy="466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5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text 17"/>
          <p:cNvSpPr>
            <a:spLocks noGrp="1"/>
          </p:cNvSpPr>
          <p:nvPr>
            <p:ph type="body" sz="quarter" idx="4294967295"/>
          </p:nvPr>
        </p:nvSpPr>
        <p:spPr>
          <a:xfrm>
            <a:off x="1441382" y="1659245"/>
            <a:ext cx="7996990" cy="4103601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cs-CZ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Legislativa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Strategický plán SZP na období 2023-2027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Lhůty a 3 fáze procesu k získání finanční podpory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Podmínky uznání za OP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s-CZ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Příloha č. 1 a č. 4 nařízení vlády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s-CZ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Příloha č. 4 Žádosti o uznání – produkty uznání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s-CZ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Podmínky operačního programu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pl-PL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Příloha č. 5 nařízení vlády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s-CZ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Druhy příruček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s-CZ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Modelová situace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s-CZ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Časová osa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cs-CZ" sz="1600" dirty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Webové stránky SZIF</a:t>
            </a:r>
            <a:endParaRPr lang="cs-CZ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cs-CZ" sz="1600" dirty="0">
              <a:solidFill>
                <a:srgbClr val="034A3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endParaRPr lang="cs-CZ" sz="1600" dirty="0">
              <a:solidFill>
                <a:srgbClr val="034A3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03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AA9C1D3-00BC-4FE6-A29F-AF3E001E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677"/>
            <a:ext cx="10515600" cy="3937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11. Časová osa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3B6E3AA-E79C-43AC-87B1-61AB8740A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973924"/>
              </p:ext>
            </p:extLst>
          </p:nvPr>
        </p:nvGraphicFramePr>
        <p:xfrm>
          <a:off x="325016" y="440095"/>
          <a:ext cx="11541968" cy="475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CC888546-3A19-4122-9540-DEEA901207DE}"/>
              </a:ext>
            </a:extLst>
          </p:cNvPr>
          <p:cNvSpPr txBox="1"/>
          <p:nvPr/>
        </p:nvSpPr>
        <p:spPr>
          <a:xfrm>
            <a:off x="838200" y="1108527"/>
            <a:ext cx="10515600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dirty="0"/>
              <a:t>Žadatel je uznán za Organizaci producentů </a:t>
            </a:r>
            <a:r>
              <a:rPr lang="cs-CZ" sz="1400" i="1" dirty="0"/>
              <a:t>(cca do 31.12. 2024)</a:t>
            </a:r>
            <a:endParaRPr lang="cs-CZ" sz="1400" dirty="0"/>
          </a:p>
          <a:p>
            <a:pPr marL="342900" indent="-342900">
              <a:buAutoNum type="arabicPeriod"/>
            </a:pPr>
            <a:endParaRPr lang="cs-CZ" sz="1400" dirty="0"/>
          </a:p>
          <a:p>
            <a:pPr marL="342900" indent="-342900">
              <a:buAutoNum type="arabicPeriod"/>
            </a:pPr>
            <a:r>
              <a:rPr lang="cs-CZ" sz="1400" dirty="0"/>
              <a:t>Žadatel má schválen schválený operační program</a:t>
            </a:r>
            <a:r>
              <a:rPr lang="cs-CZ" sz="1400" i="1" dirty="0"/>
              <a:t> (cca do 31.12. 2024)</a:t>
            </a:r>
          </a:p>
          <a:p>
            <a:pPr marL="342900" indent="-342900">
              <a:buAutoNum type="arabicPeriod"/>
            </a:pPr>
            <a:endParaRPr lang="cs-CZ" sz="1400" dirty="0"/>
          </a:p>
          <a:p>
            <a:pPr marL="342900" indent="-342900">
              <a:buAutoNum type="arabicPeriod"/>
            </a:pPr>
            <a:r>
              <a:rPr lang="cs-CZ" sz="1400" dirty="0"/>
              <a:t>Organizace producentů, provádí operační program pro dané roky </a:t>
            </a:r>
            <a:r>
              <a:rPr lang="cs-CZ" sz="1400" i="1" dirty="0"/>
              <a:t>(2025,2026,2027)</a:t>
            </a:r>
          </a:p>
          <a:p>
            <a:endParaRPr lang="cs-CZ" sz="1400" i="1" dirty="0"/>
          </a:p>
          <a:p>
            <a:r>
              <a:rPr lang="cs-CZ" sz="1400" dirty="0"/>
              <a:t>4.     Žadatel nárokuje podpory za vynaložené výdaje… </a:t>
            </a:r>
            <a:endParaRPr lang="cs-CZ" sz="1400" i="1" dirty="0"/>
          </a:p>
          <a:p>
            <a:pPr marL="342900" indent="-342900">
              <a:buAutoNum type="arabicPeriod"/>
            </a:pPr>
            <a:endParaRPr lang="cs-CZ" sz="1400" dirty="0"/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524D4F04-A657-4E90-999E-2E82919E8370}"/>
              </a:ext>
            </a:extLst>
          </p:cNvPr>
          <p:cNvSpPr/>
          <p:nvPr/>
        </p:nvSpPr>
        <p:spPr>
          <a:xfrm>
            <a:off x="3994897" y="3531536"/>
            <a:ext cx="345233" cy="373225"/>
          </a:xfrm>
          <a:prstGeom prst="rightArrow">
            <a:avLst>
              <a:gd name="adj1" fmla="val 50000"/>
              <a:gd name="adj2" fmla="val 5630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006B7E-DE5A-4B02-A4EE-E9A1D513AC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4921887"/>
              </p:ext>
            </p:extLst>
          </p:nvPr>
        </p:nvGraphicFramePr>
        <p:xfrm>
          <a:off x="3994897" y="3718148"/>
          <a:ext cx="7739904" cy="187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1E9AD7F-2494-4CA5-B181-034EA84EA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692521"/>
              </p:ext>
            </p:extLst>
          </p:nvPr>
        </p:nvGraphicFramePr>
        <p:xfrm>
          <a:off x="3994897" y="4654269"/>
          <a:ext cx="7739904" cy="187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3709FAC7-A544-4E79-B82D-6D480EBD7123}"/>
              </a:ext>
            </a:extLst>
          </p:cNvPr>
          <p:cNvSpPr/>
          <p:nvPr/>
        </p:nvSpPr>
        <p:spPr>
          <a:xfrm>
            <a:off x="3994897" y="4467656"/>
            <a:ext cx="345233" cy="373225"/>
          </a:xfrm>
          <a:prstGeom prst="rightArrow">
            <a:avLst>
              <a:gd name="adj1" fmla="val 50000"/>
              <a:gd name="adj2" fmla="val 5630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005FD31F-A6F5-4EA3-A7EF-BB1143722F3A}"/>
              </a:ext>
            </a:extLst>
          </p:cNvPr>
          <p:cNvSpPr/>
          <p:nvPr/>
        </p:nvSpPr>
        <p:spPr>
          <a:xfrm>
            <a:off x="3974681" y="5376248"/>
            <a:ext cx="345233" cy="373225"/>
          </a:xfrm>
          <a:prstGeom prst="rightArrow">
            <a:avLst>
              <a:gd name="adj1" fmla="val 50000"/>
              <a:gd name="adj2" fmla="val 5630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442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818735"/>
            <a:ext cx="10515600" cy="4185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12. Webové stránky SZIF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4389"/>
            <a:ext cx="10515600" cy="38556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Verdana"/>
                <a:ea typeface="Verdana"/>
              </a:rPr>
              <a:t>  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199" y="1142738"/>
            <a:ext cx="10622281" cy="88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200" b="1" dirty="0">
                <a:latin typeface="Verdana" panose="020B0604030504040204" pitchFamily="34" charset="0"/>
                <a:ea typeface="Verdana" panose="020B0604030504040204" pitchFamily="34" charset="0"/>
              </a:rPr>
              <a:t>Link:</a:t>
            </a:r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https://www.szif.cz/cs/szp23-okrasne</a:t>
            </a:r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1200" b="1" dirty="0">
                <a:latin typeface="Verdana" panose="020B0604030504040204" pitchFamily="34" charset="0"/>
                <a:ea typeface="Verdana" panose="020B0604030504040204" pitchFamily="34" charset="0"/>
              </a:rPr>
              <a:t>Cesta:</a:t>
            </a:r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  SZIF poskytuje / Strategický plán 2023-2027 / Sektorové intervence / </a:t>
            </a:r>
            <a:r>
              <a:rPr lang="cs-CZ" sz="1200" b="1" dirty="0">
                <a:latin typeface="Verdana" panose="020B0604030504040204" pitchFamily="34" charset="0"/>
                <a:ea typeface="Verdana" panose="020B0604030504040204" pitchFamily="34" charset="0"/>
              </a:rPr>
              <a:t>Organizace producentů okrasných rostlin </a:t>
            </a:r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/ Uznání za organizaci producentů - Schválení operačního programu - Podpora na výdaje uskutečněné v rámci operačního programu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E0DFA91-0AB0-4BEC-A793-53D10E6CE70F}"/>
              </a:ext>
            </a:extLst>
          </p:cNvPr>
          <p:cNvPicPr/>
          <p:nvPr/>
        </p:nvPicPr>
        <p:blipFill rotWithShape="1">
          <a:blip r:embed="rId4"/>
          <a:srcRect l="13782" t="8780" r="13896" b="24866"/>
          <a:stretch/>
        </p:blipFill>
        <p:spPr>
          <a:xfrm>
            <a:off x="2331719" y="2028750"/>
            <a:ext cx="7528560" cy="430927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AFE1BC8-967D-427C-9319-E094A1895888}"/>
              </a:ext>
            </a:extLst>
          </p:cNvPr>
          <p:cNvSpPr/>
          <p:nvPr/>
        </p:nvSpPr>
        <p:spPr>
          <a:xfrm>
            <a:off x="2555958" y="3474242"/>
            <a:ext cx="1620520" cy="208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92E967E-8CD4-48A6-9963-0CC5137FDAF4}"/>
              </a:ext>
            </a:extLst>
          </p:cNvPr>
          <p:cNvSpPr/>
          <p:nvPr/>
        </p:nvSpPr>
        <p:spPr>
          <a:xfrm>
            <a:off x="2667718" y="3923242"/>
            <a:ext cx="1081322" cy="1286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8E25143-2958-4EEA-B91C-F7DB0C5216F5}"/>
              </a:ext>
            </a:extLst>
          </p:cNvPr>
          <p:cNvSpPr/>
          <p:nvPr/>
        </p:nvSpPr>
        <p:spPr>
          <a:xfrm>
            <a:off x="2555958" y="4935863"/>
            <a:ext cx="1304842" cy="208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A910618-C2B3-4EE8-9A42-92880CFC7B5A}"/>
              </a:ext>
            </a:extLst>
          </p:cNvPr>
          <p:cNvSpPr/>
          <p:nvPr/>
        </p:nvSpPr>
        <p:spPr>
          <a:xfrm>
            <a:off x="3208379" y="2668346"/>
            <a:ext cx="1097807" cy="208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654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651079"/>
            <a:ext cx="10515600" cy="7926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12. Webové stránky SZIF</a:t>
            </a:r>
            <a:br>
              <a:rPr lang="cs-CZ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</a:br>
            <a:r>
              <a:rPr lang="cs-CZ" sz="1400" dirty="0">
                <a:solidFill>
                  <a:schemeClr val="accent2"/>
                </a:solidFill>
                <a:latin typeface="Verdana"/>
                <a:ea typeface="Verdana"/>
              </a:rPr>
              <a:t>Uznání ZA ORGANIZACI PRODUCENTŮ - SEKCE KE STAŽENÍ</a:t>
            </a:r>
            <a:endParaRPr lang="cs-CZ" sz="1400" dirty="0">
              <a:solidFill>
                <a:schemeClr val="accent2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38200" y="1443726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Verdana" panose="020B0604030504040204" pitchFamily="34" charset="0"/>
                <a:ea typeface="Verdana" panose="020B0604030504040204" pitchFamily="34" charset="0"/>
              </a:rPr>
              <a:t>Link:</a:t>
            </a:r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https://www.szif.cz/cs/szp23-okrasne-uznani-zop</a:t>
            </a:r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cs-CZ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200" b="1" dirty="0">
                <a:latin typeface="Verdana" panose="020B0604030504040204" pitchFamily="34" charset="0"/>
                <a:ea typeface="Verdana" panose="020B0604030504040204" pitchFamily="34" charset="0"/>
              </a:rPr>
              <a:t>Cesta:</a:t>
            </a:r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  SZIF poskytuje / Strategický plán 2023-2027 / Sektorové intervence / Organizace producentů okrasných rostlin </a:t>
            </a:r>
            <a:r>
              <a:rPr lang="cs-CZ" sz="1200" b="1" dirty="0">
                <a:latin typeface="Verdana" panose="020B0604030504040204" pitchFamily="34" charset="0"/>
                <a:ea typeface="Verdana" panose="020B0604030504040204" pitchFamily="34" charset="0"/>
              </a:rPr>
              <a:t>/ Uznání za organizaci producentů / </a:t>
            </a:r>
            <a:r>
              <a:rPr lang="cs-CZ" sz="1200" dirty="0">
                <a:latin typeface="Verdana" panose="020B0604030504040204" pitchFamily="34" charset="0"/>
                <a:ea typeface="Verdana" panose="020B0604030504040204" pitchFamily="34" charset="0"/>
              </a:rPr>
              <a:t>Ke stažení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402B75-C3E4-41EF-B00B-516D25A31B07}"/>
              </a:ext>
            </a:extLst>
          </p:cNvPr>
          <p:cNvPicPr/>
          <p:nvPr/>
        </p:nvPicPr>
        <p:blipFill rotWithShape="1">
          <a:blip r:embed="rId3"/>
          <a:srcRect l="23775" t="9349" r="23974" b="7054"/>
          <a:stretch/>
        </p:blipFill>
        <p:spPr>
          <a:xfrm>
            <a:off x="6368903" y="1443726"/>
            <a:ext cx="4984897" cy="497833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5F77C9E0-55E8-4D80-885E-BBDC80D68251}"/>
              </a:ext>
            </a:extLst>
          </p:cNvPr>
          <p:cNvSpPr/>
          <p:nvPr/>
        </p:nvSpPr>
        <p:spPr>
          <a:xfrm>
            <a:off x="6929775" y="1823803"/>
            <a:ext cx="725667" cy="185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79CEA85-C491-4BB9-89D5-270BB3865610}"/>
              </a:ext>
            </a:extLst>
          </p:cNvPr>
          <p:cNvSpPr/>
          <p:nvPr/>
        </p:nvSpPr>
        <p:spPr>
          <a:xfrm>
            <a:off x="6472574" y="2358193"/>
            <a:ext cx="1097807" cy="208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553A445-BE0A-4F97-83C5-6AF821221D79}"/>
              </a:ext>
            </a:extLst>
          </p:cNvPr>
          <p:cNvSpPr/>
          <p:nvPr/>
        </p:nvSpPr>
        <p:spPr>
          <a:xfrm>
            <a:off x="6472574" y="3324859"/>
            <a:ext cx="1097807" cy="3433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C461309-B05A-48BC-BB25-0C12EFADEF82}"/>
              </a:ext>
            </a:extLst>
          </p:cNvPr>
          <p:cNvSpPr/>
          <p:nvPr/>
        </p:nvSpPr>
        <p:spPr>
          <a:xfrm>
            <a:off x="7655442" y="4284496"/>
            <a:ext cx="725667" cy="185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88BE879-A457-4B80-97B9-C6D2CCBB9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7" y="2876499"/>
            <a:ext cx="3666437" cy="3545566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C8C1C96-AF7E-4C2A-A829-414BAB51B642}"/>
              </a:ext>
            </a:extLst>
          </p:cNvPr>
          <p:cNvCxnSpPr/>
          <p:nvPr/>
        </p:nvCxnSpPr>
        <p:spPr>
          <a:xfrm flipH="1" flipV="1">
            <a:off x="5528930" y="3932895"/>
            <a:ext cx="2126512" cy="444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57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5025394"/>
            <a:ext cx="12192000" cy="1272540"/>
            <a:chOff x="0" y="5349244"/>
            <a:chExt cx="12192000" cy="1272540"/>
          </a:xfrm>
        </p:grpSpPr>
        <p:sp>
          <p:nvSpPr>
            <p:cNvPr id="7" name="Obdélník 6"/>
            <p:cNvSpPr/>
            <p:nvPr/>
          </p:nvSpPr>
          <p:spPr>
            <a:xfrm>
              <a:off x="0" y="5349244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2799915" y="5469868"/>
              <a:ext cx="593296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cap="all" spc="170" dirty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děkuji VÁM Za pozornost</a:t>
              </a:r>
            </a:p>
            <a:p>
              <a:pPr algn="ctr"/>
              <a:endParaRPr lang="cs-CZ" sz="2000" b="1" cap="all" spc="170" dirty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cs-CZ" sz="2000" b="1" cap="all" spc="170" dirty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Robert.zavadil@szif.cz</a:t>
              </a: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9123760" y="5554627"/>
              <a:ext cx="24702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Státní zemědělský intervenční fond</a:t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Ve Smečkách 33</a:t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Praha 1 – 110 00</a:t>
              </a: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b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info</a:t>
              </a:r>
              <a:r>
                <a:rPr lang="cs-CZ" sz="1000" spc="70" dirty="0">
                  <a:latin typeface="Verdana" panose="020B0604030504040204" pitchFamily="34" charset="0"/>
                  <a:ea typeface="Verdana" panose="020B0604030504040204" pitchFamily="34" charset="0"/>
                </a:rPr>
                <a:t>@szif.cz</a:t>
              </a:r>
              <a:endParaRPr lang="cs-CZ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46" y="5792634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60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CA5F7-BC5E-4F35-96C2-84FEA2DD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1. 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AA6601-406E-4F97-9050-2AC20827B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956"/>
            <a:ext cx="10515600" cy="48088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500" b="1" dirty="0">
                <a:solidFill>
                  <a:schemeClr val="accent2"/>
                </a:solidFill>
              </a:rPr>
              <a:t>Legislativa EU </a:t>
            </a:r>
          </a:p>
          <a:p>
            <a:pPr algn="just"/>
            <a:r>
              <a:rPr lang="cs-CZ" b="1" dirty="0"/>
              <a:t>Nařízení Evropského parlamentu a Rady (EU) č. 1308/2013</a:t>
            </a:r>
            <a:r>
              <a:rPr lang="cs-CZ" dirty="0"/>
              <a:t>, kterým se stanoví společná organizace zemědělských trhů</a:t>
            </a:r>
          </a:p>
          <a:p>
            <a:pPr algn="just"/>
            <a:r>
              <a:rPr lang="cs-CZ" b="1" dirty="0"/>
              <a:t>Nařízení Evropského parlamentu a Rady (EU) 2021/2115</a:t>
            </a:r>
            <a:r>
              <a:rPr lang="cs-CZ" dirty="0"/>
              <a:t>, kterým se stanoví pravidla podpory pro strategické plány, jež mají být vypracovány členskými státy v rámci společné zemědělské politiky (strategické plány SZP) a financovány Evropským zemědělským záručním fondem (EZZF) a Evropským zemědělským fondem pro rozvoj venkova (EZFRV)</a:t>
            </a:r>
          </a:p>
          <a:p>
            <a:pPr algn="just"/>
            <a:r>
              <a:rPr lang="cs-CZ" b="1" dirty="0"/>
              <a:t>Nařízení Komise v přenesené pravomoci (EU) 2022/126</a:t>
            </a:r>
            <a:r>
              <a:rPr lang="cs-CZ" dirty="0"/>
              <a:t>, kterým se doplňuje nařízení Evropského parlamentu a Rady (EU) 2021/2115 o dodatečné požadavky na některé typy intervencí stanovené členskými státy v jejich strategických plánech SZP na období 2023 až 2027 podle uvedeného nařízení, jakož i pravidla týkající se poměru pro standard dobrého zemědělského a environmentálního stavu (DZES) 1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500" b="1" dirty="0">
                <a:solidFill>
                  <a:schemeClr val="accent2"/>
                </a:solidFill>
              </a:rPr>
              <a:t>Legislativa ČR</a:t>
            </a:r>
          </a:p>
          <a:p>
            <a:pPr algn="just"/>
            <a:r>
              <a:rPr lang="cs-CZ" b="1" dirty="0"/>
              <a:t>Nařízení vlády č. 82/2023</a:t>
            </a:r>
            <a:r>
              <a:rPr lang="cs-CZ" dirty="0"/>
              <a:t>, o stanovení podmínek provádění společné organizace trhů organizacemi producentů (dále jen „nařízení vlády“) </a:t>
            </a:r>
          </a:p>
          <a:p>
            <a:pPr algn="just"/>
            <a:r>
              <a:rPr lang="cs-CZ" dirty="0"/>
              <a:t>Zákon č. 256/2000 Sb., o Státním zemědělském intervenčním fondu (dále jen „zákon o SZIF“)</a:t>
            </a:r>
          </a:p>
          <a:p>
            <a:pPr algn="just"/>
            <a:r>
              <a:rPr lang="cs-CZ" dirty="0"/>
              <a:t>Zákon č. 252/1997 Sb., o zemědělství </a:t>
            </a:r>
          </a:p>
          <a:p>
            <a:pPr algn="just"/>
            <a:r>
              <a:rPr lang="cs-CZ" dirty="0"/>
              <a:t>Zákon č. 89/2012 Sb., nový občanský zákoník </a:t>
            </a:r>
          </a:p>
          <a:p>
            <a:pPr algn="just"/>
            <a:r>
              <a:rPr lang="cs-CZ" dirty="0"/>
              <a:t>Zákon č. 90/2012 Sb., o obchodních korporacích</a:t>
            </a:r>
          </a:p>
          <a:p>
            <a:pPr algn="just"/>
            <a:r>
              <a:rPr lang="cs-CZ" dirty="0"/>
              <a:t>Zákon č. 500/2004 Sb., správní řád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99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21900-C34A-4CF3-B582-808BC2BE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34A31"/>
                </a:solidFill>
                <a:ea typeface="Verdana" panose="020B0604030504040204" pitchFamily="34" charset="0"/>
              </a:rPr>
              <a:t>2. Strategický plán SZP na období 2023-2027</a:t>
            </a:r>
            <a:endParaRPr lang="cs-CZ" sz="1800" dirty="0">
              <a:solidFill>
                <a:srgbClr val="034A31"/>
              </a:solidFill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6C4C7-10D9-4FBA-97DF-B4D08C48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558"/>
            <a:ext cx="10515600" cy="736846"/>
          </a:xfrm>
        </p:spPr>
        <p:txBody>
          <a:bodyPr/>
          <a:lstStyle/>
          <a:p>
            <a:r>
              <a:rPr lang="cs-CZ" dirty="0"/>
              <a:t>Jsou pravidla, jež se použijí pro unijní podporu financovanou z EZZF a EZFRV a poskytovanou ve formě typů intervencí specifikovaných ve strategických plánech SZP vypracovaných členskými státy a schválených Komisí.</a:t>
            </a:r>
          </a:p>
          <a:p>
            <a:r>
              <a:rPr lang="cs-CZ" dirty="0"/>
              <a:t>Následující údaje jsou platné pro organizace producentů uznané v odvětví okrasných rostlin a školkařství.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103076-9529-4AD3-BB70-465B4E12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2684"/>
            <a:ext cx="10515600" cy="2700815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B8889C3B-1FE8-4946-9337-FB0FAD5AEE95}"/>
              </a:ext>
            </a:extLst>
          </p:cNvPr>
          <p:cNvSpPr txBox="1">
            <a:spLocks/>
          </p:cNvSpPr>
          <p:nvPr/>
        </p:nvSpPr>
        <p:spPr>
          <a:xfrm>
            <a:off x="949910" y="4973498"/>
            <a:ext cx="10597048" cy="134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Plánovaná částka podpory na schválené operační programy pro jednotlivé finanční roky v Kč </a:t>
            </a:r>
            <a:r>
              <a:rPr lang="cs-CZ" dirty="0"/>
              <a:t>(přepočet kurzem 25 Kč/EUR):</a:t>
            </a:r>
          </a:p>
          <a:p>
            <a:pPr>
              <a:spcBef>
                <a:spcPts val="300"/>
              </a:spcBef>
            </a:pPr>
            <a:r>
              <a:rPr lang="cs-CZ" dirty="0"/>
              <a:t>FY 2024 (16.10.2023 – 15.10.2024)	 12 550 000 Kč</a:t>
            </a:r>
          </a:p>
          <a:p>
            <a:pPr>
              <a:spcBef>
                <a:spcPts val="300"/>
              </a:spcBef>
            </a:pPr>
            <a:r>
              <a:rPr lang="cs-CZ" dirty="0"/>
              <a:t>FY 2025 (16.10.2024 – 15.10.2025)	 12 550 000 Kč</a:t>
            </a:r>
          </a:p>
          <a:p>
            <a:pPr>
              <a:spcBef>
                <a:spcPts val="300"/>
              </a:spcBef>
            </a:pPr>
            <a:r>
              <a:rPr lang="cs-CZ" dirty="0"/>
              <a:t>FY 2026 (16.10.2025 – 15.10.2026)	 12 550 000 Kč</a:t>
            </a:r>
          </a:p>
          <a:p>
            <a:pPr>
              <a:spcBef>
                <a:spcPts val="300"/>
              </a:spcBef>
            </a:pPr>
            <a:r>
              <a:rPr lang="cs-CZ" dirty="0"/>
              <a:t>FY 2027 (16.10.2026 – 15.10.2027)	 12 550 000 Kč</a:t>
            </a:r>
          </a:p>
          <a:p>
            <a:pPr>
              <a:spcBef>
                <a:spcPts val="300"/>
              </a:spcBef>
            </a:pPr>
            <a:r>
              <a:rPr lang="cs-CZ" dirty="0"/>
              <a:t>FY 2028 (16.10.2027 – 15.10.2028)	 12 550 000 Kč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85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358" y="923114"/>
            <a:ext cx="9136224" cy="392935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3. lhůty a 3 fáze procesu k získání finanční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9461" y="1477926"/>
            <a:ext cx="10345480" cy="49122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cs-CZ" sz="1500" b="1" dirty="0">
                <a:solidFill>
                  <a:schemeClr val="accent2"/>
                </a:solidFill>
              </a:rPr>
              <a:t>3.1 Žádost o uznání za organizaci producentů</a:t>
            </a:r>
            <a:endParaRPr lang="cs-CZ" sz="1500" dirty="0">
              <a:solidFill>
                <a:schemeClr val="accent2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cs-CZ" dirty="0"/>
              <a:t>Žádost o uznání za organizaci producentů lze podat kdykoliv </a:t>
            </a:r>
            <a:r>
              <a:rPr lang="cs-CZ" b="1" dirty="0"/>
              <a:t>v průběhu roku</a:t>
            </a:r>
            <a:r>
              <a:rPr lang="cs-CZ" dirty="0"/>
              <a:t>. 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Vyhodnocení a rozhodnutí o této žádosti bude provedeno do 4 měsíců od podání žádosti doplněné všemi příslušnými podklady.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Žadatel bude uznán za organizaci producentů </a:t>
            </a:r>
            <a:r>
              <a:rPr lang="cs-CZ" b="1" dirty="0"/>
              <a:t>od data nabytí právní moci rozhodnutí o uznání.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500" b="1" dirty="0">
                <a:solidFill>
                  <a:schemeClr val="accent2"/>
                </a:solidFill>
              </a:rPr>
              <a:t>3.2 Žádost o schválení operačního programu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Žádost o schválení operačního programu lze podat během roku, ale </a:t>
            </a:r>
            <a:r>
              <a:rPr lang="cs-CZ" b="1" dirty="0"/>
              <a:t>nejpozději do 15. srpna </a:t>
            </a:r>
            <a:r>
              <a:rPr lang="cs-CZ" dirty="0"/>
              <a:t>roku, který předchází roku, ve kterém se má operační program začít provádět.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Vyhodnocení a rozhodnutí o této žádosti bude provedeno tak, aby bylo možné operační program provádět v roce, který následuje po podání žádosti.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Žadateli bude schválen operační program </a:t>
            </a:r>
            <a:r>
              <a:rPr lang="cs-CZ" b="1" dirty="0"/>
              <a:t>datem nabytí právní moci rozhodnutí o schválení.</a:t>
            </a:r>
          </a:p>
          <a:p>
            <a:pPr marL="177800" indent="0" algn="just">
              <a:lnSpc>
                <a:spcPct val="110000"/>
              </a:lnSpc>
              <a:buNone/>
            </a:pPr>
            <a:r>
              <a:rPr lang="cs-CZ" sz="1500" b="1" dirty="0">
                <a:solidFill>
                  <a:schemeClr val="accent2"/>
                </a:solidFill>
              </a:rPr>
              <a:t>Souběh Žádostí z bodu 3.1 a 3.2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Žádost o uznání za organizaci producentů a o schválení operačního programu </a:t>
            </a:r>
            <a:r>
              <a:rPr lang="cs-CZ" b="1" dirty="0"/>
              <a:t>lze podat současně </a:t>
            </a:r>
            <a:r>
              <a:rPr lang="cs-CZ" dirty="0"/>
              <a:t>v jednom roce, přestože žadatel nebyl ještě uznán za organizaci producentů.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Tyto žádosti musí být podány </a:t>
            </a:r>
            <a:r>
              <a:rPr lang="cs-CZ" b="1" dirty="0"/>
              <a:t>nejpozději do 15. srpna </a:t>
            </a:r>
            <a:r>
              <a:rPr lang="cs-CZ" dirty="0"/>
              <a:t>roku, který předchází roku, ve kterém se má operační program začít provádět.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Schválení operačního programu je podmíněno získáním uznání za organizaci producentů.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cs-CZ" sz="1500" b="1" dirty="0">
                <a:solidFill>
                  <a:schemeClr val="accent2"/>
                </a:solidFill>
              </a:rPr>
              <a:t>3.3 Žádost o podporu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Žádosti o podporu lze podat do 31. 7. v případě části podpory a do 15. 2. v případě roční a zbývající podpory.</a:t>
            </a:r>
          </a:p>
          <a:p>
            <a:pPr algn="just">
              <a:lnSpc>
                <a:spcPct val="110000"/>
              </a:lnSpc>
            </a:pPr>
            <a:r>
              <a:rPr lang="cs-CZ" dirty="0"/>
              <a:t>Informace, vč. příručky a formulářů budou k dispozici na začátku roku 2024.</a:t>
            </a:r>
            <a:endParaRPr lang="cs-CZ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99153"/>
            <a:ext cx="10515600" cy="392935"/>
          </a:xfrm>
        </p:spPr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4. Podmínky uznání za 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912" y="1414130"/>
            <a:ext cx="10515600" cy="5089307"/>
          </a:xfrm>
        </p:spPr>
        <p:txBody>
          <a:bodyPr>
            <a:normAutofit lnSpcReduction="10000"/>
          </a:bodyPr>
          <a:lstStyle/>
          <a:p>
            <a:pPr marL="354013" indent="0" algn="just">
              <a:lnSpc>
                <a:spcPct val="110000"/>
              </a:lnSpc>
              <a:buNone/>
            </a:pPr>
            <a:r>
              <a:rPr lang="cs-CZ" sz="1300" dirty="0"/>
              <a:t>Organizace producentů (dále jen „OP“) je právnická osoba, která je založena a ovládána producenty v daném odvětví  a splňuje podmínky evropské a národní legislativy.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Právní forma </a:t>
            </a:r>
            <a:r>
              <a:rPr lang="cs-CZ" dirty="0">
                <a:latin typeface="Verdana" panose="020B0604030504040204" pitchFamily="34" charset="0"/>
              </a:rPr>
              <a:t>– obchodní korporace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Činnost OP </a:t>
            </a:r>
            <a:r>
              <a:rPr lang="cs-CZ" dirty="0">
                <a:latin typeface="Verdana" panose="020B0604030504040204" pitchFamily="34" charset="0"/>
              </a:rPr>
              <a:t>- soustředění nabídky a uvádění produktů svých členů na trh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Fungování a cíle OP </a:t>
            </a:r>
            <a:r>
              <a:rPr lang="cs-CZ" dirty="0">
                <a:latin typeface="Verdana" panose="020B0604030504040204" pitchFamily="34" charset="0"/>
              </a:rPr>
              <a:t>- konkrétní zaměření, které může zahrnovat jeden nebo více z cílů dle čl. 152 odst. 1 písm. c) nařízení 1308/2013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Zakladatelský dokument/Stanovy </a:t>
            </a:r>
            <a:r>
              <a:rPr lang="cs-CZ" dirty="0">
                <a:latin typeface="Verdana" panose="020B0604030504040204" pitchFamily="34" charset="0"/>
              </a:rPr>
              <a:t>- forma odpovídá požadavkům zákona č. 90/2012 Sb., o obchodních korporacích a je v souladu s § 2 odst. 3 písm. b) nařízení vlády a čl. 153 nařízení 1308/2013.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Členská základna OP </a:t>
            </a:r>
            <a:r>
              <a:rPr lang="cs-CZ" dirty="0">
                <a:latin typeface="Verdana" panose="020B0604030504040204" pitchFamily="34" charset="0"/>
              </a:rPr>
              <a:t>– sdružení producenti daného odvětví do jedné právnické osoby, která uvádí na trh jejich produkci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Personální ne-propojenost </a:t>
            </a:r>
            <a:r>
              <a:rPr lang="cs-CZ" dirty="0">
                <a:latin typeface="Verdana" panose="020B0604030504040204" pitchFamily="34" charset="0"/>
              </a:rPr>
              <a:t>– minimální počet členů stanovený v příloze č. 1 NV nesmí být vzájemně personálně ani majetkově propojen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Podíl na hlasovacích právech </a:t>
            </a:r>
            <a:r>
              <a:rPr lang="cs-CZ" dirty="0">
                <a:latin typeface="Verdana" panose="020B0604030504040204" pitchFamily="34" charset="0"/>
              </a:rPr>
              <a:t>(demokratická kontrola fungování OP) – maximální výše podílu jednoho člena na hlasovacích právech všech členů OP je 40 %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Podíl na kapitálu </a:t>
            </a:r>
            <a:r>
              <a:rPr lang="cs-CZ" dirty="0">
                <a:latin typeface="Verdana" panose="020B0604030504040204" pitchFamily="34" charset="0"/>
              </a:rPr>
              <a:t>(demokratická kontrola fungování OP) – maximální výše podílu jednoho člena v OP je 50 %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Hodnota obchodované produkce OP </a:t>
            </a:r>
            <a:r>
              <a:rPr lang="cs-CZ" dirty="0">
                <a:latin typeface="Verdana" panose="020B0604030504040204" pitchFamily="34" charset="0"/>
              </a:rPr>
              <a:t>- nejméně 6 000 000 Kč v posledním kalendářním roce před dnem podání žádosti o uznání za OP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Uvádění produkce na trh mimo OP neboli přímý prodej </a:t>
            </a:r>
            <a:r>
              <a:rPr lang="cs-CZ" dirty="0">
                <a:latin typeface="Verdana" panose="020B0604030504040204" pitchFamily="34" charset="0"/>
              </a:rPr>
              <a:t>– 20 % produkce člena uvedené na trh bez OP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Verdana" panose="020B0604030504040204" pitchFamily="34" charset="0"/>
              </a:rPr>
              <a:t>Externí zajišťování činnosti OP </a:t>
            </a:r>
            <a:r>
              <a:rPr lang="cs-CZ" dirty="0">
                <a:latin typeface="Verdana" panose="020B0604030504040204" pitchFamily="34" charset="0"/>
              </a:rPr>
              <a:t>- OP může zajistit provádění některých svých činností uvedených v čl. 152 odst. 1 písm. c) nařízení 1308/2013 externími subjekty</a:t>
            </a:r>
          </a:p>
        </p:txBody>
      </p:sp>
    </p:spTree>
    <p:extLst>
      <p:ext uri="{BB962C8B-B14F-4D97-AF65-F5344CB8AC3E}">
        <p14:creationId xmlns:p14="http://schemas.microsoft.com/office/powerpoint/2010/main" val="275164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6E5B0EFD-357C-4AEF-BC42-6B63FC6307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29"/>
          <a:stretch/>
        </p:blipFill>
        <p:spPr>
          <a:xfrm>
            <a:off x="6190513" y="1389463"/>
            <a:ext cx="5230156" cy="25812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4C49E8E-FC8F-499B-8B51-9EC10C3D9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4"/>
          <a:stretch/>
        </p:blipFill>
        <p:spPr>
          <a:xfrm>
            <a:off x="583182" y="1389463"/>
            <a:ext cx="5512818" cy="48807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6FC2D70-4C7C-4C9D-A982-A70A2A18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182" y="896541"/>
            <a:ext cx="10515600" cy="392935"/>
          </a:xfrm>
        </p:spPr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5. Příloha č. 1 a Č. 4 nařízení vlády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8E0589F-AFA8-4311-AC08-90DC1A787F0E}"/>
              </a:ext>
            </a:extLst>
          </p:cNvPr>
          <p:cNvSpPr/>
          <p:nvPr/>
        </p:nvSpPr>
        <p:spPr>
          <a:xfrm>
            <a:off x="693578" y="3757837"/>
            <a:ext cx="5402422" cy="4478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68B9A4B-4234-49AD-9FC1-F85F3738586A}"/>
              </a:ext>
            </a:extLst>
          </p:cNvPr>
          <p:cNvSpPr/>
          <p:nvPr/>
        </p:nvSpPr>
        <p:spPr>
          <a:xfrm>
            <a:off x="3988518" y="1856554"/>
            <a:ext cx="2107482" cy="2770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108CF42-D51E-46CB-8C3A-57D3D62806D1}"/>
              </a:ext>
            </a:extLst>
          </p:cNvPr>
          <p:cNvSpPr/>
          <p:nvPr/>
        </p:nvSpPr>
        <p:spPr>
          <a:xfrm>
            <a:off x="693578" y="2583709"/>
            <a:ext cx="5402422" cy="6764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17EBF73-6992-4185-917A-1C13D8C32991}"/>
              </a:ext>
            </a:extLst>
          </p:cNvPr>
          <p:cNvSpPr/>
          <p:nvPr/>
        </p:nvSpPr>
        <p:spPr>
          <a:xfrm>
            <a:off x="9416660" y="1856554"/>
            <a:ext cx="2049757" cy="3481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85185577-CA10-471D-A728-D84C4A566453}"/>
              </a:ext>
            </a:extLst>
          </p:cNvPr>
          <p:cNvSpPr/>
          <p:nvPr/>
        </p:nvSpPr>
        <p:spPr>
          <a:xfrm>
            <a:off x="6302848" y="2792167"/>
            <a:ext cx="4934112" cy="6438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BBE35A6-6241-4D8F-B9D5-71C88CD1F478}"/>
              </a:ext>
            </a:extLst>
          </p:cNvPr>
          <p:cNvSpPr/>
          <p:nvPr/>
        </p:nvSpPr>
        <p:spPr>
          <a:xfrm>
            <a:off x="6302848" y="3537428"/>
            <a:ext cx="4934112" cy="171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237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C120E-742C-49D7-9471-75B2D7E7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127"/>
            <a:ext cx="10515600" cy="430887"/>
          </a:xfrm>
        </p:spPr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6. Příloha č. 4 žádosti o uznání – produkty uznání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C34BFE4-5A91-4FF3-A8B1-F07C1E4BCA27}"/>
              </a:ext>
            </a:extLst>
          </p:cNvPr>
          <p:cNvSpPr txBox="1"/>
          <p:nvPr/>
        </p:nvSpPr>
        <p:spPr>
          <a:xfrm>
            <a:off x="1270000" y="1377790"/>
            <a:ext cx="95787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dirty="0">
                <a:latin typeface="Verdana" panose="020B0604030504040204" pitchFamily="34" charset="0"/>
                <a:ea typeface="Verdana" panose="020B0604030504040204" pitchFamily="34" charset="0"/>
              </a:rPr>
              <a:t>KN Kód </a:t>
            </a:r>
            <a:r>
              <a:rPr lang="cs-CZ" sz="1100" dirty="0">
                <a:latin typeface="Verdana" panose="020B0604030504040204" pitchFamily="34" charset="0"/>
                <a:ea typeface="Verdana" panose="020B0604030504040204" pitchFamily="34" charset="0"/>
              </a:rPr>
              <a:t>- Kombinovaná nomenklatura podle nařízení Rady (EHS) č. 2658/87 ze dne 23. července 1987 o celní a statistické nomenklatuře a o společném celním sazebníku.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494714B-FEE8-4CB1-846B-035E6F8A2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19" y="1897454"/>
            <a:ext cx="9505561" cy="453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2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0B3AA-5BD7-4D9C-89AC-4308ADCF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014"/>
            <a:ext cx="10515600" cy="392935"/>
          </a:xfrm>
        </p:spPr>
        <p:txBody>
          <a:bodyPr/>
          <a:lstStyle/>
          <a:p>
            <a:r>
              <a:rPr lang="cs-CZ" sz="1800" dirty="0">
                <a:solidFill>
                  <a:srgbClr val="034A31"/>
                </a:solidFill>
                <a:ea typeface="Verdana" panose="020B0604030504040204" pitchFamily="34" charset="0"/>
              </a:rPr>
              <a:t>6. Příloha č. 4 žádosti o uznání – produkty uznání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B6765C1-C54A-4419-A7E6-1CA553BD4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413" y="1430638"/>
            <a:ext cx="8779175" cy="4964415"/>
          </a:xfrm>
        </p:spPr>
      </p:pic>
    </p:spTree>
    <p:extLst>
      <p:ext uri="{BB962C8B-B14F-4D97-AF65-F5344CB8AC3E}">
        <p14:creationId xmlns:p14="http://schemas.microsoft.com/office/powerpoint/2010/main" val="10581806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IF prezentace šablona 2021" id="{2DE5CE67-D1E9-4416-A124-9CB3922A2598}" vid="{6BA11A50-D725-414B-AAB4-C334BA639DC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SZIF_prezentace_sablona_2021</Template>
  <TotalTime>2278</TotalTime>
  <Words>2235</Words>
  <Application>Microsoft Office PowerPoint</Application>
  <PresentationFormat>Širokoúhlá obrazovka</PresentationFormat>
  <Paragraphs>170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Motiv Office</vt:lpstr>
      <vt:lpstr>Prezentace aplikace PowerPoint</vt:lpstr>
      <vt:lpstr>Prezentace aplikace PowerPoint</vt:lpstr>
      <vt:lpstr>1. Legislativa</vt:lpstr>
      <vt:lpstr>2. Strategický plán SZP na období 2023-2027</vt:lpstr>
      <vt:lpstr>3. lhůty a 3 fáze procesu k získání finanční podpory</vt:lpstr>
      <vt:lpstr>4. Podmínky uznání za op</vt:lpstr>
      <vt:lpstr>5. Příloha č. 1 a Č. 4 nařízení vlády</vt:lpstr>
      <vt:lpstr>6. Příloha č. 4 žádosti o uznání – produkty uznání</vt:lpstr>
      <vt:lpstr>6. Příloha č. 4 žádosti o uznání – produkty uznání</vt:lpstr>
      <vt:lpstr>6. Příloha č. 4 žádosti o uznání – produkty uznání</vt:lpstr>
      <vt:lpstr>6. Příloha č. 4 žádosti o uznání – produkty uznání</vt:lpstr>
      <vt:lpstr>7. Podmínky operačního programu</vt:lpstr>
      <vt:lpstr>8. Příloha č. 5 nařízení vlády</vt:lpstr>
      <vt:lpstr>8. Příloha č. 5 nařízení vlády</vt:lpstr>
      <vt:lpstr>Prezentace aplikace PowerPoint</vt:lpstr>
      <vt:lpstr>Prezentace aplikace PowerPoint</vt:lpstr>
      <vt:lpstr>8. Příloha č. 5 nařízení vlády</vt:lpstr>
      <vt:lpstr>9. Druhy příruček</vt:lpstr>
      <vt:lpstr>10. MODELOVÁ SITUACE OP</vt:lpstr>
      <vt:lpstr>11. Časová osa </vt:lpstr>
      <vt:lpstr>12. Webové stránky SZIF</vt:lpstr>
      <vt:lpstr>12. Webové stránky SZIF Uznání ZA ORGANIZACI PRODUCENTŮ - SEKCE KE STAŽENÍ</vt:lpstr>
      <vt:lpstr>Prezentace aplikace PowerPoint</vt:lpstr>
    </vt:vector>
  </TitlesOfParts>
  <Company>SZIF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Bláhová Jitka</dc:creator>
  <cp:lastModifiedBy>Zavadil Robert Ing.</cp:lastModifiedBy>
  <cp:revision>392</cp:revision>
  <cp:lastPrinted>2023-05-11T12:04:40Z</cp:lastPrinted>
  <dcterms:created xsi:type="dcterms:W3CDTF">2021-02-03T13:49:30Z</dcterms:created>
  <dcterms:modified xsi:type="dcterms:W3CDTF">2024-02-20T08:44:12Z</dcterms:modified>
</cp:coreProperties>
</file>