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8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71" r:id="rId21"/>
    <p:sldId id="284" r:id="rId22"/>
    <p:sldId id="285" r:id="rId23"/>
    <p:sldId id="286" r:id="rId24"/>
    <p:sldId id="287" r:id="rId25"/>
    <p:sldId id="275" r:id="rId26"/>
  </p:sldIdLst>
  <p:sldSz cx="17475200" cy="9753600"/>
  <p:notesSz cx="10020300" cy="6888163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6"/>
    <a:srgbClr val="FFFFFF"/>
    <a:srgbClr val="F5F2EB"/>
    <a:srgbClr val="F4F2E6"/>
    <a:srgbClr val="F5F2EC"/>
    <a:srgbClr val="F6F3EC"/>
    <a:srgbClr val="F4F1E9"/>
    <a:srgbClr val="F5F3E7"/>
    <a:srgbClr val="E6E6E6"/>
    <a:srgbClr val="F4F1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1075" y="3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009" cy="345305"/>
          </a:xfrm>
          <a:prstGeom prst="rect">
            <a:avLst/>
          </a:prstGeom>
        </p:spPr>
        <p:txBody>
          <a:bodyPr vert="horz" lIns="56775" tIns="28388" rIns="56775" bIns="28388" rtlCol="0"/>
          <a:lstStyle>
            <a:lvl1pPr algn="l">
              <a:defRPr sz="7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675561" y="0"/>
            <a:ext cx="4342009" cy="345305"/>
          </a:xfrm>
          <a:prstGeom prst="rect">
            <a:avLst/>
          </a:prstGeom>
        </p:spPr>
        <p:txBody>
          <a:bodyPr vert="horz" lIns="56775" tIns="28388" rIns="56775" bIns="28388" rtlCol="0"/>
          <a:lstStyle>
            <a:lvl1pPr algn="r">
              <a:defRPr sz="700"/>
            </a:lvl1pPr>
          </a:lstStyle>
          <a:p>
            <a:fld id="{8E3BD4B6-AF7F-434E-98E8-B35D36731C32}" type="datetimeFigureOut">
              <a:rPr lang="cs-CZ" smtClean="0"/>
              <a:t>12.02.2026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542858"/>
            <a:ext cx="4342009" cy="345305"/>
          </a:xfrm>
          <a:prstGeom prst="rect">
            <a:avLst/>
          </a:prstGeom>
        </p:spPr>
        <p:txBody>
          <a:bodyPr vert="horz" lIns="56775" tIns="28388" rIns="56775" bIns="28388" rtlCol="0" anchor="b"/>
          <a:lstStyle>
            <a:lvl1pPr algn="l">
              <a:defRPr sz="7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675561" y="6542858"/>
            <a:ext cx="4342009" cy="345305"/>
          </a:xfrm>
          <a:prstGeom prst="rect">
            <a:avLst/>
          </a:prstGeom>
        </p:spPr>
        <p:txBody>
          <a:bodyPr vert="horz" lIns="56775" tIns="28388" rIns="56775" bIns="28388" rtlCol="0" anchor="b"/>
          <a:lstStyle>
            <a:lvl1pPr algn="r">
              <a:defRPr sz="700"/>
            </a:lvl1pPr>
          </a:lstStyle>
          <a:p>
            <a:fld id="{B474C882-2F77-4946-AF7D-0F03FBD4EA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40087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009" cy="345305"/>
          </a:xfrm>
          <a:prstGeom prst="rect">
            <a:avLst/>
          </a:prstGeom>
        </p:spPr>
        <p:txBody>
          <a:bodyPr vert="horz" lIns="56775" tIns="28388" rIns="56775" bIns="28388" rtlCol="0"/>
          <a:lstStyle>
            <a:lvl1pPr algn="l">
              <a:defRPr sz="7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75561" y="0"/>
            <a:ext cx="4342009" cy="345305"/>
          </a:xfrm>
          <a:prstGeom prst="rect">
            <a:avLst/>
          </a:prstGeom>
        </p:spPr>
        <p:txBody>
          <a:bodyPr vert="horz" lIns="56775" tIns="28388" rIns="56775" bIns="28388" rtlCol="0"/>
          <a:lstStyle>
            <a:lvl1pPr algn="r">
              <a:defRPr sz="700"/>
            </a:lvl1pPr>
          </a:lstStyle>
          <a:p>
            <a:fld id="{1124A6F4-EA28-48CA-B68A-AB3138B941DB}" type="datetimeFigureOut">
              <a:rPr lang="cs-CZ" smtClean="0"/>
              <a:t>12.02.2026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60425"/>
            <a:ext cx="4165600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6775" tIns="28388" rIns="56775" bIns="28388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02213" y="3315153"/>
            <a:ext cx="8015876" cy="2711990"/>
          </a:xfrm>
          <a:prstGeom prst="rect">
            <a:avLst/>
          </a:prstGeom>
        </p:spPr>
        <p:txBody>
          <a:bodyPr vert="horz" lIns="56775" tIns="28388" rIns="56775" bIns="28388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542858"/>
            <a:ext cx="4342009" cy="345305"/>
          </a:xfrm>
          <a:prstGeom prst="rect">
            <a:avLst/>
          </a:prstGeom>
        </p:spPr>
        <p:txBody>
          <a:bodyPr vert="horz" lIns="56775" tIns="28388" rIns="56775" bIns="28388" rtlCol="0" anchor="b"/>
          <a:lstStyle>
            <a:lvl1pPr algn="l">
              <a:defRPr sz="7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75561" y="6542858"/>
            <a:ext cx="4342009" cy="345305"/>
          </a:xfrm>
          <a:prstGeom prst="rect">
            <a:avLst/>
          </a:prstGeom>
        </p:spPr>
        <p:txBody>
          <a:bodyPr vert="horz" lIns="56775" tIns="28388" rIns="56775" bIns="28388" rtlCol="0" anchor="b"/>
          <a:lstStyle>
            <a:lvl1pPr algn="r">
              <a:defRPr sz="700"/>
            </a:lvl1pPr>
          </a:lstStyle>
          <a:p>
            <a:fld id="{7F3AB745-D403-4545-B306-731FFCD07C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946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AB745-D403-4545-B306-731FFCD07C2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6561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AB745-D403-4545-B306-731FFCD07C2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9480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AB745-D403-4545-B306-731FFCD07C25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71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10640" y="3023616"/>
            <a:ext cx="14853920" cy="2048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50" b="0" i="0">
                <a:solidFill>
                  <a:srgbClr val="15442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621280" y="5462016"/>
            <a:ext cx="1223264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50" b="0" i="0">
                <a:solidFill>
                  <a:srgbClr val="11412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50" b="0" i="0">
                <a:solidFill>
                  <a:srgbClr val="15442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650" b="0" i="0">
                <a:solidFill>
                  <a:srgbClr val="11412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50" b="0" i="0">
                <a:solidFill>
                  <a:srgbClr val="15442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73760" y="2243328"/>
            <a:ext cx="7601712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999728" y="2243328"/>
            <a:ext cx="7601712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50" b="0" i="0">
                <a:solidFill>
                  <a:srgbClr val="15442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0700" y="469900"/>
            <a:ext cx="16433800" cy="6527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71800" y="6438900"/>
            <a:ext cx="254000" cy="1397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24400" y="6426200"/>
            <a:ext cx="165100" cy="15240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42100" y="6426200"/>
            <a:ext cx="165100" cy="15240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811000" y="6426200"/>
            <a:ext cx="152400" cy="15240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522200" y="6426200"/>
            <a:ext cx="254000" cy="152400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004800" y="6438900"/>
            <a:ext cx="254000" cy="139700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129000" y="9493250"/>
            <a:ext cx="1206500" cy="133350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804900" y="6400800"/>
            <a:ext cx="190500" cy="190500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960600" y="6400800"/>
            <a:ext cx="190500" cy="190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6291" y="368652"/>
            <a:ext cx="15653385" cy="19426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50" b="0" i="0">
                <a:solidFill>
                  <a:srgbClr val="15442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941844" y="2463447"/>
            <a:ext cx="8317865" cy="6403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50" b="0" i="0">
                <a:solidFill>
                  <a:srgbClr val="11412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941568" y="9070848"/>
            <a:ext cx="559206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73760" y="9070848"/>
            <a:ext cx="401929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582144" y="9070848"/>
            <a:ext cx="401929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openxmlformats.org/officeDocument/2006/relationships/image" Target="../media/image62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240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4" name="TextovéPole 3"/>
          <p:cNvSpPr txBox="1"/>
          <p:nvPr/>
        </p:nvSpPr>
        <p:spPr>
          <a:xfrm>
            <a:off x="63516" y="7320600"/>
            <a:ext cx="17348200" cy="169277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5100" b="1" dirty="0" smtClean="0">
                <a:latin typeface="+mj-lt"/>
              </a:rPr>
              <a:t>Květnaté biopásy ve školce: méně škůdců, vitálnější borovice a vyšší biodiverzita</a:t>
            </a:r>
            <a:endParaRPr lang="cs-CZ" sz="5100" dirty="0">
              <a:latin typeface="+mj-lt"/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8280400" y="9194781"/>
            <a:ext cx="0" cy="3302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4044746" y="9103399"/>
            <a:ext cx="8882561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/>
            <a:r>
              <a:rPr lang="cs-CZ" sz="2800" b="1" dirty="0">
                <a:latin typeface="+mj-lt"/>
              </a:rPr>
              <a:t>Ing. Ondřej Košulič, Ph.D. </a:t>
            </a:r>
            <a:r>
              <a:rPr lang="cs-CZ" sz="2800" b="1" dirty="0" smtClean="0">
                <a:latin typeface="+mj-lt"/>
              </a:rPr>
              <a:t>       </a:t>
            </a:r>
            <a:r>
              <a:rPr lang="cs-CZ" sz="2800" b="1" i="1" dirty="0" smtClean="0">
                <a:latin typeface="+mj-lt"/>
              </a:rPr>
              <a:t>Mendelova </a:t>
            </a:r>
            <a:r>
              <a:rPr lang="cs-CZ" sz="2800" b="1" i="1" dirty="0">
                <a:latin typeface="+mj-lt"/>
              </a:rPr>
              <a:t>univerzita v Brně</a:t>
            </a:r>
          </a:p>
        </p:txBody>
      </p:sp>
      <p:cxnSp>
        <p:nvCxnSpPr>
          <p:cNvPr id="12" name="Přímá spojnice 11"/>
          <p:cNvCxnSpPr/>
          <p:nvPr/>
        </p:nvCxnSpPr>
        <p:spPr>
          <a:xfrm>
            <a:off x="8204200" y="9194781"/>
            <a:ext cx="0" cy="4064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15443200" y="9013371"/>
            <a:ext cx="2438400" cy="7402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256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88300" y="5969000"/>
            <a:ext cx="1485900" cy="14859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88300" y="3619500"/>
            <a:ext cx="1485900" cy="14732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990600" y="2004483"/>
            <a:ext cx="15511144" cy="0"/>
          </a:xfrm>
          <a:custGeom>
            <a:avLst/>
            <a:gdLst/>
            <a:ahLst/>
            <a:cxnLst/>
            <a:rect l="l" t="t" r="r" b="b"/>
            <a:pathLst>
              <a:path w="15511144">
                <a:moveTo>
                  <a:pt x="0" y="0"/>
                </a:moveTo>
                <a:lnTo>
                  <a:pt x="15510934" y="0"/>
                </a:lnTo>
              </a:path>
            </a:pathLst>
          </a:custGeom>
          <a:ln w="29633">
            <a:solidFill>
              <a:srgbClr val="604B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62300" y="90805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600" y="0"/>
                </a:lnTo>
              </a:path>
            </a:pathLst>
          </a:custGeom>
          <a:ln w="12700">
            <a:solidFill>
              <a:srgbClr val="8C8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71100" y="85725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12700">
            <a:solidFill>
              <a:srgbClr val="6767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508000" y="228906"/>
            <a:ext cx="15653385" cy="1185438"/>
          </a:xfrm>
          <a:prstGeom prst="rect">
            <a:avLst/>
          </a:prstGeom>
        </p:spPr>
        <p:txBody>
          <a:bodyPr vert="horz" wrap="square" lIns="0" tIns="259573" rIns="0" bIns="0" rtlCol="0">
            <a:spAutoFit/>
          </a:bodyPr>
          <a:lstStyle/>
          <a:p>
            <a:pPr marL="80010">
              <a:lnSpc>
                <a:spcPct val="100000"/>
              </a:lnSpc>
              <a:spcBef>
                <a:spcPts val="130"/>
              </a:spcBef>
            </a:pPr>
            <a:r>
              <a:rPr sz="6000" b="1" dirty="0">
                <a:solidFill>
                  <a:schemeClr val="tx1"/>
                </a:solidFill>
                <a:latin typeface="+mj-lt"/>
              </a:rPr>
              <a:t>Sb</a:t>
            </a:r>
            <a:r>
              <a:rPr lang="cs-CZ" sz="6000" b="1" dirty="0">
                <a:solidFill>
                  <a:schemeClr val="tx1"/>
                </a:solidFill>
                <a:latin typeface="+mj-lt"/>
              </a:rPr>
              <a:t>ě</a:t>
            </a:r>
            <a:r>
              <a:rPr sz="6000" b="1" dirty="0">
                <a:solidFill>
                  <a:schemeClr val="tx1"/>
                </a:solidFill>
                <a:latin typeface="+mj-lt"/>
              </a:rPr>
              <a:t>r dat: </a:t>
            </a:r>
            <a:r>
              <a:rPr lang="cs-CZ" sz="6000" b="1" dirty="0" smtClean="0">
                <a:solidFill>
                  <a:schemeClr val="tx1"/>
                </a:solidFill>
                <a:latin typeface="+mj-lt"/>
              </a:rPr>
              <a:t>Entomologický</a:t>
            </a:r>
            <a:r>
              <a:rPr sz="60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sz="6000" b="1" dirty="0">
                <a:solidFill>
                  <a:schemeClr val="tx1"/>
                </a:solidFill>
                <a:latin typeface="+mj-lt"/>
              </a:rPr>
              <a:t>monitoring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xfrm>
            <a:off x="7941844" y="2463447"/>
            <a:ext cx="8317865" cy="64658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b="1" dirty="0" smtClean="0">
                <a:latin typeface="+mj-lt"/>
              </a:rPr>
              <a:t>Metody</a:t>
            </a:r>
            <a:r>
              <a:rPr lang="cs-CZ" b="1" spc="90" dirty="0" smtClean="0">
                <a:latin typeface="+mj-lt"/>
              </a:rPr>
              <a:t> </a:t>
            </a:r>
            <a:r>
              <a:rPr lang="cs-CZ" b="1" spc="-10" dirty="0" smtClean="0">
                <a:solidFill>
                  <a:srgbClr val="133F21"/>
                </a:solidFill>
                <a:latin typeface="+mj-lt"/>
              </a:rPr>
              <a:t>sběru</a:t>
            </a:r>
          </a:p>
          <a:p>
            <a:pPr marL="1805305">
              <a:lnSpc>
                <a:spcPct val="100000"/>
              </a:lnSpc>
              <a:spcBef>
                <a:spcPts val="2770"/>
              </a:spcBef>
            </a:pPr>
            <a:r>
              <a:rPr lang="cs-CZ" sz="3300" b="1" dirty="0" smtClean="0">
                <a:solidFill>
                  <a:srgbClr val="184423"/>
                </a:solidFill>
                <a:latin typeface="+mj-lt"/>
                <a:cs typeface="Arial"/>
              </a:rPr>
              <a:t>Sklep</a:t>
            </a:r>
            <a:r>
              <a:rPr lang="cs-CZ" sz="3300" b="1" spc="-225" dirty="0" smtClean="0">
                <a:solidFill>
                  <a:srgbClr val="184423"/>
                </a:solidFill>
                <a:latin typeface="+mj-lt"/>
                <a:cs typeface="Arial"/>
              </a:rPr>
              <a:t> </a:t>
            </a:r>
            <a:r>
              <a:rPr lang="cs-CZ" sz="3300" b="1" spc="-10" dirty="0" smtClean="0">
                <a:solidFill>
                  <a:srgbClr val="183F24"/>
                </a:solidFill>
                <a:latin typeface="+mj-lt"/>
                <a:cs typeface="Arial"/>
              </a:rPr>
              <a:t>z větví</a:t>
            </a:r>
            <a:endParaRPr lang="cs-CZ" sz="3300" b="1" dirty="0" smtClean="0">
              <a:latin typeface="+mj-lt"/>
              <a:cs typeface="Arial"/>
            </a:endParaRPr>
          </a:p>
          <a:p>
            <a:pPr marL="2214245" indent="-229235">
              <a:lnSpc>
                <a:spcPts val="2850"/>
              </a:lnSpc>
              <a:spcBef>
                <a:spcPts val="740"/>
              </a:spcBef>
              <a:buChar char="•"/>
              <a:tabLst>
                <a:tab pos="2214245" algn="l"/>
              </a:tabLst>
            </a:pPr>
            <a:r>
              <a:rPr lang="cs-CZ" sz="2500" spc="-130" dirty="0" smtClean="0">
                <a:solidFill>
                  <a:srgbClr val="000000"/>
                </a:solidFill>
                <a:latin typeface="+mj-lt"/>
                <a:cs typeface="Arial"/>
              </a:rPr>
              <a:t>Cíleno: Celý strom</a:t>
            </a:r>
          </a:p>
          <a:p>
            <a:pPr marL="2205355" marR="5080" indent="-220345">
              <a:lnSpc>
                <a:spcPts val="2700"/>
              </a:lnSpc>
              <a:spcBef>
                <a:spcPts val="190"/>
              </a:spcBef>
              <a:buChar char="•"/>
              <a:tabLst>
                <a:tab pos="2209800" algn="l"/>
              </a:tabLst>
            </a:pPr>
            <a:r>
              <a:rPr lang="cs-CZ" sz="2500" spc="-130" dirty="0" smtClean="0">
                <a:solidFill>
                  <a:srgbClr val="000000"/>
                </a:solidFill>
                <a:latin typeface="+mj-lt"/>
                <a:cs typeface="Arial"/>
              </a:rPr>
              <a:t>Účel: Zjistit, co se vyskytuje na stromech</a:t>
            </a:r>
          </a:p>
          <a:p>
            <a:pPr marL="2205990" indent="-220979">
              <a:lnSpc>
                <a:spcPts val="2660"/>
              </a:lnSpc>
              <a:buChar char="•"/>
              <a:tabLst>
                <a:tab pos="2205990" algn="l"/>
              </a:tabLst>
            </a:pPr>
            <a:r>
              <a:rPr lang="cs-CZ" sz="2500" spc="-130" dirty="0" smtClean="0">
                <a:solidFill>
                  <a:srgbClr val="000000"/>
                </a:solidFill>
                <a:latin typeface="+mj-lt"/>
                <a:cs typeface="Arial"/>
              </a:rPr>
              <a:t>Provedení: 30 sekund/strom, </a:t>
            </a:r>
            <a:r>
              <a:rPr lang="cs-CZ" sz="2500" spc="-130" dirty="0" err="1" smtClean="0">
                <a:solidFill>
                  <a:srgbClr val="000000"/>
                </a:solidFill>
                <a:latin typeface="+mj-lt"/>
                <a:cs typeface="Arial"/>
              </a:rPr>
              <a:t>sklepávadlo</a:t>
            </a:r>
            <a:r>
              <a:rPr lang="cs-CZ" sz="2500" spc="-130" dirty="0" smtClean="0">
                <a:solidFill>
                  <a:srgbClr val="000000"/>
                </a:solidFill>
                <a:latin typeface="+mj-lt"/>
                <a:cs typeface="Arial"/>
              </a:rPr>
              <a:t> 1x1m, 3x za vegetační sezónu.</a:t>
            </a:r>
          </a:p>
          <a:p>
            <a:pPr marL="1805305">
              <a:lnSpc>
                <a:spcPct val="100000"/>
              </a:lnSpc>
              <a:spcBef>
                <a:spcPts val="2700"/>
              </a:spcBef>
            </a:pPr>
            <a:r>
              <a:rPr lang="cs-CZ" sz="3300" b="1" spc="-25" dirty="0" smtClean="0">
                <a:solidFill>
                  <a:srgbClr val="18492A"/>
                </a:solidFill>
                <a:latin typeface="+mj-lt"/>
                <a:cs typeface="Arial"/>
              </a:rPr>
              <a:t>Smyk</a:t>
            </a:r>
            <a:r>
              <a:rPr lang="cs-CZ" sz="3300" b="1" spc="-204" dirty="0" smtClean="0">
                <a:solidFill>
                  <a:srgbClr val="18492A"/>
                </a:solidFill>
                <a:latin typeface="+mj-lt"/>
                <a:cs typeface="Arial"/>
              </a:rPr>
              <a:t> </a:t>
            </a:r>
            <a:r>
              <a:rPr lang="cs-CZ" sz="3300" b="1" spc="-10" dirty="0" smtClean="0">
                <a:solidFill>
                  <a:srgbClr val="1C4826"/>
                </a:solidFill>
                <a:latin typeface="+mj-lt"/>
                <a:cs typeface="Arial"/>
              </a:rPr>
              <a:t>vegetace</a:t>
            </a:r>
            <a:endParaRPr lang="cs-CZ" sz="3300" b="1" dirty="0" smtClean="0">
              <a:latin typeface="+mj-lt"/>
              <a:cs typeface="Arial"/>
            </a:endParaRPr>
          </a:p>
          <a:p>
            <a:pPr marL="2328545" indent="-342900">
              <a:lnSpc>
                <a:spcPts val="2790"/>
              </a:lnSpc>
              <a:spcBef>
                <a:spcPts val="840"/>
              </a:spcBef>
              <a:buChar char="•"/>
              <a:tabLst>
                <a:tab pos="2213610" algn="l"/>
              </a:tabLst>
            </a:pPr>
            <a:r>
              <a:rPr lang="cs-CZ" sz="2500" spc="-130" dirty="0">
                <a:solidFill>
                  <a:srgbClr val="000000"/>
                </a:solidFill>
                <a:latin typeface="+mj-lt"/>
                <a:cs typeface="Arial"/>
              </a:rPr>
              <a:t>Cíleno: </a:t>
            </a:r>
            <a:r>
              <a:rPr lang="cs-CZ" sz="2500" spc="-130" dirty="0" smtClean="0">
                <a:solidFill>
                  <a:srgbClr val="000000"/>
                </a:solidFill>
                <a:latin typeface="+mj-lt"/>
                <a:cs typeface="Arial"/>
              </a:rPr>
              <a:t>Vegetace </a:t>
            </a:r>
            <a:r>
              <a:rPr lang="cs-CZ" sz="2500" spc="-130" dirty="0">
                <a:solidFill>
                  <a:srgbClr val="000000"/>
                </a:solidFill>
                <a:latin typeface="+mj-lt"/>
                <a:cs typeface="Arial"/>
              </a:rPr>
              <a:t>v </a:t>
            </a:r>
            <a:r>
              <a:rPr lang="cs-CZ" sz="2500" spc="-130" dirty="0" err="1">
                <a:solidFill>
                  <a:srgbClr val="000000"/>
                </a:solidFill>
                <a:latin typeface="+mj-lt"/>
                <a:cs typeface="Arial"/>
              </a:rPr>
              <a:t>meziřadí</a:t>
            </a:r>
            <a:endParaRPr lang="cs-CZ" sz="2500" spc="-13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327910" marR="97155" indent="-342900">
              <a:lnSpc>
                <a:spcPts val="2700"/>
              </a:lnSpc>
              <a:spcBef>
                <a:spcPts val="150"/>
              </a:spcBef>
              <a:buChar char="•"/>
              <a:tabLst>
                <a:tab pos="2209800" algn="l"/>
              </a:tabLst>
            </a:pPr>
            <a:r>
              <a:rPr lang="cs-CZ" sz="2500" spc="-130" dirty="0">
                <a:solidFill>
                  <a:srgbClr val="000000"/>
                </a:solidFill>
                <a:latin typeface="+mj-lt"/>
                <a:cs typeface="Arial"/>
              </a:rPr>
              <a:t>Účel: Zjistit rezervoár potenciálních predátorů a </a:t>
            </a:r>
            <a:r>
              <a:rPr lang="cs-CZ" sz="2500" spc="-130" dirty="0" err="1">
                <a:solidFill>
                  <a:srgbClr val="000000"/>
                </a:solidFill>
                <a:latin typeface="+mj-lt"/>
                <a:cs typeface="Arial"/>
              </a:rPr>
              <a:t>herbivorů</a:t>
            </a:r>
            <a:r>
              <a:rPr lang="cs-CZ" sz="2500" spc="-130" dirty="0">
                <a:solidFill>
                  <a:srgbClr val="000000"/>
                </a:solidFill>
                <a:latin typeface="+mj-lt"/>
                <a:cs typeface="Arial"/>
              </a:rPr>
              <a:t> v květnatém pásu.</a:t>
            </a:r>
          </a:p>
          <a:p>
            <a:pPr marL="2327910" marR="795655" indent="-342900">
              <a:lnSpc>
                <a:spcPts val="2700"/>
              </a:lnSpc>
              <a:buChar char="•"/>
              <a:tabLst>
                <a:tab pos="2210435" algn="l"/>
              </a:tabLst>
            </a:pPr>
            <a:r>
              <a:rPr lang="cs-CZ" sz="2500" spc="-130" dirty="0">
                <a:solidFill>
                  <a:srgbClr val="000000"/>
                </a:solidFill>
                <a:latin typeface="+mj-lt"/>
                <a:cs typeface="Arial"/>
              </a:rPr>
              <a:t>Provedení: Smykání entomologickou sítí v </a:t>
            </a:r>
            <a:r>
              <a:rPr lang="cs-CZ" sz="2500" spc="-130" dirty="0" smtClean="0">
                <a:solidFill>
                  <a:srgbClr val="000000"/>
                </a:solidFill>
                <a:latin typeface="+mj-lt"/>
                <a:cs typeface="Arial"/>
              </a:rPr>
              <a:t>bylinném </a:t>
            </a:r>
            <a:r>
              <a:rPr lang="cs-CZ" sz="2500" spc="-130" dirty="0">
                <a:solidFill>
                  <a:srgbClr val="000000"/>
                </a:solidFill>
                <a:latin typeface="+mj-lt"/>
                <a:cs typeface="Arial"/>
              </a:rPr>
              <a:t>patře.</a:t>
            </a:r>
          </a:p>
          <a:p>
            <a:pPr marL="40005">
              <a:lnSpc>
                <a:spcPct val="100000"/>
              </a:lnSpc>
              <a:spcBef>
                <a:spcPts val="2010"/>
              </a:spcBef>
            </a:pPr>
            <a:r>
              <a:rPr lang="cs-CZ" sz="2350" spc="-40" dirty="0" smtClean="0">
                <a:solidFill>
                  <a:srgbClr val="000000"/>
                </a:solidFill>
                <a:latin typeface="+mj-lt"/>
                <a:cs typeface="Arial"/>
              </a:rPr>
              <a:t>Zpracování:</a:t>
            </a:r>
            <a:r>
              <a:rPr lang="cs-CZ" sz="2350" spc="-120" dirty="0" smtClean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cs-CZ" sz="2350" spc="-90" dirty="0" err="1" smtClean="0">
                <a:solidFill>
                  <a:srgbClr val="000000"/>
                </a:solidFill>
                <a:latin typeface="+mj-lt"/>
                <a:cs typeface="Arial"/>
              </a:rPr>
              <a:t>Fìxace</a:t>
            </a:r>
            <a:r>
              <a:rPr lang="cs-CZ" sz="2350" spc="-25" dirty="0" smtClean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cs-CZ" sz="2350" dirty="0" smtClean="0">
                <a:solidFill>
                  <a:srgbClr val="000000"/>
                </a:solidFill>
                <a:latin typeface="+mj-lt"/>
                <a:cs typeface="Arial"/>
              </a:rPr>
              <a:t>v</a:t>
            </a:r>
            <a:r>
              <a:rPr lang="cs-CZ" sz="2350" spc="-140" dirty="0" smtClean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cs-CZ" sz="2350" spc="-200" dirty="0" smtClean="0">
                <a:solidFill>
                  <a:srgbClr val="000000"/>
                </a:solidFill>
                <a:latin typeface="+mj-lt"/>
                <a:cs typeface="Arial"/>
              </a:rPr>
              <a:t>70%</a:t>
            </a:r>
            <a:r>
              <a:rPr lang="cs-CZ" sz="2350" spc="10" dirty="0" smtClean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cs-CZ" sz="2350" spc="-55" dirty="0" err="1" smtClean="0">
                <a:solidFill>
                  <a:srgbClr val="000000"/>
                </a:solidFill>
                <a:latin typeface="+mj-lt"/>
                <a:cs typeface="Arial"/>
              </a:rPr>
              <a:t>ethanolu</a:t>
            </a:r>
            <a:r>
              <a:rPr lang="cs-CZ" sz="2350" spc="-55" dirty="0" smtClean="0">
                <a:solidFill>
                  <a:srgbClr val="000000"/>
                </a:solidFill>
                <a:latin typeface="+mj-lt"/>
                <a:cs typeface="Arial"/>
              </a:rPr>
              <a:t>,</a:t>
            </a:r>
            <a:r>
              <a:rPr lang="cs-CZ" sz="2350" spc="-50" dirty="0" smtClean="0">
                <a:solidFill>
                  <a:srgbClr val="000000"/>
                </a:solidFill>
                <a:latin typeface="+mj-lt"/>
                <a:cs typeface="Arial"/>
              </a:rPr>
              <a:t> determinace</a:t>
            </a:r>
            <a:r>
              <a:rPr lang="cs-CZ" sz="2350" spc="-30" dirty="0" smtClean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cs-CZ" sz="2350" dirty="0" smtClean="0">
                <a:solidFill>
                  <a:srgbClr val="000000"/>
                </a:solidFill>
                <a:latin typeface="+mj-lt"/>
                <a:cs typeface="Arial"/>
              </a:rPr>
              <a:t>v</a:t>
            </a:r>
            <a:r>
              <a:rPr lang="cs-CZ" sz="2350" spc="-90" dirty="0" smtClean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cs-CZ" sz="2350" spc="-10" dirty="0" smtClean="0">
                <a:solidFill>
                  <a:srgbClr val="000000"/>
                </a:solidFill>
                <a:latin typeface="+mj-lt"/>
                <a:cs typeface="Arial"/>
              </a:rPr>
              <a:t>laboratoři.</a:t>
            </a:r>
            <a:endParaRPr lang="cs-CZ" sz="2350" dirty="0">
              <a:latin typeface="+mj-lt"/>
              <a:cs typeface="Arial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r="12538"/>
          <a:stretch/>
        </p:blipFill>
        <p:spPr>
          <a:xfrm>
            <a:off x="355600" y="2604720"/>
            <a:ext cx="7093009" cy="6324600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1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26123" y="171166"/>
            <a:ext cx="2268856" cy="3666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0700" y="4330700"/>
            <a:ext cx="2527300" cy="27051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42200" y="4343400"/>
            <a:ext cx="2590800" cy="26924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42900" y="4330700"/>
            <a:ext cx="2667000" cy="27051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32000" y="596900"/>
            <a:ext cx="5537200" cy="1625600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990600" y="2626783"/>
            <a:ext cx="15511144" cy="0"/>
          </a:xfrm>
          <a:custGeom>
            <a:avLst/>
            <a:gdLst/>
            <a:ahLst/>
            <a:cxnLst/>
            <a:rect l="l" t="t" r="r" b="b"/>
            <a:pathLst>
              <a:path w="15511144">
                <a:moveTo>
                  <a:pt x="0" y="0"/>
                </a:moveTo>
                <a:lnTo>
                  <a:pt x="15510934" y="0"/>
                </a:lnTo>
              </a:path>
            </a:pathLst>
          </a:custGeom>
          <a:ln w="29633">
            <a:solidFill>
              <a:srgbClr val="604838"/>
            </a:solidFill>
          </a:ln>
        </p:spPr>
        <p:txBody>
          <a:bodyPr wrap="square" lIns="0" tIns="0" rIns="0" bIns="0" rtlCol="0"/>
          <a:lstStyle/>
          <a:p>
            <a:endParaRPr lang="cs-CZ" dirty="0">
              <a:latin typeface="+mj-l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369800" y="603250"/>
            <a:ext cx="25400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12700">
            <a:solidFill>
              <a:srgbClr val="6E6E6E"/>
            </a:solidFill>
          </a:ln>
        </p:spPr>
        <p:txBody>
          <a:bodyPr wrap="square" lIns="0" tIns="0" rIns="0" bIns="0" rtlCol="0"/>
          <a:lstStyle/>
          <a:p>
            <a:endParaRPr lang="cs-CZ" dirty="0">
              <a:latin typeface="+mj-lt"/>
            </a:endParaRPr>
          </a:p>
        </p:txBody>
      </p:sp>
      <p:sp>
        <p:nvSpPr>
          <p:cNvPr id="10" name="object 10" descr="$PPTXTitle"/>
          <p:cNvSpPr txBox="1">
            <a:spLocks noGrp="1"/>
          </p:cNvSpPr>
          <p:nvPr>
            <p:ph type="title"/>
          </p:nvPr>
        </p:nvSpPr>
        <p:spPr>
          <a:xfrm>
            <a:off x="355600" y="317906"/>
            <a:ext cx="14794200" cy="1025281"/>
          </a:xfrm>
          <a:prstGeom prst="rect">
            <a:avLst/>
          </a:prstGeom>
        </p:spPr>
        <p:txBody>
          <a:bodyPr vert="horz" wrap="square" lIns="0" tIns="189865" rIns="0" bIns="0" rtlCol="0">
            <a:spAutoFit/>
          </a:bodyPr>
          <a:lstStyle/>
          <a:p>
            <a:pPr marL="17145" marR="5080" indent="-5080">
              <a:lnSpc>
                <a:spcPts val="6500"/>
              </a:lnSpc>
              <a:spcBef>
                <a:spcPts val="1495"/>
              </a:spcBef>
            </a:pPr>
            <a:r>
              <a:rPr lang="cs-CZ" sz="6000" b="1" dirty="0" smtClean="0">
                <a:solidFill>
                  <a:schemeClr val="tx1"/>
                </a:solidFill>
                <a:latin typeface="+mj-lt"/>
              </a:rPr>
              <a:t>Hodnocení vitality: 0d poškození k fotosyntéze</a:t>
            </a:r>
            <a:endParaRPr lang="cs-CZ" sz="6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39449" y="2945341"/>
            <a:ext cx="9201150" cy="1136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370"/>
              </a:lnSpc>
              <a:spcBef>
                <a:spcPts val="105"/>
              </a:spcBef>
              <a:tabLst>
                <a:tab pos="5351145" algn="l"/>
              </a:tabLst>
            </a:pPr>
            <a:r>
              <a:rPr lang="cs-CZ" sz="3950" b="1" spc="65" dirty="0" smtClean="0">
                <a:solidFill>
                  <a:srgbClr val="133F16"/>
                </a:solidFill>
                <a:latin typeface="+mj-lt"/>
                <a:cs typeface="Times New Roman"/>
              </a:rPr>
              <a:t>Poškození</a:t>
            </a:r>
            <a:r>
              <a:rPr lang="cs-CZ" sz="3950" b="1" spc="200" dirty="0" smtClean="0">
                <a:solidFill>
                  <a:srgbClr val="133F16"/>
                </a:solidFill>
                <a:latin typeface="+mj-lt"/>
                <a:cs typeface="Times New Roman"/>
              </a:rPr>
              <a:t> </a:t>
            </a:r>
            <a:r>
              <a:rPr lang="cs-CZ" sz="3950" b="1" spc="-10" dirty="0" smtClean="0">
                <a:solidFill>
                  <a:srgbClr val="18441C"/>
                </a:solidFill>
                <a:latin typeface="+mj-lt"/>
                <a:cs typeface="Times New Roman"/>
              </a:rPr>
              <a:t>jehlic</a:t>
            </a:r>
            <a:r>
              <a:rPr lang="cs-CZ" sz="3950" b="1" dirty="0" smtClean="0">
                <a:solidFill>
                  <a:srgbClr val="18441C"/>
                </a:solidFill>
                <a:latin typeface="+mj-lt"/>
                <a:cs typeface="Times New Roman"/>
              </a:rPr>
              <a:t>	</a:t>
            </a:r>
            <a:r>
              <a:rPr lang="cs-CZ" sz="3850" b="1" dirty="0" smtClean="0">
                <a:solidFill>
                  <a:srgbClr val="18491F"/>
                </a:solidFill>
                <a:latin typeface="+mj-lt"/>
                <a:cs typeface="Cambria"/>
              </a:rPr>
              <a:t>Produkce</a:t>
            </a:r>
            <a:r>
              <a:rPr lang="cs-CZ" sz="3850" b="1" spc="-204" dirty="0" smtClean="0">
                <a:solidFill>
                  <a:srgbClr val="18491F"/>
                </a:solidFill>
                <a:latin typeface="+mj-lt"/>
                <a:cs typeface="Cambria"/>
              </a:rPr>
              <a:t> </a:t>
            </a:r>
            <a:r>
              <a:rPr lang="cs-CZ" sz="3850" b="1" spc="-10" dirty="0" smtClean="0">
                <a:solidFill>
                  <a:srgbClr val="114615"/>
                </a:solidFill>
                <a:latin typeface="+mj-lt"/>
                <a:cs typeface="Cambria"/>
              </a:rPr>
              <a:t>biomasy</a:t>
            </a:r>
            <a:endParaRPr lang="cs-CZ" sz="3850" b="1" dirty="0" smtClean="0">
              <a:latin typeface="+mj-lt"/>
              <a:cs typeface="Cambria"/>
            </a:endParaRPr>
          </a:p>
          <a:p>
            <a:pPr marL="419100">
              <a:lnSpc>
                <a:spcPts val="4370"/>
              </a:lnSpc>
            </a:pPr>
            <a:r>
              <a:rPr lang="cs-CZ" sz="3950" b="1" spc="-10" dirty="0" smtClean="0">
                <a:solidFill>
                  <a:srgbClr val="113B16"/>
                </a:solidFill>
                <a:latin typeface="+mj-lt"/>
                <a:cs typeface="Times New Roman"/>
              </a:rPr>
              <a:t>(</a:t>
            </a:r>
            <a:r>
              <a:rPr lang="cs-CZ" sz="3950" b="1" spc="-10" dirty="0" err="1" smtClean="0">
                <a:solidFill>
                  <a:srgbClr val="113B16"/>
                </a:solidFill>
                <a:latin typeface="+mj-lt"/>
                <a:cs typeface="Times New Roman"/>
              </a:rPr>
              <a:t>Herbivorie</a:t>
            </a:r>
            <a:r>
              <a:rPr lang="cs-CZ" sz="3950" b="1" spc="-10" dirty="0" smtClean="0">
                <a:solidFill>
                  <a:srgbClr val="113B16"/>
                </a:solidFill>
                <a:latin typeface="+mj-lt"/>
                <a:cs typeface="Times New Roman"/>
              </a:rPr>
              <a:t>)</a:t>
            </a:r>
            <a:endParaRPr lang="cs-CZ" sz="3950" b="1" dirty="0">
              <a:latin typeface="+mj-lt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64137" y="7493352"/>
            <a:ext cx="4157979" cy="86614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29235" marR="5080" indent="-217170">
              <a:lnSpc>
                <a:spcPts val="3200"/>
              </a:lnSpc>
              <a:spcBef>
                <a:spcPts val="385"/>
              </a:spcBef>
            </a:pPr>
            <a:r>
              <a:rPr lang="cs-CZ" sz="2850" spc="-100" dirty="0" smtClean="0">
                <a:latin typeface="+mj-lt"/>
                <a:cs typeface="Cambria"/>
              </a:rPr>
              <a:t>Analýza</a:t>
            </a:r>
            <a:r>
              <a:rPr lang="cs-CZ" sz="2850" spc="100" dirty="0" smtClean="0">
                <a:latin typeface="+mj-lt"/>
                <a:cs typeface="Cambria"/>
              </a:rPr>
              <a:t> </a:t>
            </a:r>
            <a:r>
              <a:rPr lang="cs-CZ" sz="2850" spc="-130" dirty="0" smtClean="0">
                <a:latin typeface="+mj-lt"/>
                <a:cs typeface="Cambria"/>
              </a:rPr>
              <a:t>úbytku</a:t>
            </a:r>
            <a:r>
              <a:rPr lang="cs-CZ" sz="2850" spc="45" dirty="0" smtClean="0">
                <a:latin typeface="+mj-lt"/>
                <a:cs typeface="Cambria"/>
              </a:rPr>
              <a:t> </a:t>
            </a:r>
            <a:r>
              <a:rPr lang="cs-CZ" sz="2850" spc="-110" dirty="0" smtClean="0">
                <a:latin typeface="+mj-lt"/>
                <a:cs typeface="Cambria"/>
              </a:rPr>
              <a:t>plochy</a:t>
            </a:r>
            <a:r>
              <a:rPr lang="cs-CZ" sz="2850" dirty="0" smtClean="0">
                <a:latin typeface="+mj-lt"/>
                <a:cs typeface="Cambria"/>
              </a:rPr>
              <a:t> </a:t>
            </a:r>
            <a:r>
              <a:rPr lang="cs-CZ" sz="2850" spc="-65" dirty="0" smtClean="0">
                <a:latin typeface="+mj-lt"/>
                <a:cs typeface="Cambria"/>
              </a:rPr>
              <a:t>jehlic </a:t>
            </a:r>
            <a:r>
              <a:rPr lang="cs-CZ" sz="2850" spc="-90" dirty="0" smtClean="0">
                <a:latin typeface="+mj-lt"/>
                <a:cs typeface="Cambria"/>
              </a:rPr>
              <a:t>pomocí</a:t>
            </a:r>
            <a:r>
              <a:rPr lang="cs-CZ" sz="2850" spc="-65" dirty="0" smtClean="0">
                <a:latin typeface="+mj-lt"/>
                <a:cs typeface="Cambria"/>
              </a:rPr>
              <a:t> </a:t>
            </a:r>
            <a:r>
              <a:rPr lang="cs-CZ" sz="2850" spc="-105" dirty="0" smtClean="0">
                <a:latin typeface="+mj-lt"/>
                <a:cs typeface="Cambria"/>
              </a:rPr>
              <a:t>softwaru</a:t>
            </a:r>
            <a:r>
              <a:rPr lang="cs-CZ" sz="2850" spc="40" dirty="0" smtClean="0">
                <a:latin typeface="+mj-lt"/>
                <a:cs typeface="Cambria"/>
              </a:rPr>
              <a:t> </a:t>
            </a:r>
            <a:r>
              <a:rPr lang="cs-CZ" sz="2850" spc="-10" dirty="0" err="1" smtClean="0">
                <a:latin typeface="+mj-lt"/>
                <a:cs typeface="Cambria"/>
              </a:rPr>
              <a:t>BioLeaf</a:t>
            </a:r>
            <a:r>
              <a:rPr lang="cs-CZ" sz="2850" spc="-10" dirty="0" smtClean="0">
                <a:latin typeface="+mj-lt"/>
                <a:cs typeface="Cambria"/>
              </a:rPr>
              <a:t>.</a:t>
            </a:r>
            <a:endParaRPr lang="cs-CZ" sz="2850" dirty="0">
              <a:latin typeface="+mj-lt"/>
              <a:cs typeface="Cambr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11068" y="7493352"/>
            <a:ext cx="3622675" cy="127254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indent="1905" algn="ctr">
              <a:lnSpc>
                <a:spcPts val="3200"/>
              </a:lnSpc>
              <a:spcBef>
                <a:spcPts val="385"/>
              </a:spcBef>
            </a:pPr>
            <a:r>
              <a:rPr lang="cs-CZ" sz="2850" spc="-100" dirty="0">
                <a:latin typeface="+mj-lt"/>
                <a:cs typeface="Cambria"/>
              </a:rPr>
              <a:t>Sušina jehlic (váženo na laboratorní váze) - přímý indikátor růstu.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2531121" y="2954161"/>
            <a:ext cx="3672204" cy="11245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4335"/>
              </a:lnSpc>
              <a:spcBef>
                <a:spcPts val="135"/>
              </a:spcBef>
            </a:pPr>
            <a:r>
              <a:rPr lang="cs-CZ" sz="3850" b="1" dirty="0" smtClean="0">
                <a:solidFill>
                  <a:srgbClr val="113F18"/>
                </a:solidFill>
                <a:latin typeface="+mj-lt"/>
                <a:cs typeface="Cambria"/>
              </a:rPr>
              <a:t>Fyziologický</a:t>
            </a:r>
            <a:r>
              <a:rPr lang="cs-CZ" sz="3850" b="1" spc="495" dirty="0" smtClean="0">
                <a:solidFill>
                  <a:srgbClr val="113F18"/>
                </a:solidFill>
                <a:latin typeface="+mj-lt"/>
                <a:cs typeface="Cambria"/>
              </a:rPr>
              <a:t> </a:t>
            </a:r>
            <a:r>
              <a:rPr lang="cs-CZ" sz="3850" b="1" spc="-20" dirty="0" smtClean="0">
                <a:solidFill>
                  <a:srgbClr val="113A18"/>
                </a:solidFill>
                <a:latin typeface="+mj-lt"/>
                <a:cs typeface="Cambria"/>
              </a:rPr>
              <a:t>stav</a:t>
            </a:r>
            <a:endParaRPr lang="cs-CZ" sz="3850" b="1" dirty="0" smtClean="0">
              <a:latin typeface="+mj-lt"/>
              <a:cs typeface="Cambria"/>
            </a:endParaRPr>
          </a:p>
          <a:p>
            <a:pPr marR="10795" algn="ctr">
              <a:lnSpc>
                <a:spcPts val="4275"/>
              </a:lnSpc>
            </a:pPr>
            <a:r>
              <a:rPr lang="cs-CZ" sz="3800" b="1" spc="-10" dirty="0" smtClean="0">
                <a:solidFill>
                  <a:srgbClr val="113D16"/>
                </a:solidFill>
                <a:latin typeface="+mj-lt"/>
                <a:cs typeface="Cambria"/>
              </a:rPr>
              <a:t>(Fotosyntéza)</a:t>
            </a:r>
            <a:endParaRPr lang="cs-CZ" sz="3800" b="1" dirty="0">
              <a:latin typeface="+mj-lt"/>
              <a:cs typeface="Cambr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109725" y="7464072"/>
            <a:ext cx="4817745" cy="1733167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67970" marR="5080" indent="-255904">
              <a:lnSpc>
                <a:spcPts val="3200"/>
              </a:lnSpc>
              <a:spcBef>
                <a:spcPts val="315"/>
              </a:spcBef>
              <a:buChar char="•"/>
              <a:tabLst>
                <a:tab pos="283845" algn="l"/>
              </a:tabLst>
            </a:pPr>
            <a:r>
              <a:rPr lang="cs-CZ" sz="2750" b="1" spc="-210" dirty="0" smtClean="0">
                <a:latin typeface="+mj-lt"/>
                <a:cs typeface="Arial"/>
              </a:rPr>
              <a:t>SPAD:</a:t>
            </a:r>
            <a:r>
              <a:rPr lang="cs-CZ" sz="2750" b="1" spc="-100" dirty="0" smtClean="0">
                <a:latin typeface="+mj-lt"/>
                <a:cs typeface="Arial"/>
              </a:rPr>
              <a:t> </a:t>
            </a:r>
            <a:r>
              <a:rPr lang="cs-CZ" sz="2850" spc="-100" dirty="0">
                <a:latin typeface="+mj-lt"/>
                <a:cs typeface="Cambria"/>
              </a:rPr>
              <a:t>Relativní obsah 	chlorofylu (</a:t>
            </a:r>
            <a:r>
              <a:rPr lang="cs-CZ" sz="2850" spc="-100" dirty="0" err="1">
                <a:latin typeface="+mj-lt"/>
                <a:cs typeface="Cambria"/>
              </a:rPr>
              <a:t>vyživenost</a:t>
            </a:r>
            <a:r>
              <a:rPr lang="cs-CZ" sz="2850" spc="-100" dirty="0">
                <a:latin typeface="+mj-lt"/>
                <a:cs typeface="Cambria"/>
              </a:rPr>
              <a:t> stromu).</a:t>
            </a:r>
          </a:p>
          <a:p>
            <a:pPr marL="12700" marR="5080" indent="1905" algn="ctr">
              <a:lnSpc>
                <a:spcPts val="3200"/>
              </a:lnSpc>
              <a:spcBef>
                <a:spcPts val="385"/>
              </a:spcBef>
              <a:buChar char="•"/>
              <a:tabLst>
                <a:tab pos="285115" algn="l"/>
              </a:tabLst>
            </a:pPr>
            <a:r>
              <a:rPr lang="cs-CZ" sz="2750" b="1" spc="-114" dirty="0" err="1" smtClean="0">
                <a:latin typeface="+mj-lt"/>
                <a:cs typeface="Arial"/>
              </a:rPr>
              <a:t>NPQt</a:t>
            </a:r>
            <a:r>
              <a:rPr lang="cs-CZ" sz="2750" b="1" spc="-114" dirty="0" smtClean="0">
                <a:latin typeface="+mj-lt"/>
                <a:cs typeface="Arial"/>
              </a:rPr>
              <a:t>:</a:t>
            </a:r>
            <a:r>
              <a:rPr lang="cs-CZ" sz="2750" b="1" spc="-80" dirty="0" smtClean="0">
                <a:latin typeface="+mj-lt"/>
                <a:cs typeface="Arial"/>
              </a:rPr>
              <a:t> </a:t>
            </a:r>
            <a:r>
              <a:rPr lang="cs-CZ" sz="2850" spc="-100" dirty="0">
                <a:latin typeface="+mj-lt"/>
                <a:cs typeface="Cambria"/>
              </a:rPr>
              <a:t>Schopnost rostliny 	zvládat stres a </a:t>
            </a:r>
            <a:r>
              <a:rPr lang="cs-CZ" sz="2850" spc="-100" dirty="0" smtClean="0">
                <a:latin typeface="+mj-lt"/>
                <a:cs typeface="Cambria"/>
              </a:rPr>
              <a:t>nadbytečnou energii</a:t>
            </a:r>
            <a:r>
              <a:rPr lang="cs-CZ" sz="2850" spc="-100" dirty="0">
                <a:latin typeface="+mj-lt"/>
                <a:cs typeface="Cambri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51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TextovéPole 3"/>
          <p:cNvSpPr txBox="1"/>
          <p:nvPr/>
        </p:nvSpPr>
        <p:spPr>
          <a:xfrm>
            <a:off x="889000" y="6477000"/>
            <a:ext cx="6781800" cy="2590800"/>
          </a:xfrm>
          <a:prstGeom prst="rect">
            <a:avLst/>
          </a:prstGeom>
          <a:solidFill>
            <a:srgbClr val="F5F2ED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5824200" y="9448800"/>
            <a:ext cx="1651000" cy="369332"/>
          </a:xfrm>
          <a:prstGeom prst="rect">
            <a:avLst/>
          </a:prstGeom>
          <a:solidFill>
            <a:srgbClr val="F4F1EC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594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332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TextovéPole 3"/>
          <p:cNvSpPr txBox="1"/>
          <p:nvPr/>
        </p:nvSpPr>
        <p:spPr>
          <a:xfrm>
            <a:off x="15900400" y="9372600"/>
            <a:ext cx="1558500" cy="381000"/>
          </a:xfrm>
          <a:prstGeom prst="rect">
            <a:avLst/>
          </a:prstGeom>
          <a:solidFill>
            <a:srgbClr val="F5F4EF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9" t="20326" r="15609" b="26601"/>
          <a:stretch/>
        </p:blipFill>
        <p:spPr>
          <a:xfrm>
            <a:off x="9904291" y="3200400"/>
            <a:ext cx="752920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5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51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4" name="TextovéPole 3"/>
          <p:cNvSpPr txBox="1"/>
          <p:nvPr/>
        </p:nvSpPr>
        <p:spPr>
          <a:xfrm>
            <a:off x="16129000" y="9144000"/>
            <a:ext cx="1346200" cy="609600"/>
          </a:xfrm>
          <a:prstGeom prst="rect">
            <a:avLst/>
          </a:prstGeom>
          <a:solidFill>
            <a:srgbClr val="F6F3EC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717800" y="2133600"/>
            <a:ext cx="12039600" cy="762000"/>
          </a:xfrm>
          <a:prstGeom prst="rect">
            <a:avLst/>
          </a:prstGeom>
          <a:solidFill>
            <a:srgbClr val="F7F3ED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981200"/>
            <a:ext cx="3877734" cy="34899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4517" r="758" b="10793"/>
          <a:stretch/>
        </p:blipFill>
        <p:spPr>
          <a:xfrm>
            <a:off x="4125382" y="2867297"/>
            <a:ext cx="10860617" cy="651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6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51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TextovéPole 3"/>
          <p:cNvSpPr txBox="1"/>
          <p:nvPr/>
        </p:nvSpPr>
        <p:spPr>
          <a:xfrm>
            <a:off x="15976600" y="9448800"/>
            <a:ext cx="150498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586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51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TextovéPole 3"/>
          <p:cNvSpPr txBox="1"/>
          <p:nvPr/>
        </p:nvSpPr>
        <p:spPr>
          <a:xfrm>
            <a:off x="15976600" y="9296400"/>
            <a:ext cx="1600200" cy="457200"/>
          </a:xfrm>
          <a:prstGeom prst="rect">
            <a:avLst/>
          </a:prstGeom>
          <a:solidFill>
            <a:srgbClr val="F4F2E6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366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51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TextovéPole 3"/>
          <p:cNvSpPr txBox="1"/>
          <p:nvPr/>
        </p:nvSpPr>
        <p:spPr>
          <a:xfrm>
            <a:off x="15976600" y="9296400"/>
            <a:ext cx="1504983" cy="457200"/>
          </a:xfrm>
          <a:prstGeom prst="rect">
            <a:avLst/>
          </a:prstGeom>
          <a:solidFill>
            <a:srgbClr val="F5F2EC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881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51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TextovéPole 3"/>
          <p:cNvSpPr txBox="1"/>
          <p:nvPr/>
        </p:nvSpPr>
        <p:spPr>
          <a:xfrm>
            <a:off x="15976600" y="9220200"/>
            <a:ext cx="1498600" cy="533400"/>
          </a:xfrm>
          <a:prstGeom prst="rect">
            <a:avLst/>
          </a:prstGeom>
          <a:solidFill>
            <a:srgbClr val="F6F3EC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345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163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TextovéPole 3"/>
          <p:cNvSpPr txBox="1"/>
          <p:nvPr/>
        </p:nvSpPr>
        <p:spPr>
          <a:xfrm>
            <a:off x="16052800" y="9220200"/>
            <a:ext cx="1428783" cy="533400"/>
          </a:xfrm>
          <a:prstGeom prst="rect">
            <a:avLst/>
          </a:prstGeom>
          <a:solidFill>
            <a:srgbClr val="F5F2EB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290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700" y="8140700"/>
            <a:ext cx="7950200" cy="5588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77300" y="8140700"/>
            <a:ext cx="7950200" cy="5588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0400" y="1993900"/>
            <a:ext cx="4381500" cy="43815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62600" y="2298700"/>
            <a:ext cx="2514600" cy="37211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78800" y="1981200"/>
            <a:ext cx="3746500" cy="44450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433300" y="1993900"/>
            <a:ext cx="4381500" cy="43688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392400" y="673100"/>
            <a:ext cx="279400" cy="12700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736600" y="7948083"/>
            <a:ext cx="16057244" cy="0"/>
          </a:xfrm>
          <a:custGeom>
            <a:avLst/>
            <a:gdLst/>
            <a:ahLst/>
            <a:cxnLst/>
            <a:rect l="l" t="t" r="r" b="b"/>
            <a:pathLst>
              <a:path w="16057244">
                <a:moveTo>
                  <a:pt x="0" y="0"/>
                </a:moveTo>
                <a:lnTo>
                  <a:pt x="16057034" y="0"/>
                </a:lnTo>
              </a:path>
            </a:pathLst>
          </a:custGeom>
          <a:ln w="29633">
            <a:solidFill>
              <a:srgbClr val="3B573F"/>
            </a:solidFill>
          </a:ln>
        </p:spPr>
        <p:txBody>
          <a:bodyPr wrap="square" lIns="0" tIns="0" rIns="0" bIns="0" rtlCol="0"/>
          <a:lstStyle/>
          <a:p>
            <a:endParaRPr lang="cs-CZ" dirty="0">
              <a:latin typeface="+mj-l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954000" y="679450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12700">
            <a:solidFill>
              <a:srgbClr val="6E6E6E"/>
            </a:solidFill>
          </a:ln>
        </p:spPr>
        <p:txBody>
          <a:bodyPr wrap="square" lIns="0" tIns="0" rIns="0" bIns="0" rtlCol="0"/>
          <a:lstStyle/>
          <a:p>
            <a:endParaRPr lang="cs-CZ" dirty="0">
              <a:latin typeface="+mj-lt"/>
            </a:endParaRPr>
          </a:p>
        </p:txBody>
      </p: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17449800" cy="1070450"/>
          </a:xfrm>
          <a:prstGeom prst="rect">
            <a:avLst/>
          </a:prstGeom>
        </p:spPr>
        <p:txBody>
          <a:bodyPr vert="horz" wrap="square" lIns="0" tIns="145697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cs-CZ" sz="6000" b="1" dirty="0" smtClean="0">
                <a:solidFill>
                  <a:schemeClr val="tx1"/>
                </a:solidFill>
                <a:latin typeface="+mj-lt"/>
              </a:rPr>
              <a:t>Význam přirozených nepřátel škůdců v ochraně dřevin</a:t>
            </a:r>
            <a:endParaRPr lang="cs-CZ" sz="6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0579" y="6723591"/>
            <a:ext cx="15054580" cy="1158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3145"/>
              </a:lnSpc>
              <a:spcBef>
                <a:spcPts val="105"/>
              </a:spcBef>
            </a:pPr>
            <a:r>
              <a:rPr lang="cs-CZ" sz="2700" dirty="0" smtClean="0">
                <a:latin typeface="+mj-lt"/>
                <a:cs typeface="Cambria"/>
              </a:rPr>
              <a:t>Konzervační</a:t>
            </a:r>
            <a:r>
              <a:rPr lang="cs-CZ" sz="2700" spc="210" dirty="0" smtClean="0">
                <a:latin typeface="+mj-lt"/>
                <a:cs typeface="Cambria"/>
              </a:rPr>
              <a:t> </a:t>
            </a:r>
            <a:r>
              <a:rPr lang="cs-CZ" sz="2700" dirty="0" smtClean="0">
                <a:latin typeface="+mj-lt"/>
                <a:cs typeface="Cambria"/>
              </a:rPr>
              <a:t>biologická</a:t>
            </a:r>
            <a:r>
              <a:rPr lang="cs-CZ" sz="2700" spc="55" dirty="0" smtClean="0">
                <a:latin typeface="+mj-lt"/>
                <a:cs typeface="Cambria"/>
              </a:rPr>
              <a:t> </a:t>
            </a:r>
            <a:r>
              <a:rPr lang="cs-CZ" sz="2700" dirty="0" smtClean="0">
                <a:latin typeface="+mj-lt"/>
                <a:cs typeface="Cambria"/>
              </a:rPr>
              <a:t>ochrana</a:t>
            </a:r>
            <a:r>
              <a:rPr lang="cs-CZ" sz="2700" spc="170" dirty="0" smtClean="0">
                <a:latin typeface="+mj-lt"/>
                <a:cs typeface="Cambria"/>
              </a:rPr>
              <a:t> </a:t>
            </a:r>
            <a:r>
              <a:rPr lang="cs-CZ" sz="2700" spc="-30" dirty="0" smtClean="0">
                <a:latin typeface="+mj-lt"/>
                <a:cs typeface="Cambria"/>
              </a:rPr>
              <a:t>(</a:t>
            </a:r>
            <a:r>
              <a:rPr lang="cs-CZ" sz="2700" spc="-30" dirty="0" err="1" smtClean="0">
                <a:latin typeface="+mj-lt"/>
                <a:cs typeface="Cambria"/>
              </a:rPr>
              <a:t>Conservation</a:t>
            </a:r>
            <a:r>
              <a:rPr lang="cs-CZ" sz="2700" spc="225" dirty="0" smtClean="0">
                <a:latin typeface="+mj-lt"/>
                <a:cs typeface="Cambria"/>
              </a:rPr>
              <a:t> </a:t>
            </a:r>
            <a:r>
              <a:rPr lang="cs-CZ" sz="2700" dirty="0" err="1" smtClean="0">
                <a:latin typeface="+mj-lt"/>
                <a:cs typeface="Cambria"/>
              </a:rPr>
              <a:t>Biological</a:t>
            </a:r>
            <a:r>
              <a:rPr lang="cs-CZ" sz="2700" spc="125" dirty="0" smtClean="0">
                <a:latin typeface="+mj-lt"/>
                <a:cs typeface="Cambria"/>
              </a:rPr>
              <a:t> </a:t>
            </a:r>
            <a:r>
              <a:rPr lang="cs-CZ" sz="2700" spc="-10" dirty="0" err="1" smtClean="0">
                <a:latin typeface="+mj-lt"/>
                <a:cs typeface="Cambria"/>
              </a:rPr>
              <a:t>Control</a:t>
            </a:r>
            <a:r>
              <a:rPr lang="cs-CZ" sz="2700" spc="-10" dirty="0" smtClean="0">
                <a:latin typeface="+mj-lt"/>
                <a:cs typeface="Cambria"/>
              </a:rPr>
              <a:t>)</a:t>
            </a:r>
            <a:endParaRPr lang="cs-CZ" sz="2700" dirty="0" smtClean="0">
              <a:latin typeface="+mj-lt"/>
              <a:cs typeface="Cambria"/>
            </a:endParaRPr>
          </a:p>
          <a:p>
            <a:pPr marL="567690" indent="-228600">
              <a:lnSpc>
                <a:spcPts val="2835"/>
              </a:lnSpc>
              <a:buChar char="•"/>
              <a:tabLst>
                <a:tab pos="567690" algn="l"/>
              </a:tabLst>
            </a:pPr>
            <a:r>
              <a:rPr lang="cs-CZ" sz="2550" spc="-60" dirty="0" smtClean="0">
                <a:latin typeface="+mj-lt"/>
                <a:cs typeface="Cambria"/>
              </a:rPr>
              <a:t>Tato</a:t>
            </a:r>
            <a:r>
              <a:rPr lang="cs-CZ" sz="2550" spc="-85" dirty="0" smtClean="0">
                <a:latin typeface="+mj-lt"/>
                <a:cs typeface="Cambria"/>
              </a:rPr>
              <a:t> </a:t>
            </a:r>
            <a:r>
              <a:rPr lang="cs-CZ" sz="2550" spc="-114" dirty="0" smtClean="0">
                <a:latin typeface="+mj-lt"/>
                <a:cs typeface="Cambria"/>
              </a:rPr>
              <a:t>metoda</a:t>
            </a:r>
            <a:r>
              <a:rPr lang="cs-CZ" sz="2550" spc="-20" dirty="0" smtClean="0">
                <a:latin typeface="+mj-lt"/>
                <a:cs typeface="Cambria"/>
              </a:rPr>
              <a:t> </a:t>
            </a:r>
            <a:r>
              <a:rPr lang="cs-CZ" sz="2550" spc="-75" dirty="0" smtClean="0">
                <a:latin typeface="+mj-lt"/>
                <a:cs typeface="Cambria"/>
              </a:rPr>
              <a:t>se</a:t>
            </a:r>
            <a:r>
              <a:rPr lang="cs-CZ" sz="2550" spc="-65" dirty="0" smtClean="0">
                <a:latin typeface="+mj-lt"/>
                <a:cs typeface="Cambria"/>
              </a:rPr>
              <a:t> </a:t>
            </a:r>
            <a:r>
              <a:rPr lang="cs-CZ" sz="2550" spc="-105" dirty="0" smtClean="0">
                <a:latin typeface="+mj-lt"/>
                <a:cs typeface="Cambria"/>
              </a:rPr>
              <a:t>nespoléhá</a:t>
            </a:r>
            <a:r>
              <a:rPr lang="cs-CZ" sz="2550" spc="-40" dirty="0" smtClean="0">
                <a:latin typeface="+mj-lt"/>
                <a:cs typeface="Cambria"/>
              </a:rPr>
              <a:t> </a:t>
            </a:r>
            <a:r>
              <a:rPr lang="cs-CZ" sz="2550" spc="-20" dirty="0" smtClean="0">
                <a:latin typeface="+mj-lt"/>
                <a:cs typeface="Cambria"/>
              </a:rPr>
              <a:t>na</a:t>
            </a:r>
            <a:r>
              <a:rPr lang="cs-CZ" sz="2550" spc="-120" dirty="0" smtClean="0">
                <a:latin typeface="+mj-lt"/>
                <a:cs typeface="Cambria"/>
              </a:rPr>
              <a:t> </a:t>
            </a:r>
            <a:r>
              <a:rPr lang="cs-CZ" sz="2550" spc="-130" dirty="0" smtClean="0">
                <a:latin typeface="+mj-lt"/>
                <a:cs typeface="Cambria"/>
              </a:rPr>
              <a:t>nákupu a vypouštění organismů</a:t>
            </a:r>
            <a:r>
              <a:rPr lang="cs-CZ" sz="2550" spc="-45" dirty="0" smtClean="0">
                <a:latin typeface="+mj-lt"/>
                <a:cs typeface="Cambria"/>
              </a:rPr>
              <a:t>,</a:t>
            </a:r>
            <a:r>
              <a:rPr lang="cs-CZ" sz="2550" spc="130" dirty="0" smtClean="0">
                <a:latin typeface="+mj-lt"/>
                <a:cs typeface="Cambria"/>
              </a:rPr>
              <a:t> </a:t>
            </a:r>
            <a:r>
              <a:rPr lang="cs-CZ" sz="2550" spc="-105" dirty="0" smtClean="0">
                <a:latin typeface="+mj-lt"/>
                <a:cs typeface="Cambria"/>
              </a:rPr>
              <a:t>ale</a:t>
            </a:r>
            <a:r>
              <a:rPr lang="cs-CZ" sz="2550" spc="-80" dirty="0" smtClean="0">
                <a:latin typeface="+mj-lt"/>
                <a:cs typeface="Cambria"/>
              </a:rPr>
              <a:t> </a:t>
            </a:r>
            <a:r>
              <a:rPr lang="cs-CZ" sz="2550" spc="-105" dirty="0" smtClean="0">
                <a:latin typeface="+mj-lt"/>
                <a:cs typeface="Cambria"/>
              </a:rPr>
              <a:t>na</a:t>
            </a:r>
            <a:r>
              <a:rPr lang="cs-CZ" sz="2550" spc="-50" dirty="0" smtClean="0">
                <a:latin typeface="+mj-lt"/>
                <a:cs typeface="Cambria"/>
              </a:rPr>
              <a:t> </a:t>
            </a:r>
            <a:r>
              <a:rPr lang="cs-CZ" sz="2550" spc="-120" dirty="0" smtClean="0">
                <a:latin typeface="+mj-lt"/>
                <a:cs typeface="Cambria"/>
              </a:rPr>
              <a:t>podporu</a:t>
            </a:r>
            <a:r>
              <a:rPr lang="cs-CZ" sz="2550" spc="60" dirty="0" smtClean="0">
                <a:latin typeface="+mj-lt"/>
                <a:cs typeface="Cambria"/>
              </a:rPr>
              <a:t> </a:t>
            </a:r>
            <a:r>
              <a:rPr lang="cs-CZ" sz="2550" spc="-25" dirty="0" smtClean="0">
                <a:latin typeface="+mj-lt"/>
                <a:cs typeface="Cambria"/>
              </a:rPr>
              <a:t>těch,</a:t>
            </a:r>
            <a:r>
              <a:rPr lang="cs-CZ" sz="2550" spc="40" dirty="0" smtClean="0">
                <a:latin typeface="+mj-lt"/>
                <a:cs typeface="Cambria"/>
              </a:rPr>
              <a:t> </a:t>
            </a:r>
            <a:r>
              <a:rPr lang="cs-CZ" sz="2550" spc="-105" dirty="0" smtClean="0">
                <a:latin typeface="+mj-lt"/>
                <a:cs typeface="Cambria"/>
              </a:rPr>
              <a:t>kteří</a:t>
            </a:r>
            <a:r>
              <a:rPr lang="cs-CZ" sz="2550" spc="-35" dirty="0" smtClean="0">
                <a:latin typeface="+mj-lt"/>
                <a:cs typeface="Cambria"/>
              </a:rPr>
              <a:t> </a:t>
            </a:r>
            <a:r>
              <a:rPr lang="cs-CZ" sz="2550" spc="-90" dirty="0" smtClean="0">
                <a:latin typeface="+mj-lt"/>
                <a:cs typeface="Cambria"/>
              </a:rPr>
              <a:t>se</a:t>
            </a:r>
            <a:r>
              <a:rPr lang="cs-CZ" sz="2550" spc="-50" dirty="0" smtClean="0">
                <a:latin typeface="+mj-lt"/>
                <a:cs typeface="Cambria"/>
              </a:rPr>
              <a:t> </a:t>
            </a:r>
            <a:r>
              <a:rPr lang="cs-CZ" sz="2550" spc="-110" dirty="0" smtClean="0">
                <a:latin typeface="+mj-lt"/>
                <a:cs typeface="Cambria"/>
              </a:rPr>
              <a:t>v</a:t>
            </a:r>
            <a:r>
              <a:rPr lang="cs-CZ" sz="2550" spc="-114" dirty="0" smtClean="0">
                <a:latin typeface="+mj-lt"/>
                <a:cs typeface="Cambria"/>
              </a:rPr>
              <a:t> </a:t>
            </a:r>
            <a:r>
              <a:rPr lang="cs-CZ" sz="2550" spc="-90" dirty="0" smtClean="0">
                <a:latin typeface="+mj-lt"/>
                <a:cs typeface="Cambria"/>
              </a:rPr>
              <a:t>krajině</a:t>
            </a:r>
            <a:r>
              <a:rPr lang="cs-CZ" sz="2550" spc="-50" dirty="0" smtClean="0">
                <a:latin typeface="+mj-lt"/>
                <a:cs typeface="Cambria"/>
              </a:rPr>
              <a:t> </a:t>
            </a:r>
            <a:r>
              <a:rPr lang="cs-CZ" sz="2550" spc="-10" dirty="0" smtClean="0">
                <a:latin typeface="+mj-lt"/>
                <a:cs typeface="Cambria"/>
              </a:rPr>
              <a:t>již</a:t>
            </a:r>
            <a:r>
              <a:rPr lang="cs-CZ" sz="2550" spc="-95" dirty="0" smtClean="0">
                <a:latin typeface="+mj-lt"/>
                <a:cs typeface="Cambria"/>
              </a:rPr>
              <a:t> </a:t>
            </a:r>
            <a:r>
              <a:rPr lang="cs-CZ" sz="2550" spc="-10" dirty="0" smtClean="0">
                <a:latin typeface="+mj-lt"/>
                <a:cs typeface="Cambria"/>
              </a:rPr>
              <a:t>vyskytují.</a:t>
            </a:r>
            <a:endParaRPr lang="cs-CZ" sz="2550" dirty="0" smtClean="0">
              <a:latin typeface="+mj-lt"/>
              <a:cs typeface="Cambria"/>
            </a:endParaRPr>
          </a:p>
          <a:p>
            <a:pPr marL="573405" indent="-234315">
              <a:lnSpc>
                <a:spcPts val="2930"/>
              </a:lnSpc>
              <a:buChar char="•"/>
              <a:tabLst>
                <a:tab pos="573405" algn="l"/>
              </a:tabLst>
            </a:pPr>
            <a:r>
              <a:rPr lang="cs-CZ" sz="2550" spc="-85" dirty="0" smtClean="0">
                <a:latin typeface="+mj-lt"/>
                <a:cs typeface="Cambria"/>
              </a:rPr>
              <a:t>Jsou</a:t>
            </a:r>
            <a:r>
              <a:rPr lang="cs-CZ" sz="2550" spc="-55" dirty="0" smtClean="0">
                <a:latin typeface="+mj-lt"/>
                <a:cs typeface="Cambria"/>
              </a:rPr>
              <a:t> </a:t>
            </a:r>
            <a:r>
              <a:rPr lang="cs-CZ" sz="2550" spc="-60" dirty="0" smtClean="0">
                <a:latin typeface="+mj-lt"/>
                <a:cs typeface="Cambria"/>
              </a:rPr>
              <a:t>klíčoví</a:t>
            </a:r>
            <a:r>
              <a:rPr lang="cs-CZ" sz="2550" spc="-25" dirty="0" smtClean="0">
                <a:latin typeface="+mj-lt"/>
                <a:cs typeface="Cambria"/>
              </a:rPr>
              <a:t> </a:t>
            </a:r>
            <a:r>
              <a:rPr lang="cs-CZ" sz="2550" spc="-140" dirty="0" smtClean="0">
                <a:latin typeface="+mj-lt"/>
                <a:cs typeface="Cambria"/>
              </a:rPr>
              <a:t>pro</a:t>
            </a:r>
            <a:r>
              <a:rPr lang="cs-CZ" sz="2550" spc="-20" dirty="0" smtClean="0">
                <a:latin typeface="+mj-lt"/>
                <a:cs typeface="Cambria"/>
              </a:rPr>
              <a:t> </a:t>
            </a:r>
            <a:r>
              <a:rPr lang="cs-CZ" sz="2550" spc="-80" dirty="0" smtClean="0">
                <a:latin typeface="+mj-lt"/>
                <a:cs typeface="Cambria"/>
              </a:rPr>
              <a:t>stabilitu</a:t>
            </a:r>
            <a:r>
              <a:rPr lang="cs-CZ" sz="2550" spc="15" dirty="0" smtClean="0">
                <a:latin typeface="+mj-lt"/>
                <a:cs typeface="Cambria"/>
              </a:rPr>
              <a:t> </a:t>
            </a:r>
            <a:r>
              <a:rPr lang="cs-CZ" sz="2550" spc="-114" dirty="0" smtClean="0">
                <a:latin typeface="+mj-lt"/>
                <a:cs typeface="Cambria"/>
              </a:rPr>
              <a:t>produkce</a:t>
            </a:r>
            <a:r>
              <a:rPr lang="cs-CZ" sz="2550" spc="20" dirty="0" smtClean="0">
                <a:latin typeface="+mj-lt"/>
                <a:cs typeface="Cambria"/>
              </a:rPr>
              <a:t> </a:t>
            </a:r>
            <a:r>
              <a:rPr lang="cs-CZ" sz="2550" dirty="0" smtClean="0">
                <a:latin typeface="+mj-lt"/>
                <a:cs typeface="Cambria"/>
              </a:rPr>
              <a:t>a</a:t>
            </a:r>
            <a:r>
              <a:rPr lang="cs-CZ" sz="2550" spc="-145" dirty="0" smtClean="0">
                <a:latin typeface="+mj-lt"/>
                <a:cs typeface="Cambria"/>
              </a:rPr>
              <a:t> </a:t>
            </a:r>
            <a:r>
              <a:rPr lang="cs-CZ" sz="2550" spc="-85" dirty="0" smtClean="0">
                <a:latin typeface="+mj-lt"/>
                <a:cs typeface="Cambria"/>
              </a:rPr>
              <a:t>snižování</a:t>
            </a:r>
            <a:r>
              <a:rPr lang="cs-CZ" sz="2550" spc="-5" dirty="0" smtClean="0">
                <a:latin typeface="+mj-lt"/>
                <a:cs typeface="Cambria"/>
              </a:rPr>
              <a:t> </a:t>
            </a:r>
            <a:r>
              <a:rPr lang="cs-CZ" sz="2550" spc="-70" dirty="0" smtClean="0">
                <a:latin typeface="+mj-lt"/>
                <a:cs typeface="Cambria"/>
              </a:rPr>
              <a:t>závislosti</a:t>
            </a:r>
            <a:r>
              <a:rPr lang="cs-CZ" sz="2550" spc="55" dirty="0" smtClean="0">
                <a:latin typeface="+mj-lt"/>
                <a:cs typeface="Cambria"/>
              </a:rPr>
              <a:t> </a:t>
            </a:r>
            <a:r>
              <a:rPr lang="cs-CZ" sz="2550" spc="-105" dirty="0" smtClean="0">
                <a:latin typeface="+mj-lt"/>
                <a:cs typeface="Cambria"/>
              </a:rPr>
              <a:t>na</a:t>
            </a:r>
            <a:r>
              <a:rPr lang="cs-CZ" sz="2550" spc="-55" dirty="0" smtClean="0">
                <a:latin typeface="+mj-lt"/>
                <a:cs typeface="Cambria"/>
              </a:rPr>
              <a:t> </a:t>
            </a:r>
            <a:r>
              <a:rPr lang="cs-CZ" sz="2550" spc="-10" dirty="0" smtClean="0">
                <a:latin typeface="+mj-lt"/>
                <a:cs typeface="Cambria"/>
              </a:rPr>
              <a:t>pesticidech.</a:t>
            </a:r>
            <a:endParaRPr lang="cs-CZ" sz="2550" dirty="0">
              <a:latin typeface="+mj-lt"/>
              <a:cs typeface="Cambr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2663" y="8733719"/>
            <a:ext cx="7367270" cy="74507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29209" marR="5080" indent="-17145">
              <a:lnSpc>
                <a:spcPts val="2650"/>
              </a:lnSpc>
              <a:spcBef>
                <a:spcPts val="409"/>
              </a:spcBef>
            </a:pPr>
            <a:r>
              <a:rPr lang="cs-CZ" sz="2400" spc="-60" dirty="0" smtClean="0">
                <a:latin typeface="+mj-lt"/>
                <a:cs typeface="Cambria"/>
              </a:rPr>
              <a:t>Konzumují</a:t>
            </a:r>
            <a:r>
              <a:rPr lang="cs-CZ" sz="2400" spc="-75" dirty="0" smtClean="0">
                <a:latin typeface="+mj-lt"/>
                <a:cs typeface="Cambria"/>
              </a:rPr>
              <a:t> </a:t>
            </a:r>
            <a:r>
              <a:rPr lang="cs-CZ" sz="2400" dirty="0" smtClean="0">
                <a:latin typeface="+mj-lt"/>
                <a:cs typeface="Cambria"/>
              </a:rPr>
              <a:t>kořist</a:t>
            </a:r>
            <a:r>
              <a:rPr lang="cs-CZ" sz="2400" spc="-85" dirty="0" smtClean="0">
                <a:latin typeface="+mj-lt"/>
                <a:cs typeface="Cambria"/>
              </a:rPr>
              <a:t> </a:t>
            </a:r>
            <a:r>
              <a:rPr lang="cs-CZ" sz="2400" spc="-65" dirty="0" smtClean="0">
                <a:latin typeface="+mj-lt"/>
                <a:cs typeface="Cambria"/>
              </a:rPr>
              <a:t>okamžitě</a:t>
            </a:r>
            <a:r>
              <a:rPr lang="cs-CZ" sz="2400" spc="10" dirty="0" smtClean="0">
                <a:latin typeface="+mj-lt"/>
                <a:cs typeface="Cambria"/>
              </a:rPr>
              <a:t> </a:t>
            </a:r>
            <a:r>
              <a:rPr lang="cs-CZ" sz="2400" dirty="0" smtClean="0">
                <a:latin typeface="+mj-lt"/>
                <a:cs typeface="Cambria"/>
              </a:rPr>
              <a:t>a</a:t>
            </a:r>
            <a:r>
              <a:rPr lang="cs-CZ" sz="2400" spc="-135" dirty="0" smtClean="0">
                <a:latin typeface="+mj-lt"/>
                <a:cs typeface="Cambria"/>
              </a:rPr>
              <a:t> </a:t>
            </a:r>
            <a:r>
              <a:rPr lang="cs-CZ" sz="2400" spc="-105" dirty="0" smtClean="0">
                <a:latin typeface="+mj-lt"/>
                <a:cs typeface="Cambria"/>
              </a:rPr>
              <a:t>přímo</a:t>
            </a:r>
            <a:r>
              <a:rPr lang="cs-CZ" sz="2400" spc="-25" dirty="0" smtClean="0">
                <a:latin typeface="+mj-lt"/>
                <a:cs typeface="Cambria"/>
              </a:rPr>
              <a:t> </a:t>
            </a:r>
            <a:r>
              <a:rPr lang="cs-CZ" sz="2400" spc="-75" dirty="0" smtClean="0">
                <a:latin typeface="+mj-lt"/>
                <a:cs typeface="Cambria"/>
              </a:rPr>
              <a:t>(např.</a:t>
            </a:r>
            <a:r>
              <a:rPr lang="cs-CZ" sz="2400" spc="-55" dirty="0" smtClean="0">
                <a:latin typeface="+mj-lt"/>
                <a:cs typeface="Cambria"/>
              </a:rPr>
              <a:t> </a:t>
            </a:r>
            <a:r>
              <a:rPr lang="cs-CZ" sz="2400" spc="-60" dirty="0" smtClean="0">
                <a:latin typeface="+mj-lt"/>
                <a:cs typeface="Cambria"/>
              </a:rPr>
              <a:t>pavouci,</a:t>
            </a:r>
            <a:r>
              <a:rPr lang="cs-CZ" sz="2400" spc="-70" dirty="0" smtClean="0">
                <a:latin typeface="+mj-lt"/>
                <a:cs typeface="Cambria"/>
              </a:rPr>
              <a:t> </a:t>
            </a:r>
            <a:r>
              <a:rPr lang="cs-CZ" sz="2400" spc="-10" dirty="0" smtClean="0">
                <a:latin typeface="+mj-lt"/>
                <a:cs typeface="Cambria"/>
              </a:rPr>
              <a:t>střevlíci, </a:t>
            </a:r>
            <a:r>
              <a:rPr lang="cs-CZ" sz="2400" spc="-50" dirty="0" smtClean="0">
                <a:latin typeface="+mj-lt"/>
                <a:cs typeface="Cambria"/>
              </a:rPr>
              <a:t>slunéčka,</a:t>
            </a:r>
            <a:r>
              <a:rPr lang="cs-CZ" sz="2400" spc="-25" dirty="0" smtClean="0">
                <a:latin typeface="+mj-lt"/>
                <a:cs typeface="Cambria"/>
              </a:rPr>
              <a:t> </a:t>
            </a:r>
            <a:r>
              <a:rPr lang="cs-CZ" sz="2400" spc="-10" dirty="0" smtClean="0">
                <a:latin typeface="+mj-lt"/>
                <a:cs typeface="Cambria"/>
              </a:rPr>
              <a:t>zlatoočky, roupci, pestřenky).</a:t>
            </a:r>
            <a:endParaRPr lang="cs-CZ" sz="2400" dirty="0">
              <a:latin typeface="+mj-lt"/>
              <a:cs typeface="Cambr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049563" y="8733719"/>
            <a:ext cx="8286750" cy="950259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8415" marR="678180" indent="-6350">
              <a:lnSpc>
                <a:spcPts val="2650"/>
              </a:lnSpc>
              <a:spcBef>
                <a:spcPts val="409"/>
              </a:spcBef>
            </a:pPr>
            <a:r>
              <a:rPr lang="cs-CZ" sz="2400" spc="-80" dirty="0" smtClean="0">
                <a:latin typeface="+mj-lt"/>
                <a:cs typeface="Cambria"/>
              </a:rPr>
              <a:t>Kladou</a:t>
            </a:r>
            <a:r>
              <a:rPr lang="cs-CZ" sz="2400" spc="-55" dirty="0" smtClean="0">
                <a:latin typeface="+mj-lt"/>
                <a:cs typeface="Cambria"/>
              </a:rPr>
              <a:t> </a:t>
            </a:r>
            <a:r>
              <a:rPr lang="cs-CZ" sz="2400" spc="-80" dirty="0" smtClean="0">
                <a:latin typeface="+mj-lt"/>
                <a:cs typeface="Cambria"/>
              </a:rPr>
              <a:t>vajíčka </a:t>
            </a:r>
            <a:r>
              <a:rPr lang="cs-CZ" sz="2400" spc="-85" dirty="0" smtClean="0">
                <a:latin typeface="+mj-lt"/>
                <a:cs typeface="Cambria"/>
              </a:rPr>
              <a:t>do</a:t>
            </a:r>
            <a:r>
              <a:rPr lang="cs-CZ" sz="2400" spc="-60" dirty="0" smtClean="0">
                <a:latin typeface="+mj-lt"/>
                <a:cs typeface="Cambria"/>
              </a:rPr>
              <a:t> hostitelů</a:t>
            </a:r>
            <a:r>
              <a:rPr lang="cs-CZ" sz="2400" spc="-35" dirty="0" smtClean="0">
                <a:latin typeface="+mj-lt"/>
                <a:cs typeface="Cambria"/>
              </a:rPr>
              <a:t> </a:t>
            </a:r>
            <a:r>
              <a:rPr lang="cs-CZ" sz="2400" spc="-90" dirty="0" smtClean="0">
                <a:latin typeface="+mj-lt"/>
                <a:cs typeface="Cambria"/>
              </a:rPr>
              <a:t>(larev</a:t>
            </a:r>
            <a:r>
              <a:rPr lang="cs-CZ" sz="2400" spc="-35" dirty="0" smtClean="0">
                <a:latin typeface="+mj-lt"/>
                <a:cs typeface="Cambria"/>
              </a:rPr>
              <a:t> </a:t>
            </a:r>
            <a:r>
              <a:rPr lang="cs-CZ" sz="2400" spc="-55" dirty="0" smtClean="0">
                <a:latin typeface="+mj-lt"/>
                <a:cs typeface="Cambria"/>
              </a:rPr>
              <a:t>škůdců),</a:t>
            </a:r>
            <a:r>
              <a:rPr lang="cs-CZ" sz="2400" spc="105" dirty="0" smtClean="0">
                <a:latin typeface="+mj-lt"/>
                <a:cs typeface="Cambria"/>
              </a:rPr>
              <a:t> </a:t>
            </a:r>
            <a:r>
              <a:rPr lang="cs-CZ" sz="2400" spc="-90" dirty="0" smtClean="0">
                <a:latin typeface="+mj-lt"/>
                <a:cs typeface="Cambria"/>
              </a:rPr>
              <a:t>které</a:t>
            </a:r>
            <a:r>
              <a:rPr lang="cs-CZ" sz="2400" spc="-40" dirty="0" smtClean="0">
                <a:latin typeface="+mj-lt"/>
                <a:cs typeface="Cambria"/>
              </a:rPr>
              <a:t> </a:t>
            </a:r>
            <a:r>
              <a:rPr lang="cs-CZ" sz="2400" spc="-10" dirty="0" smtClean="0">
                <a:latin typeface="+mj-lt"/>
                <a:cs typeface="Cambria"/>
              </a:rPr>
              <a:t>následně </a:t>
            </a:r>
            <a:r>
              <a:rPr lang="cs-CZ" sz="2400" spc="-75" dirty="0" smtClean="0">
                <a:latin typeface="+mj-lt"/>
                <a:cs typeface="Cambria"/>
              </a:rPr>
              <a:t>zahubí</a:t>
            </a:r>
            <a:r>
              <a:rPr lang="cs-CZ" sz="2400" spc="-15" dirty="0" smtClean="0">
                <a:latin typeface="+mj-lt"/>
                <a:cs typeface="Cambria"/>
              </a:rPr>
              <a:t> </a:t>
            </a:r>
            <a:r>
              <a:rPr lang="cs-CZ" sz="2400" spc="-60" dirty="0" smtClean="0">
                <a:latin typeface="+mj-lt"/>
                <a:cs typeface="Cambria"/>
              </a:rPr>
              <a:t>jejich vyvíjející</a:t>
            </a:r>
            <a:r>
              <a:rPr lang="cs-CZ" sz="2400" spc="-125" dirty="0" smtClean="0">
                <a:latin typeface="+mj-lt"/>
                <a:cs typeface="Cambria"/>
              </a:rPr>
              <a:t> </a:t>
            </a:r>
            <a:r>
              <a:rPr lang="cs-CZ" sz="2400" spc="-100" dirty="0" smtClean="0">
                <a:latin typeface="+mj-lt"/>
                <a:cs typeface="Cambria"/>
              </a:rPr>
              <a:t>se</a:t>
            </a:r>
            <a:r>
              <a:rPr lang="cs-CZ" sz="2400" spc="-35" dirty="0" smtClean="0">
                <a:latin typeface="+mj-lt"/>
                <a:cs typeface="Cambria"/>
              </a:rPr>
              <a:t> </a:t>
            </a:r>
            <a:r>
              <a:rPr lang="cs-CZ" sz="2400" spc="-95" dirty="0" smtClean="0">
                <a:latin typeface="+mj-lt"/>
                <a:cs typeface="Cambria"/>
              </a:rPr>
              <a:t>larva</a:t>
            </a:r>
            <a:r>
              <a:rPr lang="cs-CZ" sz="2400" spc="10" dirty="0" smtClean="0">
                <a:latin typeface="+mj-lt"/>
                <a:cs typeface="Cambria"/>
              </a:rPr>
              <a:t> </a:t>
            </a:r>
            <a:r>
              <a:rPr lang="cs-CZ" sz="2400" spc="-25" dirty="0" smtClean="0">
                <a:latin typeface="+mj-lt"/>
                <a:cs typeface="Cambria"/>
              </a:rPr>
              <a:t>(např. lumci</a:t>
            </a:r>
            <a:r>
              <a:rPr lang="cs-CZ" sz="2400" spc="110" dirty="0" smtClean="0">
                <a:latin typeface="+mj-lt"/>
                <a:cs typeface="Cambria"/>
              </a:rPr>
              <a:t> </a:t>
            </a:r>
            <a:r>
              <a:rPr lang="cs-CZ" sz="2400" spc="-55" dirty="0" smtClean="0">
                <a:latin typeface="+mj-lt"/>
                <a:cs typeface="Cambria"/>
              </a:rPr>
              <a:t>a</a:t>
            </a:r>
            <a:r>
              <a:rPr lang="cs-CZ" sz="2400" spc="-90" dirty="0" smtClean="0">
                <a:latin typeface="+mj-lt"/>
                <a:cs typeface="Cambria"/>
              </a:rPr>
              <a:t> </a:t>
            </a:r>
            <a:r>
              <a:rPr lang="cs-CZ" sz="2400" spc="-50" dirty="0" smtClean="0">
                <a:latin typeface="+mj-lt"/>
                <a:cs typeface="Cambria"/>
              </a:rPr>
              <a:t>další</a:t>
            </a:r>
            <a:r>
              <a:rPr lang="cs-CZ" sz="2400" spc="-114" dirty="0" smtClean="0">
                <a:latin typeface="+mj-lt"/>
                <a:cs typeface="Cambria"/>
              </a:rPr>
              <a:t> </a:t>
            </a:r>
            <a:r>
              <a:rPr lang="cs-CZ" sz="2400" spc="-10" dirty="0" smtClean="0">
                <a:latin typeface="+mj-lt"/>
                <a:cs typeface="Cambria"/>
              </a:rPr>
              <a:t>blanokřídlí),</a:t>
            </a:r>
            <a:endParaRPr lang="cs-CZ" sz="2400" dirty="0" smtClean="0">
              <a:latin typeface="+mj-lt"/>
              <a:cs typeface="Cambria"/>
            </a:endParaRPr>
          </a:p>
          <a:p>
            <a:pPr marR="5080" algn="r">
              <a:lnSpc>
                <a:spcPts val="1560"/>
              </a:lnSpc>
              <a:tabLst>
                <a:tab pos="533400" algn="l"/>
              </a:tabLst>
            </a:pPr>
            <a:r>
              <a:rPr lang="cs-CZ" sz="1450" dirty="0" smtClean="0">
                <a:latin typeface="+mj-lt"/>
                <a:cs typeface="Cambria"/>
              </a:rPr>
              <a:t>	</a:t>
            </a:r>
            <a:endParaRPr lang="cs-CZ" sz="1450" dirty="0">
              <a:latin typeface="+mj-lt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475200" cy="97536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5976600" y="9144000"/>
            <a:ext cx="1498600" cy="6096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988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51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TextovéPole 3"/>
          <p:cNvSpPr txBox="1"/>
          <p:nvPr/>
        </p:nvSpPr>
        <p:spPr>
          <a:xfrm>
            <a:off x="16052800" y="9067800"/>
            <a:ext cx="1428783" cy="838200"/>
          </a:xfrm>
          <a:prstGeom prst="rect">
            <a:avLst/>
          </a:prstGeom>
          <a:solidFill>
            <a:srgbClr val="F4F1E9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756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51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4" name="TextovéPole 3"/>
          <p:cNvSpPr txBox="1"/>
          <p:nvPr/>
        </p:nvSpPr>
        <p:spPr>
          <a:xfrm>
            <a:off x="15976600" y="9296400"/>
            <a:ext cx="1504983" cy="457200"/>
          </a:xfrm>
          <a:prstGeom prst="rect">
            <a:avLst/>
          </a:prstGeom>
          <a:solidFill>
            <a:srgbClr val="F5F2EB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07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51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7" name="TextovéPole 6"/>
          <p:cNvSpPr txBox="1"/>
          <p:nvPr/>
        </p:nvSpPr>
        <p:spPr>
          <a:xfrm>
            <a:off x="15900400" y="9220200"/>
            <a:ext cx="1574800" cy="609600"/>
          </a:xfrm>
          <a:prstGeom prst="rect">
            <a:avLst/>
          </a:prstGeom>
          <a:solidFill>
            <a:srgbClr val="F5F3E7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433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51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4" name="object 10" descr="$PPTXTitle"/>
          <p:cNvSpPr txBox="1">
            <a:spLocks/>
          </p:cNvSpPr>
          <p:nvPr/>
        </p:nvSpPr>
        <p:spPr>
          <a:xfrm>
            <a:off x="508000" y="15240"/>
            <a:ext cx="15621000" cy="1858842"/>
          </a:xfrm>
          <a:prstGeom prst="rect">
            <a:avLst/>
          </a:prstGeom>
          <a:solidFill>
            <a:srgbClr val="F4F1E8"/>
          </a:solidFill>
        </p:spPr>
        <p:txBody>
          <a:bodyPr vert="horz" wrap="square" lIns="0" tIns="1898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7145" marR="5080" indent="-5080" algn="ctr">
              <a:lnSpc>
                <a:spcPts val="6500"/>
              </a:lnSpc>
              <a:spcBef>
                <a:spcPts val="1495"/>
              </a:spcBef>
            </a:pPr>
            <a:r>
              <a:rPr lang="cs-CZ" sz="6600" b="1" dirty="0" smtClean="0">
                <a:solidFill>
                  <a:srgbClr val="1C4926"/>
                </a:solidFill>
              </a:rPr>
              <a:t>Shrnutí: trofická kaskáda v praxi – funguje to!</a:t>
            </a:r>
            <a:endParaRPr lang="cs-CZ" sz="6600" b="1" dirty="0">
              <a:solidFill>
                <a:srgbClr val="1C4926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4605000" y="9067800"/>
            <a:ext cx="3048000" cy="990600"/>
          </a:xfrm>
          <a:prstGeom prst="rect">
            <a:avLst/>
          </a:prstGeom>
          <a:solidFill>
            <a:srgbClr val="F5F2EB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206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5824200" y="9220200"/>
            <a:ext cx="1651000" cy="609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52400"/>
            <a:ext cx="17937480" cy="1195832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860800" y="0"/>
            <a:ext cx="1371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800" b="1" dirty="0" smtClean="0">
                <a:solidFill>
                  <a:schemeClr val="bg1"/>
                </a:solidFill>
                <a:latin typeface="+mj-lt"/>
              </a:rPr>
              <a:t>Děkuji za pozornost!</a:t>
            </a:r>
            <a:endParaRPr lang="cs-CZ" sz="8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1226800" y="1452017"/>
            <a:ext cx="624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chemeClr val="bg1"/>
                </a:solidFill>
                <a:latin typeface="+mj-lt"/>
              </a:rPr>
              <a:t>Ing. Ondřej Košulič, Ph.D.</a:t>
            </a:r>
          </a:p>
          <a:p>
            <a:r>
              <a:rPr lang="cs-CZ" sz="3600" b="1" dirty="0" smtClean="0">
                <a:solidFill>
                  <a:schemeClr val="bg1"/>
                </a:solidFill>
                <a:latin typeface="+mj-lt"/>
              </a:rPr>
              <a:t>Ústav ochrany lesů a myslivosti</a:t>
            </a:r>
          </a:p>
          <a:p>
            <a:r>
              <a:rPr lang="cs-CZ" sz="3600" b="1" dirty="0" smtClean="0">
                <a:solidFill>
                  <a:schemeClr val="bg1"/>
                </a:solidFill>
                <a:latin typeface="+mj-lt"/>
              </a:rPr>
              <a:t>LDF MENDELU</a:t>
            </a:r>
          </a:p>
          <a:p>
            <a:r>
              <a:rPr lang="cs-CZ" sz="3600" b="1" dirty="0" smtClean="0">
                <a:solidFill>
                  <a:schemeClr val="bg1"/>
                </a:solidFill>
                <a:latin typeface="+mj-lt"/>
              </a:rPr>
              <a:t>ondra.kosulic@seznam.cz</a:t>
            </a:r>
            <a:endParaRPr lang="cs-CZ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1216640" y="7848600"/>
            <a:ext cx="624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chemeClr val="bg1"/>
                </a:solidFill>
                <a:latin typeface="+mj-lt"/>
              </a:rPr>
              <a:t>Poděkování za spolupráci:</a:t>
            </a:r>
          </a:p>
          <a:p>
            <a:r>
              <a:rPr lang="cs-CZ" sz="3600" b="1" dirty="0" smtClean="0">
                <a:solidFill>
                  <a:schemeClr val="bg1"/>
                </a:solidFill>
                <a:latin typeface="+mj-lt"/>
              </a:rPr>
              <a:t>Ing. Martin Prokeš (</a:t>
            </a:r>
            <a:r>
              <a:rPr lang="cs-CZ" sz="3600" b="1" dirty="0" err="1" smtClean="0">
                <a:solidFill>
                  <a:schemeClr val="bg1"/>
                </a:solidFill>
                <a:latin typeface="+mj-lt"/>
              </a:rPr>
              <a:t>Arboeko</a:t>
            </a:r>
            <a:r>
              <a:rPr lang="cs-CZ" sz="3600" b="1" dirty="0" smtClean="0">
                <a:solidFill>
                  <a:schemeClr val="bg1"/>
                </a:solidFill>
                <a:latin typeface="+mj-lt"/>
              </a:rPr>
              <a:t> s.r.o., Smržice)</a:t>
            </a:r>
            <a:endParaRPr lang="cs-CZ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657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6291" y="2423776"/>
            <a:ext cx="12661900" cy="59055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82900" y="673100"/>
            <a:ext cx="292100" cy="12700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-889000" y="137980"/>
            <a:ext cx="18364200" cy="2488501"/>
          </a:xfrm>
          <a:prstGeom prst="rect">
            <a:avLst/>
          </a:prstGeom>
        </p:spPr>
        <p:txBody>
          <a:bodyPr vert="horz" wrap="square" lIns="0" tIns="94614" rIns="0" bIns="0" rtlCol="0">
            <a:spAutoFit/>
          </a:bodyPr>
          <a:lstStyle/>
          <a:p>
            <a:pPr marL="650875" algn="ctr">
              <a:lnSpc>
                <a:spcPct val="100000"/>
              </a:lnSpc>
              <a:spcBef>
                <a:spcPts val="95"/>
              </a:spcBef>
            </a:pPr>
            <a:r>
              <a:rPr lang="cs-CZ" sz="6000" b="1" dirty="0" smtClean="0">
                <a:solidFill>
                  <a:schemeClr val="tx1"/>
                </a:solidFill>
                <a:latin typeface="+mn-lt"/>
              </a:rPr>
              <a:t>Jak</a:t>
            </a:r>
            <a:r>
              <a:rPr lang="cs-CZ" sz="6000" b="1" spc="-355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6000" b="1" spc="-70" dirty="0" smtClean="0">
                <a:solidFill>
                  <a:schemeClr val="tx1"/>
                </a:solidFill>
                <a:latin typeface="+mn-lt"/>
              </a:rPr>
              <a:t>udržet</a:t>
            </a:r>
            <a:r>
              <a:rPr lang="cs-CZ" sz="6000" b="1" spc="375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6000" b="1" spc="65" dirty="0" smtClean="0">
                <a:solidFill>
                  <a:schemeClr val="tx1"/>
                </a:solidFill>
                <a:latin typeface="+mn-lt"/>
              </a:rPr>
              <a:t>přirozené nepřátelé škůdců </a:t>
            </a:r>
            <a:r>
              <a:rPr lang="cs-CZ" sz="6000" b="1" dirty="0" smtClean="0">
                <a:solidFill>
                  <a:schemeClr val="tx1"/>
                </a:solidFill>
                <a:latin typeface="+mn-lt"/>
              </a:rPr>
              <a:t>v</a:t>
            </a:r>
            <a:r>
              <a:rPr lang="cs-CZ" sz="6000" b="1" spc="-365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6000" b="1" spc="-100" dirty="0" smtClean="0">
                <a:solidFill>
                  <a:schemeClr val="tx1"/>
                </a:solidFill>
                <a:latin typeface="+mn-lt"/>
              </a:rPr>
              <a:t>zemědělské</a:t>
            </a:r>
            <a:r>
              <a:rPr lang="cs-CZ" sz="6000" b="1" spc="-10" dirty="0" smtClean="0">
                <a:solidFill>
                  <a:schemeClr val="tx1"/>
                </a:solidFill>
                <a:latin typeface="+mn-lt"/>
              </a:rPr>
              <a:t> krajině</a:t>
            </a:r>
            <a:r>
              <a:rPr lang="cs-CZ" sz="3550" spc="-170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cs-CZ" sz="3550" spc="-170" dirty="0" smtClean="0">
                <a:solidFill>
                  <a:srgbClr val="000000"/>
                </a:solidFill>
                <a:latin typeface="+mn-lt"/>
              </a:rPr>
            </a:br>
            <a:r>
              <a:rPr lang="cs-CZ" sz="3550" spc="-170" dirty="0" smtClean="0">
                <a:solidFill>
                  <a:srgbClr val="000000"/>
                </a:solidFill>
                <a:latin typeface="+mn-lt"/>
              </a:rPr>
              <a:t>Hmyz</a:t>
            </a:r>
            <a:r>
              <a:rPr lang="cs-CZ" sz="3550" spc="-25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sz="3550" spc="-210" dirty="0" smtClean="0">
                <a:solidFill>
                  <a:srgbClr val="000000"/>
                </a:solidFill>
                <a:latin typeface="+mn-lt"/>
              </a:rPr>
              <a:t>nemůže</a:t>
            </a:r>
            <a:r>
              <a:rPr lang="cs-CZ" sz="3550" spc="-4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sz="3550" spc="-55" dirty="0" smtClean="0">
                <a:solidFill>
                  <a:srgbClr val="000000"/>
                </a:solidFill>
                <a:latin typeface="+mn-lt"/>
              </a:rPr>
              <a:t>přežít</a:t>
            </a:r>
            <a:r>
              <a:rPr lang="cs-CZ" sz="3550" spc="-145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sz="3550" dirty="0" smtClean="0">
                <a:solidFill>
                  <a:srgbClr val="000000"/>
                </a:solidFill>
                <a:latin typeface="+mn-lt"/>
              </a:rPr>
              <a:t>v</a:t>
            </a:r>
            <a:r>
              <a:rPr lang="cs-CZ" sz="3550" spc="-105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sz="3550" spc="-114" dirty="0" smtClean="0">
                <a:solidFill>
                  <a:srgbClr val="000000"/>
                </a:solidFill>
                <a:latin typeface="+mn-lt"/>
              </a:rPr>
              <a:t>„zelené</a:t>
            </a:r>
            <a:r>
              <a:rPr lang="cs-CZ" sz="3550" spc="-8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sz="3550" dirty="0" smtClean="0">
                <a:solidFill>
                  <a:srgbClr val="000000"/>
                </a:solidFill>
                <a:latin typeface="+mn-lt"/>
              </a:rPr>
              <a:t>poušti“</a:t>
            </a:r>
            <a:r>
              <a:rPr lang="cs-CZ" sz="3550" spc="21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sz="3550" spc="-150" dirty="0" smtClean="0">
                <a:solidFill>
                  <a:srgbClr val="000000"/>
                </a:solidFill>
                <a:latin typeface="+mn-lt"/>
              </a:rPr>
              <a:t>monokultury.</a:t>
            </a:r>
            <a:r>
              <a:rPr lang="cs-CZ" sz="3550" spc="2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sz="3550" spc="-110" dirty="0" smtClean="0">
                <a:solidFill>
                  <a:srgbClr val="000000"/>
                </a:solidFill>
                <a:latin typeface="+mn-lt"/>
              </a:rPr>
              <a:t>Potřebuje</a:t>
            </a:r>
            <a:r>
              <a:rPr lang="cs-CZ" sz="3550" spc="-75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sz="3550" spc="-10" dirty="0" smtClean="0">
                <a:solidFill>
                  <a:srgbClr val="000000"/>
                </a:solidFill>
                <a:latin typeface="+mn-lt"/>
              </a:rPr>
              <a:t>infrastrukturu.</a:t>
            </a:r>
            <a:endParaRPr lang="cs-CZ" sz="3550" dirty="0">
              <a:latin typeface="+mn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8369" y="3661262"/>
            <a:ext cx="3042285" cy="278922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lang="cs-CZ" sz="3250" spc="-90" dirty="0" smtClean="0">
                <a:solidFill>
                  <a:srgbClr val="262626"/>
                </a:solidFill>
                <a:latin typeface="+mn-lt"/>
                <a:cs typeface="Cambria"/>
              </a:rPr>
              <a:t>1.</a:t>
            </a:r>
            <a:r>
              <a:rPr lang="cs-CZ" sz="3250" spc="-100" dirty="0" smtClean="0">
                <a:solidFill>
                  <a:srgbClr val="262626"/>
                </a:solidFill>
                <a:latin typeface="+mn-lt"/>
                <a:cs typeface="Cambria"/>
              </a:rPr>
              <a:t> </a:t>
            </a:r>
            <a:r>
              <a:rPr lang="cs-CZ" sz="3250" dirty="0" smtClean="0">
                <a:solidFill>
                  <a:srgbClr val="184421"/>
                </a:solidFill>
                <a:latin typeface="+mn-lt"/>
                <a:cs typeface="Cambria"/>
              </a:rPr>
              <a:t>Zdroje</a:t>
            </a:r>
            <a:r>
              <a:rPr lang="cs-CZ" sz="3250" spc="100" dirty="0" smtClean="0">
                <a:solidFill>
                  <a:srgbClr val="184421"/>
                </a:solidFill>
                <a:latin typeface="+mn-lt"/>
                <a:cs typeface="Cambria"/>
              </a:rPr>
              <a:t> </a:t>
            </a:r>
            <a:r>
              <a:rPr lang="cs-CZ" sz="3250" spc="-10" dirty="0" smtClean="0">
                <a:solidFill>
                  <a:srgbClr val="2B2B2B"/>
                </a:solidFill>
                <a:latin typeface="+mn-lt"/>
                <a:cs typeface="Cambria"/>
              </a:rPr>
              <a:t>potravy</a:t>
            </a:r>
            <a:endParaRPr lang="cs-CZ" sz="3250" dirty="0" smtClean="0">
              <a:latin typeface="+mn-lt"/>
              <a:cs typeface="Cambria"/>
            </a:endParaRPr>
          </a:p>
          <a:p>
            <a:pPr marL="12700" marR="5080" indent="-6350">
              <a:spcBef>
                <a:spcPts val="120"/>
              </a:spcBef>
            </a:pPr>
            <a:r>
              <a:rPr lang="cs-CZ" sz="2400" dirty="0">
                <a:latin typeface="+mn-lt"/>
                <a:cs typeface="Cambria"/>
              </a:rPr>
              <a:t>Nektar a pyl (zdroj cukrů a energie</a:t>
            </a:r>
            <a:r>
              <a:rPr lang="cs-CZ" sz="2400" dirty="0" smtClean="0">
                <a:latin typeface="+mn-lt"/>
                <a:cs typeface="Cambria"/>
              </a:rPr>
              <a:t>). </a:t>
            </a:r>
            <a:r>
              <a:rPr lang="cs-CZ" sz="2400" dirty="0">
                <a:latin typeface="+mn-lt"/>
                <a:cs typeface="Cambria"/>
              </a:rPr>
              <a:t>Jsou kritické pro dospělce mnoha predátorů (např. pestřenky), i když</a:t>
            </a:r>
          </a:p>
          <a:p>
            <a:pPr marL="12700">
              <a:spcBef>
                <a:spcPts val="120"/>
              </a:spcBef>
            </a:pPr>
            <a:r>
              <a:rPr lang="cs-CZ" sz="2400" dirty="0">
                <a:latin typeface="+mn-lt"/>
                <a:cs typeface="Cambria"/>
              </a:rPr>
              <a:t>jejich larvy jsou dravé.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0" y="5163440"/>
            <a:ext cx="762000" cy="170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1000" spc="-70" dirty="0" smtClean="0">
                <a:solidFill>
                  <a:srgbClr val="232323"/>
                </a:solidFill>
                <a:latin typeface="+mn-lt"/>
                <a:cs typeface="Cambria"/>
              </a:rPr>
              <a:t>Lady </a:t>
            </a:r>
            <a:r>
              <a:rPr lang="cs-CZ" sz="1000" spc="-70" dirty="0" err="1" smtClean="0">
                <a:solidFill>
                  <a:srgbClr val="232323"/>
                </a:solidFill>
                <a:latin typeface="+mn-lt"/>
                <a:cs typeface="Cambria"/>
              </a:rPr>
              <a:t>bird</a:t>
            </a:r>
            <a:r>
              <a:rPr lang="cs-CZ" sz="1000" spc="-70" dirty="0" smtClean="0">
                <a:solidFill>
                  <a:srgbClr val="232323"/>
                </a:solidFill>
                <a:latin typeface="+mn-lt"/>
                <a:cs typeface="Cambria"/>
              </a:rPr>
              <a:t> </a:t>
            </a:r>
            <a:r>
              <a:rPr lang="cs-CZ" sz="1000" spc="-70" dirty="0" err="1" smtClean="0">
                <a:solidFill>
                  <a:srgbClr val="232323"/>
                </a:solidFill>
                <a:latin typeface="+mn-lt"/>
                <a:cs typeface="Cambria"/>
              </a:rPr>
              <a:t>larvae</a:t>
            </a:r>
            <a:endParaRPr lang="cs-CZ" sz="1000" dirty="0">
              <a:latin typeface="+mn-lt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86266" y="8426097"/>
            <a:ext cx="6755765" cy="12875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2800">
              <a:lnSpc>
                <a:spcPct val="100000"/>
              </a:lnSpc>
              <a:spcBef>
                <a:spcPts val="100"/>
              </a:spcBef>
            </a:pPr>
            <a:r>
              <a:rPr lang="cs-CZ" sz="3400" spc="-30" dirty="0" smtClean="0">
                <a:solidFill>
                  <a:srgbClr val="214926"/>
                </a:solidFill>
                <a:latin typeface="+mn-lt"/>
                <a:cs typeface="Cambria"/>
              </a:rPr>
              <a:t>Úkryty</a:t>
            </a:r>
            <a:r>
              <a:rPr lang="cs-CZ" sz="3400" spc="-50" dirty="0" smtClean="0">
                <a:solidFill>
                  <a:srgbClr val="214926"/>
                </a:solidFill>
                <a:latin typeface="+mn-lt"/>
                <a:cs typeface="Cambria"/>
              </a:rPr>
              <a:t> </a:t>
            </a:r>
            <a:r>
              <a:rPr lang="cs-CZ" sz="3400" dirty="0" smtClean="0">
                <a:solidFill>
                  <a:srgbClr val="1A491F"/>
                </a:solidFill>
                <a:latin typeface="+mn-lt"/>
                <a:cs typeface="Cambria"/>
              </a:rPr>
              <a:t>a</a:t>
            </a:r>
            <a:r>
              <a:rPr lang="cs-CZ" sz="3400" spc="-190" dirty="0" smtClean="0">
                <a:solidFill>
                  <a:srgbClr val="1A491F"/>
                </a:solidFill>
                <a:latin typeface="+mn-lt"/>
                <a:cs typeface="Cambria"/>
              </a:rPr>
              <a:t> </a:t>
            </a:r>
            <a:r>
              <a:rPr lang="cs-CZ" sz="3400" spc="-10" dirty="0" err="1" smtClean="0">
                <a:solidFill>
                  <a:srgbClr val="214B21"/>
                </a:solidFill>
                <a:latin typeface="+mn-lt"/>
                <a:cs typeface="Cambria"/>
              </a:rPr>
              <a:t>mikrohabitaty</a:t>
            </a:r>
            <a:endParaRPr lang="cs-CZ" sz="3400" dirty="0" smtClean="0">
              <a:latin typeface="+mn-lt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cs-CZ" sz="2400" dirty="0" smtClean="0">
                <a:latin typeface="+mn-lt"/>
                <a:cs typeface="Cambria"/>
              </a:rPr>
              <a:t>Místa</a:t>
            </a:r>
            <a:r>
              <a:rPr lang="cs-CZ" sz="2400" spc="-135" dirty="0" smtClean="0">
                <a:latin typeface="+mn-lt"/>
                <a:cs typeface="Cambria"/>
              </a:rPr>
              <a:t> </a:t>
            </a:r>
            <a:r>
              <a:rPr lang="cs-CZ" sz="2400" spc="-100" dirty="0" smtClean="0">
                <a:latin typeface="+mn-lt"/>
                <a:cs typeface="Cambria"/>
              </a:rPr>
              <a:t>pro</a:t>
            </a:r>
            <a:r>
              <a:rPr lang="cs-CZ" sz="2400" spc="-45" dirty="0" smtClean="0">
                <a:latin typeface="+mn-lt"/>
                <a:cs typeface="Cambria"/>
              </a:rPr>
              <a:t> </a:t>
            </a:r>
            <a:r>
              <a:rPr lang="cs-CZ" sz="2400" spc="-70" dirty="0" smtClean="0">
                <a:latin typeface="+mn-lt"/>
                <a:cs typeface="Cambria"/>
              </a:rPr>
              <a:t>přezimování</a:t>
            </a:r>
            <a:r>
              <a:rPr lang="cs-CZ" sz="2400" dirty="0" smtClean="0">
                <a:latin typeface="+mn-lt"/>
                <a:cs typeface="Cambria"/>
              </a:rPr>
              <a:t> </a:t>
            </a:r>
            <a:r>
              <a:rPr lang="cs-CZ" sz="2400" spc="-55" dirty="0" smtClean="0">
                <a:latin typeface="+mn-lt"/>
                <a:cs typeface="Cambria"/>
              </a:rPr>
              <a:t>a</a:t>
            </a:r>
            <a:r>
              <a:rPr lang="cs-CZ" sz="2400" spc="-100" dirty="0" smtClean="0">
                <a:latin typeface="+mn-lt"/>
                <a:cs typeface="Cambria"/>
              </a:rPr>
              <a:t> </a:t>
            </a:r>
            <a:r>
              <a:rPr lang="cs-CZ" sz="2400" spc="-65" dirty="0" smtClean="0">
                <a:latin typeface="+mn-lt"/>
                <a:cs typeface="Cambria"/>
              </a:rPr>
              <a:t>ochranu</a:t>
            </a:r>
            <a:r>
              <a:rPr lang="cs-CZ" sz="2400" spc="15" dirty="0" smtClean="0">
                <a:latin typeface="+mn-lt"/>
                <a:cs typeface="Cambria"/>
              </a:rPr>
              <a:t> </a:t>
            </a:r>
            <a:r>
              <a:rPr lang="cs-CZ" sz="2400" spc="-145" dirty="0" smtClean="0">
                <a:latin typeface="+mn-lt"/>
                <a:cs typeface="Cambria"/>
              </a:rPr>
              <a:t>před</a:t>
            </a:r>
            <a:r>
              <a:rPr lang="cs-CZ" sz="2400" spc="10" dirty="0" smtClean="0">
                <a:latin typeface="+mn-lt"/>
                <a:cs typeface="Cambria"/>
              </a:rPr>
              <a:t> </a:t>
            </a:r>
            <a:r>
              <a:rPr lang="cs-CZ" sz="2400" spc="-10" dirty="0" smtClean="0">
                <a:latin typeface="+mn-lt"/>
                <a:cs typeface="Cambria"/>
              </a:rPr>
              <a:t>nepřízní</a:t>
            </a:r>
            <a:r>
              <a:rPr lang="cs-CZ" sz="2400" spc="55" dirty="0" smtClean="0">
                <a:latin typeface="+mn-lt"/>
                <a:cs typeface="Cambria"/>
              </a:rPr>
              <a:t> </a:t>
            </a:r>
            <a:r>
              <a:rPr lang="cs-CZ" sz="2400" spc="-30" dirty="0" smtClean="0">
                <a:latin typeface="+mn-lt"/>
                <a:cs typeface="Cambria"/>
              </a:rPr>
              <a:t>počasí. Struktura vegetace – význam heterogenity.</a:t>
            </a:r>
            <a:endParaRPr lang="cs-CZ" sz="2400" dirty="0">
              <a:latin typeface="+mn-lt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748041" y="4619977"/>
            <a:ext cx="2834640" cy="225042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6034">
              <a:lnSpc>
                <a:spcPts val="3795"/>
              </a:lnSpc>
              <a:spcBef>
                <a:spcPts val="120"/>
              </a:spcBef>
            </a:pPr>
            <a:r>
              <a:rPr lang="cs-CZ" sz="3450" spc="-80" dirty="0" smtClean="0">
                <a:solidFill>
                  <a:srgbClr val="2D2D2D"/>
                </a:solidFill>
                <a:latin typeface="+mn-lt"/>
                <a:cs typeface="Times New Roman"/>
              </a:rPr>
              <a:t>3.</a:t>
            </a:r>
            <a:r>
              <a:rPr lang="cs-CZ" sz="3450" spc="-130" dirty="0" smtClean="0">
                <a:solidFill>
                  <a:srgbClr val="2D2D2D"/>
                </a:solidFill>
                <a:latin typeface="+mn-lt"/>
                <a:cs typeface="Times New Roman"/>
              </a:rPr>
              <a:t> </a:t>
            </a:r>
            <a:r>
              <a:rPr lang="cs-CZ" sz="3450" spc="-10" dirty="0" smtClean="0">
                <a:solidFill>
                  <a:srgbClr val="282828"/>
                </a:solidFill>
                <a:latin typeface="+mn-lt"/>
                <a:cs typeface="Times New Roman"/>
              </a:rPr>
              <a:t>Kontinuita</a:t>
            </a:r>
            <a:endParaRPr lang="cs-CZ" sz="3450" dirty="0" smtClean="0">
              <a:latin typeface="+mn-lt"/>
              <a:cs typeface="Times New Roman"/>
            </a:endParaRPr>
          </a:p>
          <a:p>
            <a:pPr marL="28575">
              <a:lnSpc>
                <a:spcPts val="3615"/>
              </a:lnSpc>
            </a:pPr>
            <a:r>
              <a:rPr lang="cs-CZ" sz="3300" dirty="0" smtClean="0">
                <a:solidFill>
                  <a:srgbClr val="1C441F"/>
                </a:solidFill>
                <a:latin typeface="+mn-lt"/>
                <a:cs typeface="Times New Roman"/>
              </a:rPr>
              <a:t>a</a:t>
            </a:r>
            <a:r>
              <a:rPr lang="cs-CZ" sz="3300" spc="30" dirty="0" smtClean="0">
                <a:solidFill>
                  <a:srgbClr val="1C441F"/>
                </a:solidFill>
                <a:latin typeface="+mn-lt"/>
                <a:cs typeface="Times New Roman"/>
              </a:rPr>
              <a:t> </a:t>
            </a:r>
            <a:r>
              <a:rPr lang="cs-CZ" sz="3300" spc="55" dirty="0" smtClean="0">
                <a:solidFill>
                  <a:srgbClr val="282828"/>
                </a:solidFill>
                <a:latin typeface="+mn-lt"/>
                <a:cs typeface="Times New Roman"/>
              </a:rPr>
              <a:t>bezpečí</a:t>
            </a:r>
            <a:endParaRPr lang="cs-CZ" sz="3300" dirty="0" smtClean="0">
              <a:latin typeface="+mn-lt"/>
              <a:cs typeface="Times New Roman"/>
            </a:endParaRPr>
          </a:p>
          <a:p>
            <a:pPr marL="12700" marR="5080" indent="-6985">
              <a:lnSpc>
                <a:spcPct val="83700"/>
              </a:lnSpc>
              <a:spcBef>
                <a:spcPts val="120"/>
              </a:spcBef>
            </a:pPr>
            <a:r>
              <a:rPr lang="cs-CZ" sz="2400" dirty="0">
                <a:latin typeface="+mn-lt"/>
                <a:cs typeface="Cambria"/>
              </a:rPr>
              <a:t>Refugia, kde populace přežijí agrotechnické zásahy (sklizeň, orba) a další narušení.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398" y="5163440"/>
            <a:ext cx="942803" cy="20202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7000" y="3101787"/>
            <a:ext cx="990600" cy="174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4100" y="3009900"/>
            <a:ext cx="15379700" cy="37465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4400" y="1854200"/>
            <a:ext cx="15671800" cy="550151"/>
          </a:xfrm>
          <a:prstGeom prst="rect">
            <a:avLst/>
          </a:prstGeom>
          <a:solidFill>
            <a:srgbClr val="D1C6BC"/>
          </a:solidFill>
        </p:spPr>
        <p:txBody>
          <a:bodyPr vert="horz" wrap="square" lIns="0" tIns="95250" rIns="0" bIns="0" rtlCol="0">
            <a:spAutoFit/>
          </a:bodyPr>
          <a:lstStyle/>
          <a:p>
            <a:pPr marL="211454">
              <a:lnSpc>
                <a:spcPct val="100000"/>
              </a:lnSpc>
              <a:spcBef>
                <a:spcPts val="750"/>
              </a:spcBef>
            </a:pPr>
            <a:r>
              <a:rPr lang="cs-CZ" sz="2950" spc="-50" dirty="0" err="1" smtClean="0">
                <a:solidFill>
                  <a:srgbClr val="FFFFFF"/>
                </a:solidFill>
                <a:latin typeface="+mj-lt"/>
                <a:cs typeface="Arial"/>
              </a:rPr>
              <a:t>Definite</a:t>
            </a:r>
            <a:r>
              <a:rPr lang="cs-CZ" sz="2950" spc="-50" dirty="0" smtClean="0">
                <a:solidFill>
                  <a:srgbClr val="FFFFFF"/>
                </a:solidFill>
                <a:latin typeface="+mj-lt"/>
                <a:cs typeface="Arial"/>
              </a:rPr>
              <a:t>:</a:t>
            </a:r>
            <a:r>
              <a:rPr lang="cs-CZ" sz="2950" spc="-160" dirty="0" smtClean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cs-CZ" sz="2950" spc="-290" dirty="0" err="1" smtClean="0">
                <a:solidFill>
                  <a:srgbClr val="F7F7F7"/>
                </a:solidFill>
                <a:latin typeface="+mj-lt"/>
                <a:cs typeface="Arial"/>
              </a:rPr>
              <a:t>Cíłene</a:t>
            </a:r>
            <a:r>
              <a:rPr lang="cs-CZ" sz="2950" spc="125" dirty="0" smtClean="0">
                <a:solidFill>
                  <a:srgbClr val="F7F7F7"/>
                </a:solidFill>
                <a:latin typeface="+mj-lt"/>
                <a:cs typeface="Arial"/>
              </a:rPr>
              <a:t> </a:t>
            </a:r>
            <a:r>
              <a:rPr lang="cs-CZ" sz="2950" spc="-270" dirty="0" err="1" smtClean="0">
                <a:solidFill>
                  <a:srgbClr val="FFFFFF"/>
                </a:solidFill>
                <a:latin typeface="+mj-lt"/>
                <a:cs typeface="Arial"/>
              </a:rPr>
              <a:t>vysevane</a:t>
            </a:r>
            <a:r>
              <a:rPr lang="cs-CZ" sz="2950" spc="65" dirty="0" smtClean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cs-CZ" sz="2950" spc="-265" dirty="0" err="1" smtClean="0">
                <a:solidFill>
                  <a:srgbClr val="F9F9F9"/>
                </a:solidFill>
                <a:latin typeface="+mj-lt"/>
                <a:cs typeface="Arial"/>
              </a:rPr>
              <a:t>pãsy</a:t>
            </a:r>
            <a:r>
              <a:rPr lang="cs-CZ" sz="2950" spc="5" dirty="0" smtClean="0">
                <a:solidFill>
                  <a:srgbClr val="F9F9F9"/>
                </a:solidFill>
                <a:latin typeface="+mj-lt"/>
                <a:cs typeface="Arial"/>
              </a:rPr>
              <a:t> </a:t>
            </a:r>
            <a:r>
              <a:rPr lang="cs-CZ" sz="2950" spc="-229" dirty="0" err="1" smtClean="0">
                <a:solidFill>
                  <a:srgbClr val="FFFFFF"/>
                </a:solidFill>
                <a:latin typeface="+mj-lt"/>
                <a:cs typeface="Arial"/>
              </a:rPr>
              <a:t>kvetouc‹ch</a:t>
            </a:r>
            <a:r>
              <a:rPr lang="cs-CZ" sz="2950" spc="85" dirty="0" smtClean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cs-CZ" sz="2950" spc="-300" dirty="0" smtClean="0">
                <a:solidFill>
                  <a:srgbClr val="FFFFFF"/>
                </a:solidFill>
                <a:latin typeface="+mj-lt"/>
                <a:cs typeface="Arial"/>
              </a:rPr>
              <a:t>by</a:t>
            </a:r>
            <a:r>
              <a:rPr lang="cs-CZ" sz="2950" spc="-50" dirty="0" smtClean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cs-CZ" sz="2950" spc="-200" dirty="0" smtClean="0">
                <a:solidFill>
                  <a:srgbClr val="F9F9F9"/>
                </a:solidFill>
                <a:latin typeface="+mj-lt"/>
                <a:cs typeface="Arial"/>
              </a:rPr>
              <a:t>in</a:t>
            </a:r>
            <a:r>
              <a:rPr lang="cs-CZ" sz="2950" spc="5" dirty="0" smtClean="0">
                <a:solidFill>
                  <a:srgbClr val="F9F9F9"/>
                </a:solidFill>
                <a:latin typeface="+mj-lt"/>
                <a:cs typeface="Arial"/>
              </a:rPr>
              <a:t> </a:t>
            </a:r>
            <a:r>
              <a:rPr lang="cs-CZ" sz="2950" spc="-235" dirty="0" smtClean="0">
                <a:solidFill>
                  <a:srgbClr val="978A7B"/>
                </a:solidFill>
                <a:latin typeface="+mj-lt"/>
                <a:cs typeface="Arial"/>
              </a:rPr>
              <a:t>(leguminózy,</a:t>
            </a:r>
            <a:r>
              <a:rPr lang="cs-CZ" sz="2950" spc="190" dirty="0" smtClean="0">
                <a:solidFill>
                  <a:srgbClr val="978A7B"/>
                </a:solidFill>
                <a:latin typeface="+mj-lt"/>
                <a:cs typeface="Arial"/>
              </a:rPr>
              <a:t> </a:t>
            </a:r>
            <a:r>
              <a:rPr lang="cs-CZ" sz="2950" spc="-254" dirty="0" smtClean="0">
                <a:solidFill>
                  <a:srgbClr val="FFFFFF"/>
                </a:solidFill>
                <a:latin typeface="+mj-lt"/>
                <a:cs typeface="Arial"/>
              </a:rPr>
              <a:t>by</a:t>
            </a:r>
            <a:r>
              <a:rPr lang="cs-CZ" sz="2950" spc="-145" dirty="0" smtClean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cs-CZ" sz="2950" spc="-185" dirty="0" err="1" smtClean="0">
                <a:solidFill>
                  <a:srgbClr val="FFFFFF"/>
                </a:solidFill>
                <a:latin typeface="+mj-lt"/>
                <a:cs typeface="Arial"/>
              </a:rPr>
              <a:t>iny</a:t>
            </a:r>
            <a:r>
              <a:rPr lang="cs-CZ" sz="2950" spc="-185" dirty="0" smtClean="0">
                <a:solidFill>
                  <a:srgbClr val="FFFFFF"/>
                </a:solidFill>
                <a:latin typeface="+mj-lt"/>
                <a:cs typeface="Arial"/>
              </a:rPr>
              <a:t>),</a:t>
            </a:r>
            <a:r>
              <a:rPr lang="cs-CZ" sz="2950" spc="-15" dirty="0" smtClean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cs-CZ" sz="2950" spc="-204" dirty="0" smtClean="0">
                <a:solidFill>
                  <a:srgbClr val="FFFFFF"/>
                </a:solidFill>
                <a:latin typeface="+mj-lt"/>
                <a:cs typeface="Arial"/>
              </a:rPr>
              <a:t>které</a:t>
            </a:r>
            <a:r>
              <a:rPr lang="cs-CZ" sz="2950" spc="-25" dirty="0" smtClean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cs-CZ" sz="2950" spc="-229" dirty="0" err="1" smtClean="0">
                <a:solidFill>
                  <a:srgbClr val="FFFFFF"/>
                </a:solidFill>
                <a:latin typeface="+mj-lt"/>
                <a:cs typeface="Arial"/>
              </a:rPr>
              <a:t>zvysují</a:t>
            </a:r>
            <a:r>
              <a:rPr lang="cs-CZ" sz="2950" spc="-30" dirty="0" smtClean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cs-CZ" sz="2950" spc="-185" dirty="0" smtClean="0">
                <a:solidFill>
                  <a:srgbClr val="FFFFFF"/>
                </a:solidFill>
                <a:latin typeface="+mj-lt"/>
                <a:cs typeface="Arial"/>
              </a:rPr>
              <a:t>heterogenitu</a:t>
            </a:r>
            <a:r>
              <a:rPr lang="cs-CZ" sz="2950" spc="155" dirty="0" smtClean="0">
                <a:solidFill>
                  <a:srgbClr val="FFFFFF"/>
                </a:solidFill>
                <a:latin typeface="+mj-lt"/>
                <a:cs typeface="Arial"/>
              </a:rPr>
              <a:t> </a:t>
            </a:r>
            <a:r>
              <a:rPr lang="cs-CZ" sz="2950" spc="-85" dirty="0" err="1" smtClean="0">
                <a:solidFill>
                  <a:srgbClr val="FFFFFF"/>
                </a:solidFill>
                <a:latin typeface="+mj-lt"/>
                <a:cs typeface="Arial"/>
              </a:rPr>
              <a:t>prostredi</a:t>
            </a:r>
            <a:r>
              <a:rPr lang="cs-CZ" sz="2950" spc="-85" dirty="0" smtClean="0">
                <a:solidFill>
                  <a:srgbClr val="FFFFFF"/>
                </a:solidFill>
                <a:latin typeface="+mj-lt"/>
                <a:cs typeface="Arial"/>
              </a:rPr>
              <a:t>.</a:t>
            </a:r>
            <a:endParaRPr lang="cs-CZ" sz="2950" dirty="0">
              <a:latin typeface="+mj-lt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10400" y="8242300"/>
            <a:ext cx="50800" cy="63500"/>
          </a:xfrm>
          <a:prstGeom prst="rect">
            <a:avLst/>
          </a:prstGeom>
        </p:spPr>
      </p:pic>
      <p:sp>
        <p:nvSpPr>
          <p:cNvPr id="10" name="object 10" descr="$PPTXTitle"/>
          <p:cNvSpPr txBox="1">
            <a:spLocks noGrp="1"/>
          </p:cNvSpPr>
          <p:nvPr>
            <p:ph type="title"/>
          </p:nvPr>
        </p:nvSpPr>
        <p:spPr>
          <a:xfrm>
            <a:off x="847969" y="349721"/>
            <a:ext cx="15147290" cy="9387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cs-CZ" sz="6000" b="1" dirty="0" smtClean="0">
                <a:solidFill>
                  <a:schemeClr val="tx1"/>
                </a:solidFill>
                <a:latin typeface="+mj-lt"/>
              </a:rPr>
              <a:t>Květnaté</a:t>
            </a:r>
            <a:r>
              <a:rPr lang="cs-CZ" sz="6000" b="1" spc="245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6000" b="1" dirty="0" smtClean="0">
                <a:solidFill>
                  <a:schemeClr val="tx1"/>
                </a:solidFill>
                <a:latin typeface="+mj-lt"/>
              </a:rPr>
              <a:t>biopásy:</a:t>
            </a:r>
            <a:r>
              <a:rPr lang="cs-CZ" sz="6000" b="1" spc="204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6000" b="1" spc="50" dirty="0">
                <a:solidFill>
                  <a:schemeClr val="tx1"/>
                </a:solidFill>
                <a:latin typeface="+mj-lt"/>
              </a:rPr>
              <a:t>N</a:t>
            </a:r>
            <a:r>
              <a:rPr lang="cs-CZ" sz="6000" b="1" spc="50" dirty="0" smtClean="0">
                <a:solidFill>
                  <a:schemeClr val="tx1"/>
                </a:solidFill>
                <a:latin typeface="+mj-lt"/>
              </a:rPr>
              <a:t>ástroj</a:t>
            </a:r>
            <a:r>
              <a:rPr lang="cs-CZ" sz="6000" b="1" spc="16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6000" b="1" dirty="0" smtClean="0">
                <a:solidFill>
                  <a:schemeClr val="tx1"/>
                </a:solidFill>
                <a:latin typeface="+mj-lt"/>
              </a:rPr>
              <a:t>moderní</a:t>
            </a:r>
            <a:r>
              <a:rPr lang="cs-CZ" sz="6000" b="1" spc="29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6000" b="1" spc="-10" dirty="0" smtClean="0">
                <a:solidFill>
                  <a:schemeClr val="tx1"/>
                </a:solidFill>
                <a:latin typeface="+mj-lt"/>
              </a:rPr>
              <a:t>ochrany</a:t>
            </a:r>
            <a:endParaRPr lang="cs-CZ" sz="6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79207" y="6949202"/>
            <a:ext cx="4326890" cy="1201420"/>
          </a:xfrm>
          <a:prstGeom prst="rect">
            <a:avLst/>
          </a:prstGeom>
        </p:spPr>
        <p:txBody>
          <a:bodyPr vert="horz" wrap="square" lIns="0" tIns="1689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30"/>
              </a:spcBef>
            </a:pPr>
            <a:r>
              <a:rPr lang="cs-CZ" sz="3200" b="1" dirty="0" smtClean="0">
                <a:solidFill>
                  <a:srgbClr val="0C3D1C"/>
                </a:solidFill>
                <a:latin typeface="+mj-lt"/>
                <a:cs typeface="Cambria"/>
              </a:rPr>
              <a:t>Alternativní</a:t>
            </a:r>
            <a:r>
              <a:rPr lang="cs-CZ" sz="3200" b="1" spc="5" dirty="0" smtClean="0">
                <a:solidFill>
                  <a:srgbClr val="0C3D1C"/>
                </a:solidFill>
                <a:latin typeface="+mj-lt"/>
                <a:cs typeface="Cambria"/>
              </a:rPr>
              <a:t> </a:t>
            </a:r>
            <a:r>
              <a:rPr lang="cs-CZ" sz="3200" b="1" spc="45" dirty="0" smtClean="0">
                <a:solidFill>
                  <a:srgbClr val="0E3F1F"/>
                </a:solidFill>
                <a:latin typeface="+mj-lt"/>
                <a:cs typeface="Cambria"/>
              </a:rPr>
              <a:t>kořist</a:t>
            </a:r>
            <a:endParaRPr lang="cs-CZ" sz="3200" b="1" dirty="0" smtClean="0">
              <a:latin typeface="+mj-lt"/>
              <a:cs typeface="Cambria"/>
            </a:endParaRPr>
          </a:p>
          <a:p>
            <a:pPr marL="31750">
              <a:lnSpc>
                <a:spcPct val="100000"/>
              </a:lnSpc>
              <a:spcBef>
                <a:spcPts val="1060"/>
              </a:spcBef>
            </a:pPr>
            <a:r>
              <a:rPr lang="cs-CZ" sz="2600" spc="-50" dirty="0">
                <a:latin typeface="+mj-lt"/>
                <a:cs typeface="Cambria"/>
              </a:rPr>
              <a:t>Když je škůdců na plodině málo,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287932" y="6949202"/>
            <a:ext cx="4601845" cy="2436495"/>
          </a:xfrm>
          <a:prstGeom prst="rect">
            <a:avLst/>
          </a:prstGeom>
        </p:spPr>
        <p:txBody>
          <a:bodyPr vert="horz" wrap="square" lIns="0" tIns="1689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30"/>
              </a:spcBef>
            </a:pPr>
            <a:r>
              <a:rPr lang="cs-CZ" sz="3200" b="1" dirty="0" smtClean="0">
                <a:solidFill>
                  <a:srgbClr val="0F421F"/>
                </a:solidFill>
                <a:latin typeface="+mj-lt"/>
                <a:cs typeface="Cambria"/>
              </a:rPr>
              <a:t>Energie</a:t>
            </a:r>
            <a:r>
              <a:rPr lang="cs-CZ" sz="3200" b="1" spc="5" dirty="0" smtClean="0">
                <a:solidFill>
                  <a:srgbClr val="0F421F"/>
                </a:solidFill>
                <a:latin typeface="+mj-lt"/>
                <a:cs typeface="Cambria"/>
              </a:rPr>
              <a:t> </a:t>
            </a:r>
            <a:r>
              <a:rPr lang="cs-CZ" sz="3200" b="1" dirty="0" smtClean="0">
                <a:solidFill>
                  <a:srgbClr val="083B1A"/>
                </a:solidFill>
                <a:latin typeface="+mj-lt"/>
                <a:cs typeface="Cambria"/>
              </a:rPr>
              <a:t>pro</a:t>
            </a:r>
            <a:r>
              <a:rPr lang="cs-CZ" sz="3200" b="1" spc="-120" dirty="0" smtClean="0">
                <a:solidFill>
                  <a:srgbClr val="083B1A"/>
                </a:solidFill>
                <a:latin typeface="+mj-lt"/>
                <a:cs typeface="Cambria"/>
              </a:rPr>
              <a:t> </a:t>
            </a:r>
            <a:r>
              <a:rPr lang="cs-CZ" sz="3200" b="1" spc="-25" dirty="0" smtClean="0">
                <a:solidFill>
                  <a:srgbClr val="16502A"/>
                </a:solidFill>
                <a:latin typeface="+mj-lt"/>
                <a:cs typeface="Cambria"/>
              </a:rPr>
              <a:t>let</a:t>
            </a:r>
            <a:endParaRPr lang="cs-CZ" sz="3200" b="1" dirty="0" smtClean="0">
              <a:latin typeface="+mj-lt"/>
              <a:cs typeface="Cambria"/>
            </a:endParaRPr>
          </a:p>
          <a:p>
            <a:pPr marL="44450" marR="30480" indent="10160">
              <a:lnSpc>
                <a:spcPct val="100699"/>
              </a:lnSpc>
              <a:spcBef>
                <a:spcPts val="1040"/>
              </a:spcBef>
            </a:pPr>
            <a:r>
              <a:rPr lang="cs-CZ" sz="2600" spc="-50" dirty="0">
                <a:latin typeface="+mj-lt"/>
                <a:cs typeface="Cambria"/>
              </a:rPr>
              <a:t>Kvetoucí rostliny dodávají „palivo“ pro létající parazitoidy, kteří pak efektivněji vyhledávají škůdce v okolí.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264750" y="8150622"/>
            <a:ext cx="4497705" cy="9573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1750">
              <a:spcBef>
                <a:spcPts val="1060"/>
              </a:spcBef>
            </a:pPr>
            <a:r>
              <a:rPr lang="cs-CZ" sz="2600" spc="-50" dirty="0">
                <a:latin typeface="+mj-lt"/>
                <a:cs typeface="Cambria"/>
              </a:rPr>
              <a:t>predátoři (např. pavouci) přežívají</a:t>
            </a:r>
          </a:p>
          <a:p>
            <a:pPr marL="31750">
              <a:spcBef>
                <a:spcPts val="1060"/>
              </a:spcBef>
            </a:pPr>
            <a:r>
              <a:rPr lang="cs-CZ" sz="2600" spc="-50" dirty="0">
                <a:latin typeface="+mj-lt"/>
                <a:cs typeface="Cambria"/>
              </a:rPr>
              <a:t>v </a:t>
            </a:r>
            <a:r>
              <a:rPr lang="cs-CZ" sz="2600" spc="-50" dirty="0" err="1">
                <a:latin typeface="+mj-lt"/>
                <a:cs typeface="Cambria"/>
              </a:rPr>
              <a:t>biopásu</a:t>
            </a:r>
            <a:r>
              <a:rPr lang="cs-CZ" sz="2600" spc="-50" dirty="0">
                <a:latin typeface="+mj-lt"/>
                <a:cs typeface="Cambria"/>
              </a:rPr>
              <a:t> na jiném hmyzu.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940731" y="6923664"/>
            <a:ext cx="5026469" cy="1677382"/>
          </a:xfrm>
          <a:prstGeom prst="rect">
            <a:avLst/>
          </a:prstGeom>
        </p:spPr>
        <p:txBody>
          <a:bodyPr vert="horz" wrap="square" lIns="0" tIns="187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80"/>
              </a:spcBef>
            </a:pPr>
            <a:r>
              <a:rPr lang="cs-CZ" sz="3250" b="1" dirty="0" smtClean="0">
                <a:solidFill>
                  <a:srgbClr val="134926"/>
                </a:solidFill>
                <a:latin typeface="+mj-lt"/>
                <a:cs typeface="Cambria"/>
              </a:rPr>
              <a:t>Stabilizace</a:t>
            </a:r>
            <a:r>
              <a:rPr lang="cs-CZ" sz="3250" b="1" spc="-110" dirty="0" smtClean="0">
                <a:solidFill>
                  <a:srgbClr val="134926"/>
                </a:solidFill>
                <a:latin typeface="+mj-lt"/>
                <a:cs typeface="Cambria"/>
              </a:rPr>
              <a:t> </a:t>
            </a:r>
            <a:r>
              <a:rPr lang="cs-CZ" sz="3250" b="1" spc="-10" dirty="0" smtClean="0">
                <a:solidFill>
                  <a:srgbClr val="0C3D21"/>
                </a:solidFill>
                <a:latin typeface="+mj-lt"/>
                <a:cs typeface="Cambria"/>
              </a:rPr>
              <a:t>mikroklimatu</a:t>
            </a:r>
            <a:endParaRPr lang="cs-CZ" sz="3250" b="1" dirty="0" smtClean="0">
              <a:latin typeface="+mj-lt"/>
              <a:cs typeface="Cambria"/>
            </a:endParaRPr>
          </a:p>
          <a:p>
            <a:pPr marL="16510" marR="246379" indent="1905">
              <a:lnSpc>
                <a:spcPts val="3250"/>
              </a:lnSpc>
              <a:spcBef>
                <a:spcPts val="1050"/>
              </a:spcBef>
            </a:pPr>
            <a:r>
              <a:rPr lang="cs-CZ" sz="2600" spc="-50" dirty="0">
                <a:latin typeface="+mj-lt"/>
                <a:cs typeface="Cambria"/>
              </a:rPr>
              <a:t>Vyšší vlhkost a stín uvnitř pásu poskytují ochranu citlivým druhům.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" y="1640203"/>
            <a:ext cx="16222687" cy="937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5200" y="8089900"/>
            <a:ext cx="889000" cy="7874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7900" y="6756400"/>
            <a:ext cx="863600" cy="6985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7900" y="6350000"/>
            <a:ext cx="8483600" cy="254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7900" y="5257800"/>
            <a:ext cx="863600" cy="8509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7900" y="5016500"/>
            <a:ext cx="8496300" cy="381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41400" y="4051300"/>
            <a:ext cx="736600" cy="7493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956800" y="1828800"/>
            <a:ext cx="6565900" cy="715010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977900" y="7835900"/>
            <a:ext cx="8483600" cy="0"/>
          </a:xfrm>
          <a:custGeom>
            <a:avLst/>
            <a:gdLst/>
            <a:ahLst/>
            <a:cxnLst/>
            <a:rect l="l" t="t" r="r" b="b"/>
            <a:pathLst>
              <a:path w="8483600">
                <a:moveTo>
                  <a:pt x="0" y="0"/>
                </a:moveTo>
                <a:lnTo>
                  <a:pt x="8483600" y="0"/>
                </a:lnTo>
              </a:path>
            </a:pathLst>
          </a:custGeom>
          <a:ln w="25400">
            <a:solidFill>
              <a:srgbClr val="604B42"/>
            </a:solidFill>
          </a:ln>
        </p:spPr>
        <p:txBody>
          <a:bodyPr wrap="square" lIns="0" tIns="0" rIns="0" bIns="0" rtlCol="0"/>
          <a:lstStyle/>
          <a:p>
            <a:endParaRPr lang="cs-CZ" dirty="0"/>
          </a:p>
        </p:txBody>
      </p:sp>
      <p:sp>
        <p:nvSpPr>
          <p:cNvPr id="10" name="object 10"/>
          <p:cNvSpPr/>
          <p:nvPr/>
        </p:nvSpPr>
        <p:spPr>
          <a:xfrm>
            <a:off x="7683500" y="895350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>
                <a:moveTo>
                  <a:pt x="0" y="0"/>
                </a:moveTo>
                <a:lnTo>
                  <a:pt x="254000" y="0"/>
                </a:lnTo>
              </a:path>
            </a:pathLst>
          </a:custGeom>
          <a:ln w="12700">
            <a:solidFill>
              <a:srgbClr val="676767"/>
            </a:solidFill>
          </a:ln>
        </p:spPr>
        <p:txBody>
          <a:bodyPr wrap="square" lIns="0" tIns="0" rIns="0" bIns="0" rtlCol="0"/>
          <a:lstStyle/>
          <a:p>
            <a:endParaRPr lang="cs-CZ" dirty="0"/>
          </a:p>
        </p:txBody>
      </p:sp>
      <p:sp>
        <p:nvSpPr>
          <p:cNvPr id="11" name="object 11" descr="$PPTXTitle"/>
          <p:cNvSpPr txBox="1">
            <a:spLocks noGrp="1"/>
          </p:cNvSpPr>
          <p:nvPr>
            <p:ph type="title"/>
          </p:nvPr>
        </p:nvSpPr>
        <p:spPr>
          <a:xfrm>
            <a:off x="869315" y="256534"/>
            <a:ext cx="15653385" cy="1211584"/>
          </a:xfrm>
          <a:prstGeom prst="rect">
            <a:avLst/>
          </a:prstGeom>
        </p:spPr>
        <p:txBody>
          <a:bodyPr vert="horz" wrap="square" lIns="0" tIns="285467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95"/>
              </a:spcBef>
            </a:pPr>
            <a:r>
              <a:rPr lang="cs-CZ" sz="6000" b="1" dirty="0" smtClean="0">
                <a:solidFill>
                  <a:schemeClr val="tx1"/>
                </a:solidFill>
                <a:latin typeface="+mj-lt"/>
              </a:rPr>
              <a:t>Efektivita v krajině: Přínosy a limity</a:t>
            </a:r>
            <a:endParaRPr lang="cs-CZ" sz="6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16000" y="2256155"/>
            <a:ext cx="8356600" cy="6958828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27940" marR="365760" indent="-15875">
              <a:lnSpc>
                <a:spcPts val="4350"/>
              </a:lnSpc>
              <a:spcBef>
                <a:spcPts val="645"/>
              </a:spcBef>
            </a:pPr>
            <a:r>
              <a:rPr lang="cs-CZ" sz="4000" spc="45" dirty="0" smtClean="0">
                <a:latin typeface="+mj-lt"/>
                <a:cs typeface="Calibri"/>
              </a:rPr>
              <a:t>Biopásy</a:t>
            </a:r>
            <a:r>
              <a:rPr lang="cs-CZ" sz="4000" spc="340" dirty="0" smtClean="0">
                <a:latin typeface="+mj-lt"/>
                <a:cs typeface="Calibri"/>
              </a:rPr>
              <a:t> </a:t>
            </a:r>
            <a:r>
              <a:rPr lang="cs-CZ" sz="4000" dirty="0" smtClean="0">
                <a:latin typeface="+mj-lt"/>
                <a:cs typeface="Calibri"/>
              </a:rPr>
              <a:t>nejsou</a:t>
            </a:r>
            <a:r>
              <a:rPr lang="cs-CZ" sz="4000" spc="250" dirty="0" smtClean="0">
                <a:latin typeface="+mj-lt"/>
                <a:cs typeface="Calibri"/>
              </a:rPr>
              <a:t> </a:t>
            </a:r>
            <a:r>
              <a:rPr lang="cs-CZ" sz="4000" dirty="0" smtClean="0">
                <a:latin typeface="+mj-lt"/>
                <a:cs typeface="Calibri"/>
              </a:rPr>
              <a:t>univerzálním</a:t>
            </a:r>
            <a:r>
              <a:rPr lang="cs-CZ" sz="4000" spc="229" dirty="0" smtClean="0">
                <a:latin typeface="+mj-lt"/>
                <a:cs typeface="Calibri"/>
              </a:rPr>
              <a:t> </a:t>
            </a:r>
            <a:r>
              <a:rPr lang="cs-CZ" sz="4000" spc="-10" dirty="0" smtClean="0">
                <a:latin typeface="+mj-lt"/>
                <a:cs typeface="Calibri"/>
              </a:rPr>
              <a:t>řešením. </a:t>
            </a:r>
            <a:r>
              <a:rPr lang="cs-CZ" sz="4000" spc="100" dirty="0" smtClean="0">
                <a:latin typeface="+mj-lt"/>
                <a:cs typeface="Calibri"/>
              </a:rPr>
              <a:t>Jejich</a:t>
            </a:r>
            <a:r>
              <a:rPr lang="cs-CZ" sz="4000" spc="225" dirty="0" smtClean="0">
                <a:latin typeface="+mj-lt"/>
                <a:cs typeface="Calibri"/>
              </a:rPr>
              <a:t> </a:t>
            </a:r>
            <a:r>
              <a:rPr lang="cs-CZ" sz="4000" spc="90" dirty="0" smtClean="0">
                <a:latin typeface="+mj-lt"/>
                <a:cs typeface="Calibri"/>
              </a:rPr>
              <a:t>úspěch</a:t>
            </a:r>
            <a:r>
              <a:rPr lang="cs-CZ" sz="4000" spc="235" dirty="0" smtClean="0">
                <a:latin typeface="+mj-lt"/>
                <a:cs typeface="Calibri"/>
              </a:rPr>
              <a:t> </a:t>
            </a:r>
            <a:r>
              <a:rPr lang="cs-CZ" sz="4000" spc="80" dirty="0" smtClean="0">
                <a:latin typeface="+mj-lt"/>
                <a:cs typeface="Calibri"/>
              </a:rPr>
              <a:t>závisí</a:t>
            </a:r>
            <a:r>
              <a:rPr lang="cs-CZ" sz="4000" spc="215" dirty="0" smtClean="0">
                <a:latin typeface="+mj-lt"/>
                <a:cs typeface="Calibri"/>
              </a:rPr>
              <a:t> </a:t>
            </a:r>
            <a:r>
              <a:rPr lang="cs-CZ" sz="4000" dirty="0" smtClean="0">
                <a:latin typeface="+mj-lt"/>
                <a:cs typeface="Calibri"/>
              </a:rPr>
              <a:t>na</a:t>
            </a:r>
            <a:r>
              <a:rPr lang="cs-CZ" sz="4000" spc="90" dirty="0" smtClean="0">
                <a:latin typeface="+mj-lt"/>
                <a:cs typeface="Calibri"/>
              </a:rPr>
              <a:t> </a:t>
            </a:r>
            <a:r>
              <a:rPr lang="cs-CZ" sz="4000" spc="-10" dirty="0" smtClean="0">
                <a:latin typeface="+mj-lt"/>
                <a:cs typeface="Calibri"/>
              </a:rPr>
              <a:t>kontextu.</a:t>
            </a:r>
            <a:endParaRPr lang="cs-CZ" sz="4000" dirty="0" smtClean="0">
              <a:latin typeface="+mj-lt"/>
              <a:cs typeface="Calibri"/>
            </a:endParaRPr>
          </a:p>
          <a:p>
            <a:pPr marL="1437640" marR="193040" indent="-252095">
              <a:lnSpc>
                <a:spcPts val="3100"/>
              </a:lnSpc>
              <a:spcBef>
                <a:spcPts val="4150"/>
              </a:spcBef>
              <a:buFont typeface="Cambria"/>
              <a:buChar char="•"/>
              <a:tabLst>
                <a:tab pos="1450975" algn="l"/>
              </a:tabLst>
            </a:pPr>
            <a:r>
              <a:rPr lang="cs-CZ" sz="2700" b="1" dirty="0" smtClean="0">
                <a:latin typeface="+mj-lt"/>
                <a:cs typeface="Cambria"/>
              </a:rPr>
              <a:t>Sezónnost:</a:t>
            </a:r>
            <a:r>
              <a:rPr lang="cs-CZ" sz="2700" b="1" spc="105" dirty="0" smtClean="0">
                <a:latin typeface="+mj-lt"/>
                <a:cs typeface="Cambria"/>
              </a:rPr>
              <a:t> </a:t>
            </a:r>
            <a:r>
              <a:rPr lang="cs-CZ" sz="2700" spc="-10" dirty="0" smtClean="0">
                <a:latin typeface="+mj-lt"/>
                <a:cs typeface="Cambria"/>
              </a:rPr>
              <a:t>Kvetou</a:t>
            </a:r>
            <a:r>
              <a:rPr lang="cs-CZ" sz="2700" spc="155" dirty="0" smtClean="0">
                <a:latin typeface="+mj-lt"/>
                <a:cs typeface="Cambria"/>
              </a:rPr>
              <a:t> </a:t>
            </a:r>
            <a:r>
              <a:rPr lang="cs-CZ" sz="2700" spc="-50" dirty="0" smtClean="0">
                <a:latin typeface="+mj-lt"/>
                <a:cs typeface="Cambria"/>
              </a:rPr>
              <a:t>rostliny</a:t>
            </a:r>
            <a:r>
              <a:rPr lang="cs-CZ" sz="2700" spc="140" dirty="0" smtClean="0">
                <a:latin typeface="+mj-lt"/>
                <a:cs typeface="Cambria"/>
              </a:rPr>
              <a:t> </a:t>
            </a:r>
            <a:r>
              <a:rPr lang="cs-CZ" sz="2700" dirty="0" smtClean="0">
                <a:latin typeface="+mj-lt"/>
                <a:cs typeface="Cambria"/>
              </a:rPr>
              <a:t>v</a:t>
            </a:r>
            <a:r>
              <a:rPr lang="cs-CZ" sz="2700" spc="-50" dirty="0" smtClean="0">
                <a:latin typeface="+mj-lt"/>
                <a:cs typeface="Cambria"/>
              </a:rPr>
              <a:t> </a:t>
            </a:r>
            <a:r>
              <a:rPr lang="cs-CZ" sz="2700" spc="70" dirty="0" smtClean="0">
                <a:latin typeface="+mj-lt"/>
                <a:cs typeface="Cambria"/>
              </a:rPr>
              <a:t>době,</a:t>
            </a:r>
            <a:r>
              <a:rPr lang="cs-CZ" sz="2700" spc="105" dirty="0" smtClean="0">
                <a:latin typeface="+mj-lt"/>
                <a:cs typeface="Cambria"/>
              </a:rPr>
              <a:t> </a:t>
            </a:r>
            <a:r>
              <a:rPr lang="cs-CZ" sz="2700" dirty="0" smtClean="0">
                <a:latin typeface="+mj-lt"/>
                <a:cs typeface="Cambria"/>
              </a:rPr>
              <a:t>kdy</a:t>
            </a:r>
            <a:r>
              <a:rPr lang="cs-CZ" sz="2700" spc="210" dirty="0" smtClean="0">
                <a:latin typeface="+mj-lt"/>
                <a:cs typeface="Cambria"/>
              </a:rPr>
              <a:t> </a:t>
            </a:r>
            <a:r>
              <a:rPr lang="cs-CZ" sz="2700" spc="-45" dirty="0" smtClean="0">
                <a:latin typeface="+mj-lt"/>
                <a:cs typeface="Cambria"/>
              </a:rPr>
              <a:t>hrozí 	</a:t>
            </a:r>
            <a:r>
              <a:rPr lang="cs-CZ" sz="2700" dirty="0" smtClean="0">
                <a:latin typeface="+mj-lt"/>
                <a:cs typeface="Cambria"/>
              </a:rPr>
              <a:t>invaze</a:t>
            </a:r>
            <a:r>
              <a:rPr lang="cs-CZ" sz="2700" spc="70" dirty="0" smtClean="0">
                <a:latin typeface="+mj-lt"/>
                <a:cs typeface="Cambria"/>
              </a:rPr>
              <a:t> </a:t>
            </a:r>
            <a:r>
              <a:rPr lang="cs-CZ" sz="2700" spc="-10" dirty="0" smtClean="0">
                <a:latin typeface="+mj-lt"/>
                <a:cs typeface="Cambria"/>
              </a:rPr>
              <a:t>škůdců?</a:t>
            </a:r>
            <a:endParaRPr lang="cs-CZ" sz="2700" dirty="0" smtClean="0">
              <a:latin typeface="+mj-lt"/>
              <a:cs typeface="Cambria"/>
            </a:endParaRPr>
          </a:p>
          <a:p>
            <a:pPr>
              <a:lnSpc>
                <a:spcPct val="100000"/>
              </a:lnSpc>
              <a:spcBef>
                <a:spcPts val="715"/>
              </a:spcBef>
              <a:buFont typeface="Cambria"/>
              <a:buChar char="•"/>
            </a:pPr>
            <a:endParaRPr lang="cs-CZ" sz="2700" dirty="0" smtClean="0">
              <a:latin typeface="+mj-lt"/>
              <a:cs typeface="Cambria"/>
            </a:endParaRPr>
          </a:p>
          <a:p>
            <a:pPr marL="1452880" marR="5080" indent="-267335">
              <a:lnSpc>
                <a:spcPts val="3000"/>
              </a:lnSpc>
              <a:buFont typeface="Cambria"/>
              <a:buChar char="•"/>
              <a:tabLst>
                <a:tab pos="1452880" algn="l"/>
              </a:tabLst>
            </a:pPr>
            <a:r>
              <a:rPr lang="cs-CZ" sz="2700" b="1" spc="-50" dirty="0" smtClean="0">
                <a:latin typeface="+mj-lt"/>
                <a:cs typeface="Cambria"/>
              </a:rPr>
              <a:t>Umístění</a:t>
            </a:r>
            <a:r>
              <a:rPr lang="cs-CZ" sz="2700" b="1" spc="105" dirty="0" smtClean="0">
                <a:latin typeface="+mj-lt"/>
                <a:cs typeface="Cambria"/>
              </a:rPr>
              <a:t> </a:t>
            </a:r>
            <a:r>
              <a:rPr lang="cs-CZ" sz="2700" b="1" dirty="0" smtClean="0">
                <a:latin typeface="+mj-lt"/>
                <a:cs typeface="Cambria"/>
              </a:rPr>
              <a:t>a</a:t>
            </a:r>
            <a:r>
              <a:rPr lang="cs-CZ" sz="2700" b="1" spc="25" dirty="0" smtClean="0">
                <a:latin typeface="+mj-lt"/>
                <a:cs typeface="Cambria"/>
              </a:rPr>
              <a:t> </a:t>
            </a:r>
            <a:r>
              <a:rPr lang="cs-CZ" sz="2700" b="1" spc="-50" dirty="0" smtClean="0">
                <a:latin typeface="+mj-lt"/>
                <a:cs typeface="Cambria"/>
              </a:rPr>
              <a:t>šířka:</a:t>
            </a:r>
            <a:r>
              <a:rPr lang="cs-CZ" sz="2700" b="1" spc="215" dirty="0" smtClean="0">
                <a:latin typeface="+mj-lt"/>
                <a:cs typeface="Cambria"/>
              </a:rPr>
              <a:t> </a:t>
            </a:r>
            <a:r>
              <a:rPr lang="cs-CZ" sz="2700" spc="130" dirty="0" smtClean="0">
                <a:latin typeface="+mj-lt"/>
                <a:cs typeface="Cambria"/>
              </a:rPr>
              <a:t>Jsou</a:t>
            </a:r>
            <a:r>
              <a:rPr lang="cs-CZ" sz="2700" spc="340" dirty="0" smtClean="0">
                <a:latin typeface="+mj-lt"/>
                <a:cs typeface="Cambria"/>
              </a:rPr>
              <a:t> </a:t>
            </a:r>
            <a:r>
              <a:rPr lang="cs-CZ" sz="2700" dirty="0" smtClean="0">
                <a:latin typeface="+mj-lt"/>
                <a:cs typeface="Cambria"/>
              </a:rPr>
              <a:t>pásy</a:t>
            </a:r>
            <a:r>
              <a:rPr lang="cs-CZ" sz="2700" spc="225" dirty="0" smtClean="0">
                <a:latin typeface="+mj-lt"/>
                <a:cs typeface="Cambria"/>
              </a:rPr>
              <a:t> </a:t>
            </a:r>
            <a:r>
              <a:rPr lang="cs-CZ" sz="2700" dirty="0" smtClean="0">
                <a:latin typeface="+mj-lt"/>
                <a:cs typeface="Cambria"/>
              </a:rPr>
              <a:t>dostatečné</a:t>
            </a:r>
            <a:r>
              <a:rPr lang="cs-CZ" sz="2700" spc="440" dirty="0" smtClean="0">
                <a:latin typeface="+mj-lt"/>
                <a:cs typeface="Cambria"/>
              </a:rPr>
              <a:t> </a:t>
            </a:r>
            <a:r>
              <a:rPr lang="cs-CZ" sz="2700" spc="-50" dirty="0" smtClean="0">
                <a:latin typeface="+mj-lt"/>
                <a:cs typeface="Cambria"/>
              </a:rPr>
              <a:t>blízko </a:t>
            </a:r>
            <a:r>
              <a:rPr lang="cs-CZ" sz="2700" dirty="0" smtClean="0">
                <a:latin typeface="+mj-lt"/>
                <a:cs typeface="Cambria"/>
              </a:rPr>
              <a:t>plodině?</a:t>
            </a:r>
            <a:r>
              <a:rPr lang="cs-CZ" sz="2700" spc="170" dirty="0" smtClean="0">
                <a:latin typeface="+mj-lt"/>
                <a:cs typeface="Cambria"/>
              </a:rPr>
              <a:t> </a:t>
            </a:r>
            <a:r>
              <a:rPr lang="cs-CZ" sz="2700" dirty="0" smtClean="0">
                <a:latin typeface="+mj-lt"/>
                <a:cs typeface="Cambria"/>
              </a:rPr>
              <a:t>(Dosah</a:t>
            </a:r>
            <a:r>
              <a:rPr lang="cs-CZ" sz="2700" spc="240" dirty="0" smtClean="0">
                <a:latin typeface="+mj-lt"/>
                <a:cs typeface="Cambria"/>
              </a:rPr>
              <a:t> </a:t>
            </a:r>
            <a:r>
              <a:rPr lang="cs-CZ" sz="2700" spc="-10" dirty="0" smtClean="0">
                <a:latin typeface="+mj-lt"/>
                <a:cs typeface="Cambria"/>
              </a:rPr>
              <a:t>predátorů).</a:t>
            </a:r>
            <a:endParaRPr lang="cs-CZ" sz="2700" dirty="0" smtClean="0">
              <a:latin typeface="+mj-lt"/>
              <a:cs typeface="Cambria"/>
            </a:endParaRPr>
          </a:p>
          <a:p>
            <a:pPr>
              <a:lnSpc>
                <a:spcPct val="100000"/>
              </a:lnSpc>
              <a:spcBef>
                <a:spcPts val="395"/>
              </a:spcBef>
              <a:buFont typeface="Cambria"/>
              <a:buChar char="•"/>
            </a:pPr>
            <a:endParaRPr lang="cs-CZ" sz="2700" dirty="0" smtClean="0">
              <a:latin typeface="+mj-lt"/>
              <a:cs typeface="Cambria"/>
            </a:endParaRPr>
          </a:p>
          <a:p>
            <a:pPr marL="1434465" marR="685165" indent="-241935" algn="just">
              <a:lnSpc>
                <a:spcPts val="3050"/>
              </a:lnSpc>
              <a:buChar char="•"/>
              <a:tabLst>
                <a:tab pos="1453515" algn="l"/>
              </a:tabLst>
            </a:pPr>
            <a:r>
              <a:rPr lang="cs-CZ" sz="2700" b="1" spc="-50" dirty="0">
                <a:latin typeface="+mj-lt"/>
                <a:cs typeface="Cambria"/>
              </a:rPr>
              <a:t>Okolní management: </a:t>
            </a:r>
            <a:r>
              <a:rPr lang="cs-CZ" sz="2700" spc="-10" dirty="0" smtClean="0">
                <a:latin typeface="+mj-lt"/>
                <a:cs typeface="Arial"/>
              </a:rPr>
              <a:t>Intenzivní</a:t>
            </a:r>
            <a:r>
              <a:rPr lang="cs-CZ" sz="2700" spc="30" dirty="0" smtClean="0">
                <a:latin typeface="+mj-lt"/>
                <a:cs typeface="Arial"/>
              </a:rPr>
              <a:t> </a:t>
            </a:r>
            <a:r>
              <a:rPr lang="cs-CZ" sz="2700" spc="-55" dirty="0" smtClean="0">
                <a:latin typeface="+mj-lt"/>
                <a:cs typeface="Arial"/>
              </a:rPr>
              <a:t>chemická 	</a:t>
            </a:r>
            <a:r>
              <a:rPr lang="cs-CZ" sz="2700" spc="-25" dirty="0" smtClean="0">
                <a:latin typeface="+mj-lt"/>
                <a:cs typeface="Arial"/>
              </a:rPr>
              <a:t>ochrana</a:t>
            </a:r>
            <a:r>
              <a:rPr lang="cs-CZ" sz="2700" spc="-10" dirty="0" smtClean="0">
                <a:latin typeface="+mj-lt"/>
                <a:cs typeface="Arial"/>
              </a:rPr>
              <a:t> </a:t>
            </a:r>
            <a:r>
              <a:rPr lang="cs-CZ" sz="2700" dirty="0" smtClean="0">
                <a:latin typeface="+mj-lt"/>
                <a:cs typeface="Arial"/>
              </a:rPr>
              <a:t>v</a:t>
            </a:r>
            <a:r>
              <a:rPr lang="cs-CZ" sz="2700" spc="-190" dirty="0" smtClean="0">
                <a:latin typeface="+mj-lt"/>
                <a:cs typeface="Arial"/>
              </a:rPr>
              <a:t> </a:t>
            </a:r>
            <a:r>
              <a:rPr lang="cs-CZ" sz="2700" spc="-20" dirty="0" smtClean="0">
                <a:latin typeface="+mj-lt"/>
                <a:cs typeface="Arial"/>
              </a:rPr>
              <a:t>sousedství</a:t>
            </a:r>
            <a:r>
              <a:rPr lang="cs-CZ" sz="2700" spc="-70" dirty="0" smtClean="0">
                <a:latin typeface="+mj-lt"/>
                <a:cs typeface="Arial"/>
              </a:rPr>
              <a:t> </a:t>
            </a:r>
            <a:r>
              <a:rPr lang="cs-CZ" sz="2700" spc="-10" dirty="0" smtClean="0">
                <a:latin typeface="+mj-lt"/>
                <a:cs typeface="Arial"/>
              </a:rPr>
              <a:t>může</a:t>
            </a:r>
            <a:r>
              <a:rPr lang="cs-CZ" sz="2700" spc="-110" dirty="0" smtClean="0">
                <a:latin typeface="+mj-lt"/>
                <a:cs typeface="Arial"/>
              </a:rPr>
              <a:t> </a:t>
            </a:r>
            <a:r>
              <a:rPr lang="cs-CZ" sz="2700" dirty="0" smtClean="0">
                <a:latin typeface="+mj-lt"/>
                <a:cs typeface="Arial"/>
              </a:rPr>
              <a:t>efekt</a:t>
            </a:r>
            <a:r>
              <a:rPr lang="cs-CZ" sz="2700" spc="-114" dirty="0" smtClean="0">
                <a:latin typeface="+mj-lt"/>
                <a:cs typeface="Arial"/>
              </a:rPr>
              <a:t> </a:t>
            </a:r>
            <a:r>
              <a:rPr lang="cs-CZ" sz="2700" spc="-10" dirty="0" smtClean="0">
                <a:latin typeface="+mj-lt"/>
                <a:cs typeface="Arial"/>
              </a:rPr>
              <a:t>negovat 	</a:t>
            </a:r>
            <a:r>
              <a:rPr lang="cs-CZ" sz="2700" spc="-25" dirty="0" smtClean="0">
                <a:latin typeface="+mj-lt"/>
                <a:cs typeface="Arial"/>
              </a:rPr>
              <a:t>(okrajové</a:t>
            </a:r>
            <a:r>
              <a:rPr lang="cs-CZ" sz="2700" spc="-135" dirty="0" smtClean="0">
                <a:latin typeface="+mj-lt"/>
                <a:cs typeface="Arial"/>
              </a:rPr>
              <a:t> </a:t>
            </a:r>
            <a:r>
              <a:rPr lang="cs-CZ" sz="2700" spc="-10" dirty="0" smtClean="0">
                <a:latin typeface="+mj-lt"/>
                <a:cs typeface="Arial"/>
              </a:rPr>
              <a:t>efekty).</a:t>
            </a:r>
            <a:endParaRPr lang="cs-CZ" sz="2700" dirty="0" smtClean="0">
              <a:latin typeface="+mj-lt"/>
              <a:cs typeface="Arial"/>
            </a:endParaRPr>
          </a:p>
          <a:p>
            <a:pPr marL="1449070" marR="507365" indent="-263525">
              <a:lnSpc>
                <a:spcPct val="93400"/>
              </a:lnSpc>
              <a:spcBef>
                <a:spcPts val="2505"/>
              </a:spcBef>
              <a:buFont typeface="Cambria"/>
              <a:buChar char="•"/>
              <a:tabLst>
                <a:tab pos="1452880" algn="l"/>
              </a:tabLst>
            </a:pPr>
            <a:r>
              <a:rPr lang="cs-CZ" sz="2700" b="1" spc="-70" dirty="0" smtClean="0">
                <a:latin typeface="+mj-lt"/>
                <a:cs typeface="Cambria"/>
              </a:rPr>
              <a:t>Rizika:</a:t>
            </a:r>
            <a:r>
              <a:rPr lang="cs-CZ" sz="2700" b="1" spc="10" dirty="0" smtClean="0">
                <a:latin typeface="+mj-lt"/>
                <a:cs typeface="Cambria"/>
              </a:rPr>
              <a:t> </a:t>
            </a:r>
            <a:r>
              <a:rPr lang="cs-CZ" sz="2700" dirty="0" smtClean="0">
                <a:latin typeface="+mj-lt"/>
                <a:cs typeface="Cambria"/>
              </a:rPr>
              <a:t>V</a:t>
            </a:r>
            <a:r>
              <a:rPr lang="cs-CZ" sz="2700" spc="30" dirty="0" smtClean="0">
                <a:latin typeface="+mj-lt"/>
                <a:cs typeface="Cambria"/>
              </a:rPr>
              <a:t> </a:t>
            </a:r>
            <a:r>
              <a:rPr lang="cs-CZ" sz="2700" dirty="0" smtClean="0">
                <a:latin typeface="+mj-lt"/>
                <a:cs typeface="Cambria"/>
              </a:rPr>
              <a:t>některých</a:t>
            </a:r>
            <a:r>
              <a:rPr lang="cs-CZ" sz="2700" spc="250" dirty="0" smtClean="0">
                <a:latin typeface="+mj-lt"/>
                <a:cs typeface="Cambria"/>
              </a:rPr>
              <a:t> </a:t>
            </a:r>
            <a:r>
              <a:rPr lang="cs-CZ" sz="2700" dirty="0" smtClean="0">
                <a:latin typeface="+mj-lt"/>
                <a:cs typeface="Cambria"/>
              </a:rPr>
              <a:t>případech</a:t>
            </a:r>
            <a:r>
              <a:rPr lang="cs-CZ" sz="2700" spc="265" dirty="0" smtClean="0">
                <a:latin typeface="+mj-lt"/>
                <a:cs typeface="Cambria"/>
              </a:rPr>
              <a:t> </a:t>
            </a:r>
            <a:r>
              <a:rPr lang="cs-CZ" sz="2700" spc="-20" dirty="0" smtClean="0">
                <a:latin typeface="+mj-lt"/>
                <a:cs typeface="Cambria"/>
              </a:rPr>
              <a:t>mohou</a:t>
            </a:r>
            <a:r>
              <a:rPr lang="cs-CZ" sz="2700" spc="175" dirty="0" smtClean="0">
                <a:latin typeface="+mj-lt"/>
                <a:cs typeface="Cambria"/>
              </a:rPr>
              <a:t> </a:t>
            </a:r>
            <a:r>
              <a:rPr lang="cs-CZ" sz="2700" spc="-20" dirty="0" smtClean="0">
                <a:latin typeface="+mj-lt"/>
                <a:cs typeface="Cambria"/>
              </a:rPr>
              <a:t>pásy 	</a:t>
            </a:r>
            <a:r>
              <a:rPr lang="cs-CZ" sz="2700" dirty="0" smtClean="0">
                <a:latin typeface="+mj-lt"/>
                <a:cs typeface="Cambria"/>
              </a:rPr>
              <a:t>podporovat</a:t>
            </a:r>
            <a:r>
              <a:rPr lang="cs-CZ" sz="2700" spc="195" dirty="0" smtClean="0">
                <a:latin typeface="+mj-lt"/>
                <a:cs typeface="Cambria"/>
              </a:rPr>
              <a:t> </a:t>
            </a:r>
            <a:r>
              <a:rPr lang="cs-CZ" sz="2700" spc="-345" dirty="0" smtClean="0">
                <a:latin typeface="+mj-lt"/>
                <a:cs typeface="Cambria"/>
              </a:rPr>
              <a:t>i</a:t>
            </a:r>
            <a:r>
              <a:rPr lang="cs-CZ" sz="2700" spc="195" dirty="0" smtClean="0">
                <a:latin typeface="+mj-lt"/>
                <a:cs typeface="Cambria"/>
              </a:rPr>
              <a:t> </a:t>
            </a:r>
            <a:r>
              <a:rPr lang="cs-CZ" sz="2700" dirty="0" smtClean="0">
                <a:latin typeface="+mj-lt"/>
                <a:cs typeface="Cambria"/>
              </a:rPr>
              <a:t>býložravce,</a:t>
            </a:r>
            <a:r>
              <a:rPr lang="cs-CZ" sz="2700" spc="265" dirty="0" smtClean="0">
                <a:latin typeface="+mj-lt"/>
                <a:cs typeface="Cambria"/>
              </a:rPr>
              <a:t> </a:t>
            </a:r>
            <a:r>
              <a:rPr lang="cs-CZ" sz="2700" dirty="0" smtClean="0">
                <a:latin typeface="+mj-lt"/>
                <a:cs typeface="Cambria"/>
              </a:rPr>
              <a:t>ačkoliv</a:t>
            </a:r>
            <a:r>
              <a:rPr lang="cs-CZ" sz="2700" spc="165" dirty="0" smtClean="0">
                <a:latin typeface="+mj-lt"/>
                <a:cs typeface="Cambria"/>
              </a:rPr>
              <a:t> </a:t>
            </a:r>
            <a:r>
              <a:rPr lang="cs-CZ" sz="2700" spc="-10" dirty="0" smtClean="0">
                <a:latin typeface="+mj-lt"/>
                <a:cs typeface="Cambria"/>
              </a:rPr>
              <a:t>podpora 	</a:t>
            </a:r>
            <a:r>
              <a:rPr lang="cs-CZ" sz="2700" spc="-30" dirty="0" smtClean="0">
                <a:latin typeface="+mj-lt"/>
                <a:cs typeface="Cambria"/>
              </a:rPr>
              <a:t>predátorů</a:t>
            </a:r>
            <a:r>
              <a:rPr lang="cs-CZ" sz="2700" spc="125" dirty="0" smtClean="0">
                <a:latin typeface="+mj-lt"/>
                <a:cs typeface="Cambria"/>
              </a:rPr>
              <a:t> </a:t>
            </a:r>
            <a:r>
              <a:rPr lang="cs-CZ" sz="2700" dirty="0" smtClean="0">
                <a:latin typeface="+mj-lt"/>
                <a:cs typeface="Cambria"/>
              </a:rPr>
              <a:t>obvykle</a:t>
            </a:r>
            <a:r>
              <a:rPr lang="cs-CZ" sz="2700" spc="240" dirty="0" smtClean="0">
                <a:latin typeface="+mj-lt"/>
                <a:cs typeface="Cambria"/>
              </a:rPr>
              <a:t> </a:t>
            </a:r>
            <a:r>
              <a:rPr lang="cs-CZ" sz="2700" spc="-10" dirty="0" smtClean="0">
                <a:latin typeface="+mj-lt"/>
                <a:cs typeface="Cambria"/>
              </a:rPr>
              <a:t>převažuje.</a:t>
            </a:r>
            <a:endParaRPr lang="cs-CZ" sz="2700" dirty="0">
              <a:latin typeface="+mj-lt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00" y="6985000"/>
            <a:ext cx="17462500" cy="152400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2926" rIns="0" bIns="0" rtlCol="0">
            <a:spAutoFit/>
          </a:bodyPr>
          <a:lstStyle/>
          <a:p>
            <a:pPr marL="168910">
              <a:lnSpc>
                <a:spcPts val="7130"/>
              </a:lnSpc>
              <a:spcBef>
                <a:spcPts val="105"/>
              </a:spcBef>
            </a:pPr>
            <a:r>
              <a:rPr sz="6800" spc="-40" dirty="0">
                <a:solidFill>
                  <a:srgbClr val="21542F"/>
                </a:solidFill>
              </a:rPr>
              <a:t>Nízké</a:t>
            </a:r>
            <a:r>
              <a:rPr sz="6800" spc="-335" dirty="0">
                <a:solidFill>
                  <a:srgbClr val="21542F"/>
                </a:solidFill>
              </a:rPr>
              <a:t> </a:t>
            </a:r>
            <a:r>
              <a:rPr sz="6800" spc="-45" dirty="0">
                <a:solidFill>
                  <a:srgbClr val="1D4D2A"/>
                </a:solidFill>
              </a:rPr>
              <a:t>využití</a:t>
            </a:r>
            <a:r>
              <a:rPr sz="6800" spc="-100" dirty="0">
                <a:solidFill>
                  <a:srgbClr val="1D4D2A"/>
                </a:solidFill>
              </a:rPr>
              <a:t> </a:t>
            </a:r>
            <a:r>
              <a:rPr sz="6800" spc="-175" dirty="0">
                <a:solidFill>
                  <a:srgbClr val="1D4928"/>
                </a:solidFill>
              </a:rPr>
              <a:t>ve</a:t>
            </a:r>
            <a:r>
              <a:rPr sz="6800" spc="-254" dirty="0">
                <a:solidFill>
                  <a:srgbClr val="1D4928"/>
                </a:solidFill>
              </a:rPr>
              <a:t> </a:t>
            </a:r>
            <a:r>
              <a:rPr sz="6800" spc="50" dirty="0">
                <a:solidFill>
                  <a:srgbClr val="1D4624"/>
                </a:solidFill>
              </a:rPr>
              <a:t>školkažstú:</a:t>
            </a:r>
            <a:r>
              <a:rPr sz="6800" spc="-130" dirty="0">
                <a:solidFill>
                  <a:srgbClr val="1D4624"/>
                </a:solidFill>
              </a:rPr>
              <a:t> </a:t>
            </a:r>
            <a:r>
              <a:rPr sz="6800" spc="-105" dirty="0">
                <a:solidFill>
                  <a:srgbClr val="1D4928"/>
                </a:solidFill>
              </a:rPr>
              <a:t>Chybèjící</a:t>
            </a:r>
            <a:endParaRPr sz="6800"/>
          </a:p>
          <a:p>
            <a:pPr marL="174625">
              <a:lnSpc>
                <a:spcPts val="7009"/>
              </a:lnSpc>
            </a:pPr>
            <a:r>
              <a:rPr sz="6700" spc="-25" dirty="0">
                <a:solidFill>
                  <a:srgbClr val="1D4926"/>
                </a:solidFill>
                <a:latin typeface="Times New Roman"/>
                <a:cs typeface="Times New Roman"/>
              </a:rPr>
              <a:t>Chybéjící</a:t>
            </a:r>
            <a:r>
              <a:rPr sz="6700" spc="-360" dirty="0">
                <a:solidFill>
                  <a:srgbClr val="1D4926"/>
                </a:solidFill>
                <a:latin typeface="Times New Roman"/>
                <a:cs typeface="Times New Roman"/>
              </a:rPr>
              <a:t> </a:t>
            </a:r>
            <a:r>
              <a:rPr sz="6700" spc="135" dirty="0">
                <a:solidFill>
                  <a:srgbClr val="1A4624"/>
                </a:solidFill>
                <a:latin typeface="Times New Roman"/>
                <a:cs typeface="Times New Roman"/>
              </a:rPr>
              <a:t>data</a:t>
            </a:r>
            <a:endParaRPr sz="6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67579" y="3125963"/>
            <a:ext cx="5755640" cy="29724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00" dirty="0">
                <a:solidFill>
                  <a:srgbClr val="664631"/>
                </a:solidFill>
                <a:latin typeface="Cambria"/>
                <a:cs typeface="Cambria"/>
              </a:rPr>
              <a:t>Současná</a:t>
            </a:r>
            <a:r>
              <a:rPr sz="4200" spc="204" dirty="0">
                <a:solidFill>
                  <a:srgbClr val="664631"/>
                </a:solidFill>
                <a:latin typeface="Cambria"/>
                <a:cs typeface="Cambria"/>
              </a:rPr>
              <a:t> </a:t>
            </a:r>
            <a:r>
              <a:rPr sz="4200" spc="-10" dirty="0">
                <a:solidFill>
                  <a:srgbClr val="5D422D"/>
                </a:solidFill>
                <a:latin typeface="Cambria"/>
                <a:cs typeface="Cambria"/>
              </a:rPr>
              <a:t>situace</a:t>
            </a:r>
            <a:endParaRPr sz="4200">
              <a:latin typeface="Cambria"/>
              <a:cs typeface="Cambria"/>
            </a:endParaRPr>
          </a:p>
          <a:p>
            <a:pPr marL="539750" marR="5080" indent="-296545">
              <a:lnSpc>
                <a:spcPts val="3800"/>
              </a:lnSpc>
              <a:spcBef>
                <a:spcPts val="3120"/>
              </a:spcBef>
              <a:buChar char="•"/>
              <a:tabLst>
                <a:tab pos="542925" algn="l"/>
              </a:tabLst>
            </a:pPr>
            <a:r>
              <a:rPr sz="3300" dirty="0">
                <a:latin typeface="Calibri"/>
                <a:cs typeface="Calibri"/>
              </a:rPr>
              <a:t>Bèžné</a:t>
            </a:r>
            <a:r>
              <a:rPr sz="3300" spc="75" dirty="0">
                <a:latin typeface="Calibri"/>
                <a:cs typeface="Calibri"/>
              </a:rPr>
              <a:t> </a:t>
            </a:r>
            <a:r>
              <a:rPr sz="3300" dirty="0">
                <a:latin typeface="Calibri"/>
                <a:cs typeface="Calibri"/>
              </a:rPr>
              <a:t>ve</a:t>
            </a:r>
            <a:r>
              <a:rPr sz="3300" spc="30" dirty="0">
                <a:latin typeface="Calibri"/>
                <a:cs typeface="Calibri"/>
              </a:rPr>
              <a:t> </a:t>
            </a:r>
            <a:r>
              <a:rPr sz="3300" spc="-10" dirty="0">
                <a:latin typeface="Calibri"/>
                <a:cs typeface="Calibri"/>
              </a:rPr>
              <a:t>vinicích</a:t>
            </a:r>
            <a:r>
              <a:rPr sz="3300" spc="60" dirty="0">
                <a:latin typeface="Calibri"/>
                <a:cs typeface="Calibri"/>
              </a:rPr>
              <a:t> </a:t>
            </a:r>
            <a:r>
              <a:rPr sz="3300" dirty="0">
                <a:latin typeface="Calibri"/>
                <a:cs typeface="Calibri"/>
              </a:rPr>
              <a:t>a</a:t>
            </a:r>
            <a:r>
              <a:rPr sz="3300" spc="-65" dirty="0">
                <a:latin typeface="Calibri"/>
                <a:cs typeface="Calibri"/>
              </a:rPr>
              <a:t> </a:t>
            </a:r>
            <a:r>
              <a:rPr sz="3300" dirty="0">
                <a:latin typeface="Calibri"/>
                <a:cs typeface="Calibri"/>
              </a:rPr>
              <a:t>sadech,</a:t>
            </a:r>
            <a:r>
              <a:rPr sz="3300" spc="55" dirty="0">
                <a:latin typeface="Calibri"/>
                <a:cs typeface="Calibri"/>
              </a:rPr>
              <a:t> </a:t>
            </a:r>
            <a:r>
              <a:rPr sz="3300" spc="-25" dirty="0">
                <a:latin typeface="Calibri"/>
                <a:cs typeface="Calibri"/>
              </a:rPr>
              <a:t>ale 	</a:t>
            </a:r>
            <a:r>
              <a:rPr sz="3300" dirty="0">
                <a:latin typeface="Calibri"/>
                <a:cs typeface="Calibri"/>
              </a:rPr>
              <a:t>vzácné</a:t>
            </a:r>
            <a:r>
              <a:rPr sz="3300" spc="165" dirty="0">
                <a:latin typeface="Calibri"/>
                <a:cs typeface="Calibri"/>
              </a:rPr>
              <a:t> </a:t>
            </a:r>
            <a:r>
              <a:rPr sz="3300" dirty="0">
                <a:latin typeface="Calibri"/>
                <a:cs typeface="Calibri"/>
              </a:rPr>
              <a:t>v</a:t>
            </a:r>
            <a:r>
              <a:rPr sz="3300" spc="40" dirty="0">
                <a:latin typeface="Calibri"/>
                <a:cs typeface="Calibri"/>
              </a:rPr>
              <a:t> </a:t>
            </a:r>
            <a:r>
              <a:rPr sz="3300" dirty="0">
                <a:latin typeface="Calibri"/>
                <a:cs typeface="Calibri"/>
              </a:rPr>
              <a:t>lesních</a:t>
            </a:r>
            <a:r>
              <a:rPr sz="3300" spc="229" dirty="0">
                <a:latin typeface="Calibri"/>
                <a:cs typeface="Calibri"/>
              </a:rPr>
              <a:t> </a:t>
            </a:r>
            <a:r>
              <a:rPr sz="3300" spc="-10" dirty="0">
                <a:latin typeface="Calibri"/>
                <a:cs typeface="Calibri"/>
              </a:rPr>
              <a:t>školkách.</a:t>
            </a:r>
            <a:endParaRPr sz="3300">
              <a:latin typeface="Calibri"/>
              <a:cs typeface="Calibri"/>
            </a:endParaRPr>
          </a:p>
          <a:p>
            <a:pPr marL="557530" indent="-314325">
              <a:lnSpc>
                <a:spcPts val="3545"/>
              </a:lnSpc>
              <a:buChar char="•"/>
              <a:tabLst>
                <a:tab pos="557530" algn="l"/>
              </a:tabLst>
            </a:pPr>
            <a:r>
              <a:rPr sz="3300" dirty="0">
                <a:latin typeface="Calibri"/>
                <a:cs typeface="Calibri"/>
              </a:rPr>
              <a:t>Školky</a:t>
            </a:r>
            <a:r>
              <a:rPr sz="3300" spc="60" dirty="0">
                <a:latin typeface="Calibri"/>
                <a:cs typeface="Calibri"/>
              </a:rPr>
              <a:t> </a:t>
            </a:r>
            <a:r>
              <a:rPr sz="3300" dirty="0">
                <a:latin typeface="Calibri"/>
                <a:cs typeface="Calibri"/>
              </a:rPr>
              <a:t>jsou</a:t>
            </a:r>
            <a:r>
              <a:rPr sz="3300" spc="-85" dirty="0">
                <a:latin typeface="Calibri"/>
                <a:cs typeface="Calibri"/>
              </a:rPr>
              <a:t> </a:t>
            </a:r>
            <a:r>
              <a:rPr sz="3300" spc="-105" dirty="0">
                <a:latin typeface="Calibri"/>
                <a:cs typeface="Calibri"/>
              </a:rPr>
              <a:t>pritom</a:t>
            </a:r>
            <a:r>
              <a:rPr sz="3300" spc="20" dirty="0">
                <a:latin typeface="Calibri"/>
                <a:cs typeface="Calibri"/>
              </a:rPr>
              <a:t> </a:t>
            </a:r>
            <a:r>
              <a:rPr sz="3300" dirty="0">
                <a:latin typeface="Calibri"/>
                <a:cs typeface="Calibri"/>
              </a:rPr>
              <a:t>závislé</a:t>
            </a:r>
            <a:r>
              <a:rPr sz="3300" spc="-20" dirty="0">
                <a:latin typeface="Calibri"/>
                <a:cs typeface="Calibri"/>
              </a:rPr>
              <a:t> </a:t>
            </a:r>
            <a:r>
              <a:rPr sz="3300" spc="-25" dirty="0">
                <a:latin typeface="Calibri"/>
                <a:cs typeface="Calibri"/>
              </a:rPr>
              <a:t>na</a:t>
            </a:r>
            <a:endParaRPr sz="3300">
              <a:latin typeface="Calibri"/>
              <a:cs typeface="Calibri"/>
            </a:endParaRPr>
          </a:p>
          <a:p>
            <a:pPr marL="535305">
              <a:lnSpc>
                <a:spcPts val="3854"/>
              </a:lnSpc>
            </a:pPr>
            <a:r>
              <a:rPr sz="3300" spc="-40" dirty="0">
                <a:latin typeface="Calibri"/>
                <a:cs typeface="Calibri"/>
              </a:rPr>
              <a:t>intenzivní</a:t>
            </a:r>
            <a:r>
              <a:rPr sz="3300" spc="-55" dirty="0">
                <a:latin typeface="Calibri"/>
                <a:cs typeface="Calibri"/>
              </a:rPr>
              <a:t> </a:t>
            </a:r>
            <a:r>
              <a:rPr sz="3300" spc="-30" dirty="0">
                <a:latin typeface="Calibri"/>
                <a:cs typeface="Calibri"/>
              </a:rPr>
              <a:t>chemické</a:t>
            </a:r>
            <a:r>
              <a:rPr sz="3300" spc="-55" dirty="0">
                <a:latin typeface="Calibri"/>
                <a:cs typeface="Calibri"/>
              </a:rPr>
              <a:t> </a:t>
            </a:r>
            <a:r>
              <a:rPr sz="3300" spc="-10" dirty="0">
                <a:latin typeface="Calibri"/>
                <a:cs typeface="Calibri"/>
              </a:rPr>
              <a:t>ochranè.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53516" y="3125963"/>
            <a:ext cx="6536690" cy="34505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00" dirty="0">
                <a:solidFill>
                  <a:srgbClr val="644433"/>
                </a:solidFill>
                <a:latin typeface="Cambria"/>
                <a:cs typeface="Cambria"/>
              </a:rPr>
              <a:t>Kritickÿ</a:t>
            </a:r>
            <a:r>
              <a:rPr sz="4200" spc="204" dirty="0">
                <a:solidFill>
                  <a:srgbClr val="644433"/>
                </a:solidFill>
                <a:latin typeface="Cambria"/>
                <a:cs typeface="Cambria"/>
              </a:rPr>
              <a:t> </a:t>
            </a:r>
            <a:r>
              <a:rPr sz="4200" dirty="0">
                <a:solidFill>
                  <a:srgbClr val="62422F"/>
                </a:solidFill>
                <a:latin typeface="Cambria"/>
                <a:cs typeface="Cambria"/>
              </a:rPr>
              <a:t>nedostatek</a:t>
            </a:r>
            <a:r>
              <a:rPr sz="4200" spc="85" dirty="0">
                <a:solidFill>
                  <a:srgbClr val="62422F"/>
                </a:solidFill>
                <a:latin typeface="Cambria"/>
                <a:cs typeface="Cambria"/>
              </a:rPr>
              <a:t> </a:t>
            </a:r>
            <a:r>
              <a:rPr sz="4200" spc="-10" dirty="0">
                <a:solidFill>
                  <a:srgbClr val="5D3F2A"/>
                </a:solidFill>
                <a:latin typeface="Cambria"/>
                <a:cs typeface="Cambria"/>
              </a:rPr>
              <a:t>znalostí</a:t>
            </a:r>
            <a:endParaRPr sz="4200">
              <a:latin typeface="Cambria"/>
              <a:cs typeface="Cambria"/>
            </a:endParaRPr>
          </a:p>
          <a:p>
            <a:pPr marL="576580" indent="-298450">
              <a:lnSpc>
                <a:spcPct val="100000"/>
              </a:lnSpc>
              <a:spcBef>
                <a:spcPts val="3210"/>
              </a:spcBef>
              <a:buChar char="•"/>
              <a:tabLst>
                <a:tab pos="576580" algn="l"/>
              </a:tabLst>
            </a:pPr>
            <a:r>
              <a:rPr sz="2950" spc="-30" dirty="0">
                <a:latin typeface="Arial"/>
                <a:cs typeface="Arial"/>
              </a:rPr>
              <a:t>Vétšina</a:t>
            </a:r>
            <a:r>
              <a:rPr sz="2950" spc="85" dirty="0">
                <a:latin typeface="Arial"/>
                <a:cs typeface="Arial"/>
              </a:rPr>
              <a:t> </a:t>
            </a:r>
            <a:r>
              <a:rPr sz="2950" dirty="0">
                <a:latin typeface="Arial"/>
                <a:cs typeface="Arial"/>
              </a:rPr>
              <a:t>studií</a:t>
            </a:r>
            <a:r>
              <a:rPr sz="2950" spc="-105" dirty="0">
                <a:latin typeface="Arial"/>
                <a:cs typeface="Arial"/>
              </a:rPr>
              <a:t> </a:t>
            </a:r>
            <a:r>
              <a:rPr sz="2950" dirty="0">
                <a:latin typeface="Arial"/>
                <a:cs typeface="Arial"/>
              </a:rPr>
              <a:t>méri</a:t>
            </a:r>
            <a:r>
              <a:rPr sz="2950" spc="-40" dirty="0">
                <a:latin typeface="Arial"/>
                <a:cs typeface="Arial"/>
              </a:rPr>
              <a:t> </a:t>
            </a:r>
            <a:r>
              <a:rPr sz="2950" spc="-10" dirty="0">
                <a:latin typeface="Arial"/>
                <a:cs typeface="Arial"/>
              </a:rPr>
              <a:t>pouze</a:t>
            </a:r>
            <a:endParaRPr sz="2950">
              <a:latin typeface="Arial"/>
              <a:cs typeface="Arial"/>
            </a:endParaRPr>
          </a:p>
          <a:p>
            <a:pPr marL="565150">
              <a:lnSpc>
                <a:spcPct val="100000"/>
              </a:lnSpc>
              <a:spcBef>
                <a:spcPts val="160"/>
              </a:spcBef>
            </a:pPr>
            <a:r>
              <a:rPr sz="3050" dirty="0">
                <a:latin typeface="Arial"/>
                <a:cs typeface="Arial"/>
              </a:rPr>
              <a:t>biodiverzitu</a:t>
            </a:r>
            <a:r>
              <a:rPr sz="3050" spc="-30" dirty="0">
                <a:latin typeface="Arial"/>
                <a:cs typeface="Arial"/>
              </a:rPr>
              <a:t> </a:t>
            </a:r>
            <a:r>
              <a:rPr sz="3050" dirty="0">
                <a:latin typeface="Arial"/>
                <a:cs typeface="Arial"/>
              </a:rPr>
              <a:t>(počty</a:t>
            </a:r>
            <a:r>
              <a:rPr sz="3050" spc="-140" dirty="0">
                <a:latin typeface="Arial"/>
                <a:cs typeface="Arial"/>
              </a:rPr>
              <a:t> </a:t>
            </a:r>
            <a:r>
              <a:rPr sz="3050" spc="-10" dirty="0">
                <a:latin typeface="Arial"/>
                <a:cs typeface="Arial"/>
              </a:rPr>
              <a:t>broukû).</a:t>
            </a:r>
            <a:endParaRPr sz="3050">
              <a:latin typeface="Arial"/>
              <a:cs typeface="Arial"/>
            </a:endParaRPr>
          </a:p>
          <a:p>
            <a:pPr marL="558165" indent="-280670">
              <a:lnSpc>
                <a:spcPct val="100000"/>
              </a:lnSpc>
              <a:spcBef>
                <a:spcPts val="140"/>
              </a:spcBef>
              <a:buChar char="•"/>
              <a:tabLst>
                <a:tab pos="558165" algn="l"/>
              </a:tabLst>
            </a:pPr>
            <a:r>
              <a:rPr sz="3050" spc="-50" dirty="0">
                <a:latin typeface="Arial"/>
                <a:cs typeface="Arial"/>
              </a:rPr>
              <a:t>Chybí</a:t>
            </a:r>
            <a:r>
              <a:rPr sz="3050" spc="-165" dirty="0">
                <a:latin typeface="Arial"/>
                <a:cs typeface="Arial"/>
              </a:rPr>
              <a:t> </a:t>
            </a:r>
            <a:r>
              <a:rPr sz="3050" spc="-10" dirty="0">
                <a:latin typeface="Arial"/>
                <a:cs typeface="Arial"/>
              </a:rPr>
              <a:t>studie</a:t>
            </a:r>
            <a:r>
              <a:rPr sz="3050" spc="-170" dirty="0">
                <a:latin typeface="Arial"/>
                <a:cs typeface="Arial"/>
              </a:rPr>
              <a:t> </a:t>
            </a:r>
            <a:r>
              <a:rPr sz="3050" spc="-45" dirty="0">
                <a:latin typeface="Arial"/>
                <a:cs typeface="Arial"/>
              </a:rPr>
              <a:t>hodnotící</a:t>
            </a:r>
            <a:r>
              <a:rPr sz="3050" spc="-165" dirty="0">
                <a:latin typeface="Arial"/>
                <a:cs typeface="Arial"/>
              </a:rPr>
              <a:t> </a:t>
            </a:r>
            <a:r>
              <a:rPr sz="3050" spc="-10" dirty="0">
                <a:latin typeface="Arial"/>
                <a:cs typeface="Arial"/>
              </a:rPr>
              <a:t>dopad</a:t>
            </a:r>
            <a:r>
              <a:rPr sz="3050" spc="-165" dirty="0">
                <a:latin typeface="Arial"/>
                <a:cs typeface="Arial"/>
              </a:rPr>
              <a:t> </a:t>
            </a:r>
            <a:r>
              <a:rPr sz="3050" spc="-25" dirty="0">
                <a:latin typeface="Arial"/>
                <a:cs typeface="Arial"/>
              </a:rPr>
              <a:t>na</a:t>
            </a:r>
            <a:endParaRPr sz="3050">
              <a:latin typeface="Arial"/>
              <a:cs typeface="Arial"/>
            </a:endParaRPr>
          </a:p>
          <a:p>
            <a:pPr marL="565150">
              <a:lnSpc>
                <a:spcPct val="100000"/>
              </a:lnSpc>
              <a:spcBef>
                <a:spcPts val="140"/>
              </a:spcBef>
            </a:pPr>
            <a:r>
              <a:rPr sz="2950" dirty="0">
                <a:latin typeface="Arial"/>
                <a:cs typeface="Arial"/>
              </a:rPr>
              <a:t>produkční</a:t>
            </a:r>
            <a:r>
              <a:rPr sz="2950" spc="5" dirty="0">
                <a:latin typeface="Arial"/>
                <a:cs typeface="Arial"/>
              </a:rPr>
              <a:t> </a:t>
            </a:r>
            <a:r>
              <a:rPr sz="2950" dirty="0">
                <a:latin typeface="Arial"/>
                <a:cs typeface="Arial"/>
              </a:rPr>
              <a:t>parametry</a:t>
            </a:r>
            <a:r>
              <a:rPr sz="2950" spc="275" dirty="0">
                <a:latin typeface="Arial"/>
                <a:cs typeface="Arial"/>
              </a:rPr>
              <a:t> </a:t>
            </a:r>
            <a:r>
              <a:rPr sz="2950" spc="-10" dirty="0">
                <a:latin typeface="Arial"/>
                <a:cs typeface="Arial"/>
              </a:rPr>
              <a:t>(fyziologie</a:t>
            </a:r>
            <a:endParaRPr sz="2950">
              <a:latin typeface="Arial"/>
              <a:cs typeface="Arial"/>
            </a:endParaRPr>
          </a:p>
          <a:p>
            <a:pPr marL="579120">
              <a:lnSpc>
                <a:spcPct val="100000"/>
              </a:lnSpc>
              <a:spcBef>
                <a:spcPts val="360"/>
              </a:spcBef>
            </a:pPr>
            <a:r>
              <a:rPr sz="2900" dirty="0">
                <a:latin typeface="Arial"/>
                <a:cs typeface="Arial"/>
              </a:rPr>
              <a:t>stromü,</a:t>
            </a:r>
            <a:r>
              <a:rPr sz="2900" spc="40" dirty="0">
                <a:latin typeface="Arial"/>
                <a:cs typeface="Arial"/>
              </a:rPr>
              <a:t> </a:t>
            </a:r>
            <a:r>
              <a:rPr sz="2900" dirty="0">
                <a:latin typeface="Arial"/>
                <a:cs typeface="Arial"/>
              </a:rPr>
              <a:t>poškozeni,</a:t>
            </a:r>
            <a:r>
              <a:rPr sz="2900" spc="120" dirty="0">
                <a:latin typeface="Arial"/>
                <a:cs typeface="Arial"/>
              </a:rPr>
              <a:t> </a:t>
            </a:r>
            <a:r>
              <a:rPr sz="2900" spc="-10" dirty="0">
                <a:latin typeface="Arial"/>
                <a:cs typeface="Arial"/>
              </a:rPr>
              <a:t>ekonomika).</a:t>
            </a:r>
            <a:endParaRPr sz="2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52428" y="7965369"/>
            <a:ext cx="16081375" cy="17049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998855" algn="ctr">
              <a:lnSpc>
                <a:spcPts val="5790"/>
              </a:lnSpc>
              <a:spcBef>
                <a:spcPts val="130"/>
              </a:spcBef>
            </a:pPr>
            <a:r>
              <a:rPr sz="4900" dirty="0">
                <a:latin typeface="Arial"/>
                <a:cs typeface="Arial"/>
              </a:rPr>
              <a:t>Otázka:</a:t>
            </a:r>
            <a:r>
              <a:rPr sz="4900" spc="90" dirty="0">
                <a:latin typeface="Arial"/>
                <a:cs typeface="Arial"/>
              </a:rPr>
              <a:t> </a:t>
            </a:r>
            <a:r>
              <a:rPr sz="4900" dirty="0">
                <a:latin typeface="Arial"/>
                <a:cs typeface="Arial"/>
              </a:rPr>
              <a:t>Znamená</a:t>
            </a:r>
            <a:r>
              <a:rPr sz="4900" spc="285" dirty="0">
                <a:latin typeface="Arial"/>
                <a:cs typeface="Arial"/>
              </a:rPr>
              <a:t> </a:t>
            </a:r>
            <a:r>
              <a:rPr sz="4900" spc="60" dirty="0">
                <a:latin typeface="Arial"/>
                <a:cs typeface="Arial"/>
              </a:rPr>
              <a:t>více</a:t>
            </a:r>
            <a:r>
              <a:rPr sz="4900" spc="-225" dirty="0">
                <a:latin typeface="Arial"/>
                <a:cs typeface="Arial"/>
              </a:rPr>
              <a:t> </a:t>
            </a:r>
            <a:r>
              <a:rPr sz="4900" spc="100" dirty="0">
                <a:latin typeface="Arial"/>
                <a:cs typeface="Arial"/>
              </a:rPr>
              <a:t>pavoukü</a:t>
            </a:r>
            <a:r>
              <a:rPr sz="4900" spc="-55" dirty="0">
                <a:latin typeface="Arial"/>
                <a:cs typeface="Arial"/>
              </a:rPr>
              <a:t> </a:t>
            </a:r>
            <a:r>
              <a:rPr sz="4900" spc="114" dirty="0">
                <a:latin typeface="Arial"/>
                <a:cs typeface="Arial"/>
              </a:rPr>
              <a:t>skutečnè</a:t>
            </a:r>
            <a:r>
              <a:rPr sz="4900" spc="204" dirty="0">
                <a:latin typeface="Arial"/>
                <a:cs typeface="Arial"/>
              </a:rPr>
              <a:t> </a:t>
            </a:r>
            <a:r>
              <a:rPr sz="4900" spc="60" dirty="0">
                <a:latin typeface="Arial"/>
                <a:cs typeface="Arial"/>
              </a:rPr>
              <a:t>zdravèjší</a:t>
            </a:r>
            <a:r>
              <a:rPr sz="4900" spc="-114" dirty="0">
                <a:latin typeface="Arial"/>
                <a:cs typeface="Arial"/>
              </a:rPr>
              <a:t> </a:t>
            </a:r>
            <a:r>
              <a:rPr sz="4900" spc="-50" dirty="0">
                <a:latin typeface="Arial"/>
                <a:cs typeface="Arial"/>
              </a:rPr>
              <a:t>a</a:t>
            </a:r>
            <a:endParaRPr sz="4900">
              <a:latin typeface="Arial"/>
              <a:cs typeface="Arial"/>
            </a:endParaRPr>
          </a:p>
          <a:p>
            <a:pPr marR="1038225" algn="ctr">
              <a:lnSpc>
                <a:spcPts val="5695"/>
              </a:lnSpc>
            </a:pPr>
            <a:r>
              <a:rPr sz="4850" spc="120" dirty="0">
                <a:latin typeface="Arial"/>
                <a:cs typeface="Arial"/>
              </a:rPr>
              <a:t>prodejnèjší</a:t>
            </a:r>
            <a:r>
              <a:rPr sz="4850" spc="105" dirty="0">
                <a:latin typeface="Arial"/>
                <a:cs typeface="Arial"/>
              </a:rPr>
              <a:t> </a:t>
            </a:r>
            <a:r>
              <a:rPr sz="4850" spc="110" dirty="0">
                <a:latin typeface="Arial"/>
                <a:cs typeface="Arial"/>
              </a:rPr>
              <a:t>stromeček?</a:t>
            </a:r>
            <a:endParaRPr sz="4850">
              <a:latin typeface="Arial"/>
              <a:cs typeface="Arial"/>
            </a:endParaRPr>
          </a:p>
          <a:p>
            <a:pPr marR="5080" algn="r">
              <a:lnSpc>
                <a:spcPts val="1705"/>
              </a:lnSpc>
            </a:pPr>
            <a:r>
              <a:rPr sz="1450" dirty="0">
                <a:latin typeface="Cambria"/>
                <a:cs typeface="Cambria"/>
              </a:rPr>
              <a:t>W</a:t>
            </a:r>
            <a:r>
              <a:rPr sz="1450" spc="165" dirty="0">
                <a:latin typeface="Cambria"/>
                <a:cs typeface="Cambria"/>
              </a:rPr>
              <a:t> </a:t>
            </a:r>
            <a:r>
              <a:rPr sz="1450" spc="-10" dirty="0">
                <a:latin typeface="Cambria"/>
                <a:cs typeface="Cambria"/>
              </a:rPr>
              <a:t>NotebookLM</a:t>
            </a:r>
            <a:endParaRPr sz="1450">
              <a:latin typeface="Cambria"/>
              <a:cs typeface="Cambria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-147533"/>
            <a:ext cx="17602200" cy="997252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5956099" y="9191302"/>
            <a:ext cx="2372394" cy="685800"/>
          </a:xfrm>
          <a:prstGeom prst="rect">
            <a:avLst/>
          </a:prstGeom>
          <a:solidFill>
            <a:srgbClr val="F6F6F4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8400" y="630833"/>
            <a:ext cx="5211276" cy="833804"/>
          </a:xfrm>
          <a:prstGeom prst="rect">
            <a:avLst/>
          </a:prstGeom>
          <a:ln>
            <a:solidFill>
              <a:srgbClr val="F2F2F0"/>
            </a:solidFill>
          </a:ln>
        </p:spPr>
      </p:pic>
      <p:sp>
        <p:nvSpPr>
          <p:cNvPr id="10" name="TextovéPole 9"/>
          <p:cNvSpPr txBox="1"/>
          <p:nvPr/>
        </p:nvSpPr>
        <p:spPr>
          <a:xfrm>
            <a:off x="886291" y="1483536"/>
            <a:ext cx="5412909" cy="827792"/>
          </a:xfrm>
          <a:prstGeom prst="rect">
            <a:avLst/>
          </a:prstGeom>
          <a:solidFill>
            <a:srgbClr val="F2F3EE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498600" y="1371600"/>
            <a:ext cx="2286000" cy="381000"/>
          </a:xfrm>
          <a:prstGeom prst="rect">
            <a:avLst/>
          </a:prstGeom>
          <a:solidFill>
            <a:srgbClr val="F2F3EE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089400" y="1371600"/>
            <a:ext cx="1143000" cy="369332"/>
          </a:xfrm>
          <a:prstGeom prst="rect">
            <a:avLst/>
          </a:prstGeom>
          <a:solidFill>
            <a:srgbClr val="F2F3EE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4300200" y="6096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14300200" y="533400"/>
            <a:ext cx="228600" cy="369332"/>
          </a:xfrm>
          <a:prstGeom prst="rect">
            <a:avLst/>
          </a:prstGeom>
          <a:solidFill>
            <a:srgbClr val="F2F3EF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14071600" y="609600"/>
            <a:ext cx="228600" cy="215444"/>
          </a:xfrm>
          <a:prstGeom prst="rect">
            <a:avLst/>
          </a:prstGeom>
          <a:solidFill>
            <a:srgbClr val="F2F2F0"/>
          </a:solidFill>
        </p:spPr>
        <p:txBody>
          <a:bodyPr wrap="square" rtlCol="0">
            <a:spAutoFit/>
          </a:bodyPr>
          <a:lstStyle/>
          <a:p>
            <a:endParaRPr lang="cs-CZ" sz="8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77220" y="7980658"/>
            <a:ext cx="15962456" cy="1631216"/>
          </a:xfrm>
          <a:prstGeom prst="rect">
            <a:avLst/>
          </a:prstGeom>
          <a:solidFill>
            <a:srgbClr val="F7F7F6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5000" b="1" dirty="0" smtClean="0">
                <a:latin typeface="+mn-lt"/>
              </a:rPr>
              <a:t>Otázka: Znamená více přirozených predátorů skutečně zdravější a prodejnější strom? </a:t>
            </a:r>
            <a:endParaRPr lang="cs-CZ" sz="50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400" y="6019800"/>
            <a:ext cx="2146300" cy="19558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78500" y="6172200"/>
            <a:ext cx="1841500" cy="18415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39300" y="6146800"/>
            <a:ext cx="1638300" cy="17399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360400" y="4826000"/>
            <a:ext cx="2908300" cy="31496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7900" y="4483100"/>
            <a:ext cx="15519400" cy="38100"/>
          </a:xfrm>
          <a:prstGeom prst="rect">
            <a:avLst/>
          </a:prstGeom>
        </p:spPr>
      </p:pic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1013460" y="560037"/>
            <a:ext cx="7537450" cy="94064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cs-CZ" sz="6000" b="1" dirty="0" smtClean="0">
                <a:solidFill>
                  <a:schemeClr val="tx1"/>
                </a:solidFill>
                <a:latin typeface="+mj-lt"/>
              </a:rPr>
              <a:t>Cíle práce a hypotéza</a:t>
            </a:r>
            <a:endParaRPr lang="cs-CZ" sz="6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9850" y="2078106"/>
            <a:ext cx="14026150" cy="30155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lang="cs-CZ" sz="4150" b="1" spc="-235" dirty="0" smtClean="0">
                <a:solidFill>
                  <a:srgbClr val="1C4B26"/>
                </a:solidFill>
                <a:latin typeface="+mj-lt"/>
                <a:cs typeface="Cambria"/>
              </a:rPr>
              <a:t>Cíle</a:t>
            </a:r>
            <a:r>
              <a:rPr lang="cs-CZ" sz="4150" b="1" spc="-145" dirty="0" smtClean="0">
                <a:solidFill>
                  <a:srgbClr val="1C4B26"/>
                </a:solidFill>
                <a:latin typeface="+mj-lt"/>
                <a:cs typeface="Cambria"/>
              </a:rPr>
              <a:t> </a:t>
            </a:r>
            <a:r>
              <a:rPr lang="cs-CZ" sz="4150" b="1" spc="-10" dirty="0" smtClean="0">
                <a:solidFill>
                  <a:srgbClr val="11461F"/>
                </a:solidFill>
                <a:latin typeface="+mj-lt"/>
                <a:cs typeface="Cambria"/>
              </a:rPr>
              <a:t>výzkumu</a:t>
            </a:r>
            <a:endParaRPr lang="cs-CZ" sz="4150" b="1" dirty="0" smtClean="0">
              <a:latin typeface="+mj-lt"/>
              <a:cs typeface="Cambria"/>
            </a:endParaRPr>
          </a:p>
          <a:p>
            <a:pPr marL="582295" indent="-294005">
              <a:lnSpc>
                <a:spcPts val="3720"/>
              </a:lnSpc>
              <a:spcBef>
                <a:spcPts val="320"/>
              </a:spcBef>
              <a:buClr>
                <a:srgbClr val="52361D"/>
              </a:buClr>
              <a:buChar char="•"/>
              <a:tabLst>
                <a:tab pos="582295" algn="l"/>
              </a:tabLst>
            </a:pPr>
            <a:r>
              <a:rPr lang="cs-CZ" sz="3200" spc="-65" dirty="0" smtClean="0">
                <a:solidFill>
                  <a:srgbClr val="242424"/>
                </a:solidFill>
                <a:latin typeface="+mj-lt"/>
                <a:cs typeface="Arial"/>
              </a:rPr>
              <a:t>1.</a:t>
            </a:r>
            <a:r>
              <a:rPr lang="cs-CZ" sz="3200" spc="-455" dirty="0" smtClean="0">
                <a:solidFill>
                  <a:srgbClr val="242424"/>
                </a:solidFill>
                <a:latin typeface="+mj-lt"/>
                <a:cs typeface="Arial"/>
              </a:rPr>
              <a:t> </a:t>
            </a:r>
            <a:r>
              <a:rPr lang="cs-CZ" sz="3200" spc="-240" dirty="0" smtClean="0">
                <a:solidFill>
                  <a:srgbClr val="242424"/>
                </a:solidFill>
                <a:latin typeface="+mj-lt"/>
                <a:cs typeface="Arial"/>
              </a:rPr>
              <a:t>Ověřit,</a:t>
            </a:r>
            <a:r>
              <a:rPr lang="cs-CZ" sz="3200" spc="-45" dirty="0" smtClean="0">
                <a:solidFill>
                  <a:srgbClr val="242424"/>
                </a:solidFill>
                <a:latin typeface="+mj-lt"/>
                <a:cs typeface="Arial"/>
              </a:rPr>
              <a:t> </a:t>
            </a:r>
            <a:r>
              <a:rPr lang="cs-CZ" sz="3200" spc="-200" dirty="0" smtClean="0">
                <a:solidFill>
                  <a:srgbClr val="262626"/>
                </a:solidFill>
                <a:latin typeface="+mj-lt"/>
                <a:cs typeface="Arial"/>
              </a:rPr>
              <a:t>zda</a:t>
            </a:r>
            <a:r>
              <a:rPr lang="cs-CZ" sz="3200" spc="-120" dirty="0" smtClean="0">
                <a:solidFill>
                  <a:srgbClr val="262626"/>
                </a:solidFill>
                <a:latin typeface="+mj-lt"/>
                <a:cs typeface="Arial"/>
              </a:rPr>
              <a:t> </a:t>
            </a:r>
            <a:r>
              <a:rPr lang="cs-CZ" sz="3200" spc="-125" dirty="0" smtClean="0">
                <a:solidFill>
                  <a:srgbClr val="BD972F"/>
                </a:solidFill>
                <a:latin typeface="+mj-lt"/>
                <a:cs typeface="Arial"/>
              </a:rPr>
              <a:t>biopásy</a:t>
            </a:r>
            <a:r>
              <a:rPr lang="cs-CZ" sz="3200" spc="-100" dirty="0" smtClean="0">
                <a:solidFill>
                  <a:srgbClr val="BD972F"/>
                </a:solidFill>
                <a:latin typeface="+mj-lt"/>
                <a:cs typeface="Arial"/>
              </a:rPr>
              <a:t> </a:t>
            </a:r>
            <a:r>
              <a:rPr lang="cs-CZ" sz="3200" spc="-75" dirty="0" smtClean="0">
                <a:solidFill>
                  <a:srgbClr val="C19323"/>
                </a:solidFill>
                <a:latin typeface="+mj-lt"/>
                <a:cs typeface="Arial"/>
              </a:rPr>
              <a:t>zvyšují</a:t>
            </a:r>
            <a:r>
              <a:rPr lang="cs-CZ" sz="3200" spc="-160" dirty="0" smtClean="0">
                <a:solidFill>
                  <a:srgbClr val="C19323"/>
                </a:solidFill>
                <a:latin typeface="+mj-lt"/>
                <a:cs typeface="Arial"/>
              </a:rPr>
              <a:t> </a:t>
            </a:r>
            <a:r>
              <a:rPr lang="cs-CZ" sz="3200" spc="-135" dirty="0" smtClean="0">
                <a:solidFill>
                  <a:srgbClr val="C89E2D"/>
                </a:solidFill>
                <a:latin typeface="+mj-lt"/>
                <a:cs typeface="Arial"/>
              </a:rPr>
              <a:t>abundanci</a:t>
            </a:r>
            <a:r>
              <a:rPr lang="cs-CZ" sz="3200" spc="-85" dirty="0" smtClean="0">
                <a:solidFill>
                  <a:srgbClr val="C89E2D"/>
                </a:solidFill>
                <a:latin typeface="+mj-lt"/>
                <a:cs typeface="Arial"/>
              </a:rPr>
              <a:t> </a:t>
            </a:r>
            <a:r>
              <a:rPr lang="cs-CZ" sz="3200" spc="-90" dirty="0" smtClean="0">
                <a:solidFill>
                  <a:srgbClr val="C6A038"/>
                </a:solidFill>
                <a:latin typeface="+mj-lt"/>
                <a:cs typeface="Arial"/>
              </a:rPr>
              <a:t>predátorů</a:t>
            </a:r>
            <a:r>
              <a:rPr lang="cs-CZ" sz="3200" spc="45" dirty="0" smtClean="0">
                <a:solidFill>
                  <a:srgbClr val="C6A038"/>
                </a:solidFill>
                <a:latin typeface="+mj-lt"/>
                <a:cs typeface="Arial"/>
              </a:rPr>
              <a:t> </a:t>
            </a:r>
            <a:r>
              <a:rPr lang="cs-CZ" sz="3200" spc="-254" dirty="0" smtClean="0">
                <a:solidFill>
                  <a:srgbClr val="232323"/>
                </a:solidFill>
                <a:latin typeface="+mj-lt"/>
                <a:cs typeface="Arial"/>
              </a:rPr>
              <a:t>přímo</a:t>
            </a:r>
            <a:r>
              <a:rPr lang="cs-CZ" sz="3200" spc="30" dirty="0" smtClean="0">
                <a:solidFill>
                  <a:srgbClr val="232323"/>
                </a:solidFill>
                <a:latin typeface="+mj-lt"/>
                <a:cs typeface="Arial"/>
              </a:rPr>
              <a:t> </a:t>
            </a:r>
            <a:r>
              <a:rPr lang="cs-CZ" sz="3200" spc="-25" dirty="0" smtClean="0">
                <a:solidFill>
                  <a:srgbClr val="282828"/>
                </a:solidFill>
                <a:latin typeface="+mj-lt"/>
                <a:cs typeface="Arial"/>
              </a:rPr>
              <a:t>na</a:t>
            </a:r>
            <a:r>
              <a:rPr lang="cs-CZ" sz="3200" dirty="0" smtClean="0">
                <a:latin typeface="+mj-lt"/>
                <a:cs typeface="Arial"/>
              </a:rPr>
              <a:t> </a:t>
            </a:r>
            <a:r>
              <a:rPr lang="cs-CZ" sz="3200" dirty="0" smtClean="0">
                <a:solidFill>
                  <a:srgbClr val="242424"/>
                </a:solidFill>
                <a:latin typeface="+mj-lt"/>
                <a:cs typeface="Arial"/>
              </a:rPr>
              <a:t>mladých</a:t>
            </a:r>
            <a:r>
              <a:rPr lang="cs-CZ" sz="3200" spc="-135" dirty="0" smtClean="0">
                <a:solidFill>
                  <a:srgbClr val="242424"/>
                </a:solidFill>
                <a:latin typeface="+mj-lt"/>
                <a:cs typeface="Arial"/>
              </a:rPr>
              <a:t> </a:t>
            </a:r>
            <a:r>
              <a:rPr lang="cs-CZ" sz="3200" spc="-10" dirty="0" smtClean="0">
                <a:solidFill>
                  <a:srgbClr val="282828"/>
                </a:solidFill>
                <a:latin typeface="+mj-lt"/>
                <a:cs typeface="Arial"/>
              </a:rPr>
              <a:t>borovicích.</a:t>
            </a:r>
            <a:endParaRPr lang="cs-CZ" sz="3200" dirty="0" smtClean="0">
              <a:latin typeface="+mj-lt"/>
              <a:cs typeface="Arial"/>
            </a:endParaRPr>
          </a:p>
          <a:p>
            <a:pPr marL="589915" indent="-308610">
              <a:lnSpc>
                <a:spcPct val="100000"/>
              </a:lnSpc>
              <a:spcBef>
                <a:spcPts val="459"/>
              </a:spcBef>
              <a:buClr>
                <a:srgbClr val="4B2F18"/>
              </a:buClr>
              <a:buChar char="•"/>
              <a:tabLst>
                <a:tab pos="589915" algn="l"/>
              </a:tabLst>
            </a:pPr>
            <a:r>
              <a:rPr lang="cs-CZ" sz="3200" spc="55" dirty="0" smtClean="0">
                <a:solidFill>
                  <a:srgbClr val="232323"/>
                </a:solidFill>
                <a:latin typeface="+mj-lt"/>
                <a:cs typeface="Cambria"/>
              </a:rPr>
              <a:t>2.</a:t>
            </a:r>
            <a:r>
              <a:rPr lang="cs-CZ" sz="3200" spc="-160" dirty="0" smtClean="0">
                <a:solidFill>
                  <a:srgbClr val="232323"/>
                </a:solidFill>
                <a:latin typeface="+mj-lt"/>
                <a:cs typeface="Cambria"/>
              </a:rPr>
              <a:t> </a:t>
            </a:r>
            <a:r>
              <a:rPr lang="cs-CZ" sz="3200" dirty="0" smtClean="0">
                <a:solidFill>
                  <a:srgbClr val="212121"/>
                </a:solidFill>
                <a:latin typeface="+mj-lt"/>
                <a:cs typeface="Cambria"/>
              </a:rPr>
              <a:t>Posoudit,</a:t>
            </a:r>
            <a:r>
              <a:rPr lang="cs-CZ" sz="3200" spc="204" dirty="0" smtClean="0">
                <a:solidFill>
                  <a:srgbClr val="212121"/>
                </a:solidFill>
                <a:latin typeface="+mj-lt"/>
                <a:cs typeface="Cambria"/>
              </a:rPr>
              <a:t> </a:t>
            </a:r>
            <a:r>
              <a:rPr lang="cs-CZ" sz="3200" dirty="0" smtClean="0">
                <a:solidFill>
                  <a:srgbClr val="442D18"/>
                </a:solidFill>
                <a:latin typeface="+mj-lt"/>
                <a:cs typeface="Cambria"/>
              </a:rPr>
              <a:t>zda</a:t>
            </a:r>
            <a:r>
              <a:rPr lang="cs-CZ" sz="3200" spc="114" dirty="0" smtClean="0">
                <a:solidFill>
                  <a:srgbClr val="442D18"/>
                </a:solidFill>
                <a:latin typeface="+mj-lt"/>
                <a:cs typeface="Cambria"/>
              </a:rPr>
              <a:t> </a:t>
            </a:r>
            <a:r>
              <a:rPr lang="cs-CZ" sz="3200" dirty="0" smtClean="0">
                <a:solidFill>
                  <a:srgbClr val="3D2816"/>
                </a:solidFill>
                <a:latin typeface="+mj-lt"/>
                <a:cs typeface="Cambria"/>
              </a:rPr>
              <a:t>má</a:t>
            </a:r>
            <a:r>
              <a:rPr lang="cs-CZ" sz="3200" spc="-20" dirty="0" smtClean="0">
                <a:solidFill>
                  <a:srgbClr val="3D2816"/>
                </a:solidFill>
                <a:latin typeface="+mj-lt"/>
                <a:cs typeface="Cambria"/>
              </a:rPr>
              <a:t> </a:t>
            </a:r>
            <a:r>
              <a:rPr lang="cs-CZ" sz="3200" dirty="0" smtClean="0">
                <a:solidFill>
                  <a:srgbClr val="341F0C"/>
                </a:solidFill>
                <a:latin typeface="+mj-lt"/>
                <a:cs typeface="Cambria"/>
              </a:rPr>
              <a:t>tato</a:t>
            </a:r>
            <a:r>
              <a:rPr lang="cs-CZ" sz="3200" spc="-40" dirty="0" smtClean="0">
                <a:solidFill>
                  <a:srgbClr val="341F0C"/>
                </a:solidFill>
                <a:latin typeface="+mj-lt"/>
                <a:cs typeface="Cambria"/>
              </a:rPr>
              <a:t> </a:t>
            </a:r>
            <a:r>
              <a:rPr lang="cs-CZ" sz="3200" dirty="0" smtClean="0">
                <a:solidFill>
                  <a:srgbClr val="262626"/>
                </a:solidFill>
                <a:latin typeface="+mj-lt"/>
                <a:cs typeface="Cambria"/>
              </a:rPr>
              <a:t>zvýšená</a:t>
            </a:r>
            <a:r>
              <a:rPr lang="cs-CZ" sz="3200" spc="280" dirty="0" smtClean="0">
                <a:solidFill>
                  <a:srgbClr val="262626"/>
                </a:solidFill>
                <a:latin typeface="+mj-lt"/>
                <a:cs typeface="Cambria"/>
              </a:rPr>
              <a:t> </a:t>
            </a:r>
            <a:r>
              <a:rPr lang="cs-CZ" sz="3200" spc="-135" dirty="0">
                <a:solidFill>
                  <a:srgbClr val="C89E2D"/>
                </a:solidFill>
                <a:latin typeface="+mj-lt"/>
                <a:cs typeface="Arial"/>
              </a:rPr>
              <a:t>biodiverzita</a:t>
            </a:r>
            <a:r>
              <a:rPr lang="cs-CZ" sz="3200" dirty="0" smtClean="0">
                <a:solidFill>
                  <a:srgbClr val="C89E26"/>
                </a:solidFill>
                <a:latin typeface="+mj-lt"/>
                <a:cs typeface="Cambria"/>
              </a:rPr>
              <a:t> </a:t>
            </a:r>
            <a:r>
              <a:rPr lang="cs-CZ" sz="3200" dirty="0" smtClean="0">
                <a:solidFill>
                  <a:srgbClr val="232323"/>
                </a:solidFill>
                <a:latin typeface="+mj-lt"/>
                <a:cs typeface="Cambria"/>
              </a:rPr>
              <a:t>měřitelný</a:t>
            </a:r>
            <a:r>
              <a:rPr lang="cs-CZ" sz="3200" spc="75" dirty="0" smtClean="0">
                <a:solidFill>
                  <a:srgbClr val="232323"/>
                </a:solidFill>
                <a:latin typeface="+mj-lt"/>
                <a:cs typeface="Cambria"/>
              </a:rPr>
              <a:t> </a:t>
            </a:r>
            <a:r>
              <a:rPr lang="cs-CZ" sz="3200" spc="-135" dirty="0">
                <a:solidFill>
                  <a:srgbClr val="C89E2D"/>
                </a:solidFill>
                <a:latin typeface="+mj-lt"/>
                <a:cs typeface="Arial"/>
              </a:rPr>
              <a:t>vliv </a:t>
            </a:r>
            <a:r>
              <a:rPr lang="cs-CZ" sz="3200" dirty="0" smtClean="0">
                <a:solidFill>
                  <a:srgbClr val="462B1C"/>
                </a:solidFill>
                <a:latin typeface="+mj-lt"/>
                <a:cs typeface="Cambria"/>
              </a:rPr>
              <a:t>na</a:t>
            </a:r>
            <a:r>
              <a:rPr lang="cs-CZ" sz="3200" spc="25" dirty="0" smtClean="0">
                <a:solidFill>
                  <a:srgbClr val="462B1C"/>
                </a:solidFill>
                <a:latin typeface="+mj-lt"/>
                <a:cs typeface="Cambria"/>
              </a:rPr>
              <a:t> </a:t>
            </a:r>
            <a:r>
              <a:rPr lang="cs-CZ" sz="3200" spc="-135" dirty="0">
                <a:solidFill>
                  <a:srgbClr val="C89E2D"/>
                </a:solidFill>
                <a:latin typeface="+mj-lt"/>
                <a:cs typeface="Arial"/>
              </a:rPr>
              <a:t>vitalitu</a:t>
            </a:r>
            <a:r>
              <a:rPr lang="cs-CZ" sz="3200" spc="-100" dirty="0" smtClean="0">
                <a:solidFill>
                  <a:srgbClr val="DFC88C"/>
                </a:solidFill>
                <a:latin typeface="+mj-lt"/>
                <a:cs typeface="Cambria"/>
              </a:rPr>
              <a:t> </a:t>
            </a:r>
            <a:r>
              <a:rPr lang="cs-CZ" sz="3200" spc="-10" dirty="0" smtClean="0">
                <a:solidFill>
                  <a:srgbClr val="1A1A1A"/>
                </a:solidFill>
                <a:latin typeface="+mj-lt"/>
                <a:cs typeface="Cambria"/>
              </a:rPr>
              <a:t>stromů.</a:t>
            </a:r>
            <a:endParaRPr lang="cs-CZ" sz="3200" dirty="0" smtClean="0">
              <a:latin typeface="+mj-lt"/>
              <a:cs typeface="Cambria"/>
            </a:endParaRPr>
          </a:p>
          <a:p>
            <a:pPr>
              <a:lnSpc>
                <a:spcPct val="100000"/>
              </a:lnSpc>
              <a:spcBef>
                <a:spcPts val="1165"/>
              </a:spcBef>
            </a:pPr>
            <a:endParaRPr lang="cs-CZ" sz="3050" dirty="0" smtClean="0">
              <a:latin typeface="+mj-lt"/>
              <a:cs typeface="Cambria"/>
            </a:endParaRPr>
          </a:p>
          <a:p>
            <a:pPr marL="37465">
              <a:lnSpc>
                <a:spcPct val="100000"/>
              </a:lnSpc>
            </a:pPr>
            <a:r>
              <a:rPr lang="cs-CZ" sz="4150" b="1" spc="-10" dirty="0" smtClean="0">
                <a:solidFill>
                  <a:srgbClr val="184621"/>
                </a:solidFill>
                <a:latin typeface="+mj-lt"/>
                <a:cs typeface="Cambria"/>
              </a:rPr>
              <a:t>Hypotéza</a:t>
            </a:r>
            <a:endParaRPr lang="cs-CZ" sz="4150" b="1" dirty="0">
              <a:latin typeface="+mj-lt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40253" y="8099425"/>
            <a:ext cx="1452880" cy="92075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90170" marR="5080" indent="-78105">
              <a:lnSpc>
                <a:spcPts val="3300"/>
              </a:lnSpc>
              <a:spcBef>
                <a:spcPts val="585"/>
              </a:spcBef>
            </a:pPr>
            <a:r>
              <a:rPr lang="cs-CZ" sz="3100" spc="-90" dirty="0" smtClean="0">
                <a:solidFill>
                  <a:srgbClr val="50361D"/>
                </a:solidFill>
                <a:latin typeface="+mj-lt"/>
                <a:cs typeface="Cambria"/>
              </a:rPr>
              <a:t>Květnaté </a:t>
            </a:r>
            <a:r>
              <a:rPr lang="cs-CZ" sz="3100" b="1" spc="-10" dirty="0" smtClean="0">
                <a:solidFill>
                  <a:srgbClr val="CAA12B"/>
                </a:solidFill>
                <a:latin typeface="+mj-lt"/>
                <a:cs typeface="Cambria"/>
              </a:rPr>
              <a:t>biopásy</a:t>
            </a:r>
            <a:endParaRPr lang="cs-CZ" sz="3100" b="1" dirty="0">
              <a:latin typeface="+mj-lt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63223" y="8117064"/>
            <a:ext cx="2799080" cy="899794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600075" marR="5080" indent="-588010">
              <a:lnSpc>
                <a:spcPts val="3300"/>
              </a:lnSpc>
              <a:spcBef>
                <a:spcPts val="445"/>
              </a:spcBef>
            </a:pPr>
            <a:r>
              <a:rPr lang="cs-CZ" sz="2950" spc="60" dirty="0" smtClean="0">
                <a:solidFill>
                  <a:srgbClr val="462F15"/>
                </a:solidFill>
                <a:latin typeface="+mj-lt"/>
                <a:cs typeface="Cambria"/>
              </a:rPr>
              <a:t>Vyšší</a:t>
            </a:r>
            <a:r>
              <a:rPr lang="cs-CZ" sz="2950" spc="15" dirty="0" smtClean="0">
                <a:solidFill>
                  <a:srgbClr val="462F15"/>
                </a:solidFill>
                <a:latin typeface="+mj-lt"/>
                <a:cs typeface="Cambria"/>
              </a:rPr>
              <a:t> </a:t>
            </a:r>
            <a:r>
              <a:rPr lang="cs-CZ" sz="2950" b="1" spc="-10" dirty="0" smtClean="0">
                <a:solidFill>
                  <a:srgbClr val="C1951F"/>
                </a:solidFill>
                <a:latin typeface="+mj-lt"/>
                <a:cs typeface="Cambria"/>
              </a:rPr>
              <a:t>abundance </a:t>
            </a:r>
            <a:r>
              <a:rPr lang="cs-CZ" sz="2950" b="1" spc="-10" dirty="0" smtClean="0">
                <a:solidFill>
                  <a:srgbClr val="C49C2A"/>
                </a:solidFill>
                <a:latin typeface="+mj-lt"/>
                <a:cs typeface="Cambria"/>
              </a:rPr>
              <a:t>predátorů</a:t>
            </a:r>
            <a:endParaRPr lang="cs-CZ" sz="2950" b="1" dirty="0">
              <a:latin typeface="+mj-lt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92323" y="8117064"/>
            <a:ext cx="2437765" cy="899794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923925" marR="5080" indent="-911860">
              <a:lnSpc>
                <a:spcPts val="3300"/>
              </a:lnSpc>
              <a:spcBef>
                <a:spcPts val="445"/>
              </a:spcBef>
            </a:pPr>
            <a:r>
              <a:rPr lang="cs-CZ" sz="2950" spc="75" dirty="0" smtClean="0">
                <a:solidFill>
                  <a:srgbClr val="492F11"/>
                </a:solidFill>
                <a:latin typeface="+mj-lt"/>
                <a:cs typeface="Cambria"/>
              </a:rPr>
              <a:t>Vyšší </a:t>
            </a:r>
            <a:r>
              <a:rPr lang="cs-CZ" sz="2950" b="1" spc="-10" dirty="0" smtClean="0">
                <a:solidFill>
                  <a:srgbClr val="C1951F"/>
                </a:solidFill>
                <a:latin typeface="+mj-lt"/>
                <a:cs typeface="Cambria"/>
              </a:rPr>
              <a:t>predační </a:t>
            </a:r>
            <a:r>
              <a:rPr lang="cs-CZ" sz="2950" spc="75" dirty="0" smtClean="0">
                <a:solidFill>
                  <a:srgbClr val="492F11"/>
                </a:solidFill>
                <a:latin typeface="+mj-lt"/>
                <a:cs typeface="Cambria"/>
              </a:rPr>
              <a:t>tlak</a:t>
            </a:r>
            <a:endParaRPr lang="cs-CZ" sz="2950" spc="75" dirty="0">
              <a:solidFill>
                <a:srgbClr val="492F11"/>
              </a:solidFill>
              <a:latin typeface="+mj-lt"/>
              <a:cs typeface="Cambr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377341" y="8119533"/>
            <a:ext cx="2874645" cy="914994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93345" marR="5080" indent="-81280">
              <a:lnSpc>
                <a:spcPts val="3350"/>
              </a:lnSpc>
              <a:spcBef>
                <a:spcPts val="335"/>
              </a:spcBef>
            </a:pPr>
            <a:r>
              <a:rPr lang="cs-CZ" sz="2900" dirty="0" smtClean="0">
                <a:solidFill>
                  <a:srgbClr val="422A13"/>
                </a:solidFill>
                <a:latin typeface="+mj-lt"/>
                <a:cs typeface="Cambria"/>
              </a:rPr>
              <a:t>Nižší</a:t>
            </a:r>
            <a:r>
              <a:rPr lang="cs-CZ" sz="2900" spc="70" dirty="0" smtClean="0">
                <a:solidFill>
                  <a:srgbClr val="422A13"/>
                </a:solidFill>
                <a:latin typeface="+mj-lt"/>
                <a:cs typeface="Cambria"/>
              </a:rPr>
              <a:t> </a:t>
            </a:r>
            <a:r>
              <a:rPr lang="cs-CZ" sz="2950" b="1" spc="-10" dirty="0" err="1" smtClean="0">
                <a:solidFill>
                  <a:srgbClr val="C1951F"/>
                </a:solidFill>
                <a:latin typeface="+mj-lt"/>
                <a:cs typeface="Cambria"/>
              </a:rPr>
              <a:t>herbivorie</a:t>
            </a:r>
            <a:r>
              <a:rPr lang="cs-CZ" sz="2900" spc="275" dirty="0" smtClean="0">
                <a:solidFill>
                  <a:srgbClr val="CAA134"/>
                </a:solidFill>
                <a:latin typeface="+mj-lt"/>
                <a:cs typeface="Cambria"/>
              </a:rPr>
              <a:t> </a:t>
            </a:r>
            <a:r>
              <a:rPr lang="cs-CZ" sz="2900" spc="5" dirty="0" smtClean="0">
                <a:solidFill>
                  <a:srgbClr val="422A13"/>
                </a:solidFill>
                <a:latin typeface="+mj-lt"/>
                <a:cs typeface="Cambria"/>
              </a:rPr>
              <a:t>a </a:t>
            </a:r>
            <a:r>
              <a:rPr lang="cs-CZ" sz="2950" b="1" spc="-10" dirty="0" smtClean="0">
                <a:solidFill>
                  <a:srgbClr val="C1951F"/>
                </a:solidFill>
                <a:latin typeface="+mj-lt"/>
                <a:cs typeface="Cambria"/>
              </a:rPr>
              <a:t>vitálnější </a:t>
            </a:r>
            <a:r>
              <a:rPr lang="cs-CZ" sz="2900" dirty="0" smtClean="0">
                <a:solidFill>
                  <a:srgbClr val="422A13"/>
                </a:solidFill>
                <a:latin typeface="+mj-lt"/>
                <a:cs typeface="Cambria"/>
              </a:rPr>
              <a:t>stromy</a:t>
            </a:r>
            <a:endParaRPr lang="cs-CZ" sz="2900" dirty="0">
              <a:solidFill>
                <a:srgbClr val="422A13"/>
              </a:solidFill>
              <a:latin typeface="+mj-lt"/>
              <a:cs typeface="Cambria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4938" y="6550504"/>
            <a:ext cx="1310323" cy="10848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000" y="6550504"/>
            <a:ext cx="1310323" cy="10848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71731" y="6550504"/>
            <a:ext cx="1310323" cy="10848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7900" y="2311400"/>
            <a:ext cx="7531100" cy="72136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51900" y="2247900"/>
            <a:ext cx="7645400" cy="68072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34100" y="901700"/>
            <a:ext cx="76200" cy="127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003300" y="1915583"/>
            <a:ext cx="15485744" cy="0"/>
          </a:xfrm>
          <a:custGeom>
            <a:avLst/>
            <a:gdLst/>
            <a:ahLst/>
            <a:cxnLst/>
            <a:rect l="l" t="t" r="r" b="b"/>
            <a:pathLst>
              <a:path w="15485744">
                <a:moveTo>
                  <a:pt x="0" y="0"/>
                </a:moveTo>
                <a:lnTo>
                  <a:pt x="15485534" y="0"/>
                </a:lnTo>
              </a:path>
            </a:pathLst>
          </a:custGeom>
          <a:ln w="29633">
            <a:solidFill>
              <a:srgbClr val="674B38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12300" y="4445000"/>
            <a:ext cx="1092200" cy="304800"/>
          </a:xfrm>
          <a:prstGeom prst="rect">
            <a:avLst/>
          </a:prstGeom>
        </p:spPr>
      </p:pic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886291" y="368652"/>
            <a:ext cx="15653385" cy="1198476"/>
          </a:xfrm>
          <a:prstGeom prst="rect">
            <a:avLst/>
          </a:prstGeom>
        </p:spPr>
        <p:txBody>
          <a:bodyPr vert="horz" wrap="square" lIns="0" tIns="272485" rIns="0" bIns="0" rtlCol="0">
            <a:spAutoFit/>
          </a:bodyPr>
          <a:lstStyle/>
          <a:p>
            <a:pPr marL="77470">
              <a:lnSpc>
                <a:spcPct val="100000"/>
              </a:lnSpc>
              <a:spcBef>
                <a:spcPts val="114"/>
              </a:spcBef>
            </a:pPr>
            <a:r>
              <a:rPr sz="6000" b="1" dirty="0">
                <a:solidFill>
                  <a:schemeClr val="tx1"/>
                </a:solidFill>
                <a:latin typeface="+mj-lt"/>
              </a:rPr>
              <a:t>Metodika: Design experimentu a lokalita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531407" y="2564341"/>
            <a:ext cx="4647565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spc="-55" dirty="0">
                <a:latin typeface="+mj-lt"/>
                <a:cs typeface="Calibri"/>
              </a:rPr>
              <a:t>Arboeko</a:t>
            </a:r>
            <a:r>
              <a:rPr sz="3950" spc="-70" dirty="0">
                <a:latin typeface="+mj-lt"/>
                <a:cs typeface="Calibri"/>
              </a:rPr>
              <a:t> </a:t>
            </a:r>
            <a:r>
              <a:rPr sz="3950" dirty="0">
                <a:latin typeface="+mj-lt"/>
                <a:cs typeface="Calibri"/>
              </a:rPr>
              <a:t>s.r.o.,</a:t>
            </a:r>
            <a:r>
              <a:rPr sz="3950" spc="-140" dirty="0">
                <a:latin typeface="+mj-lt"/>
                <a:cs typeface="Calibri"/>
              </a:rPr>
              <a:t> </a:t>
            </a:r>
            <a:r>
              <a:rPr sz="3950" spc="-10" dirty="0">
                <a:latin typeface="+mj-lt"/>
                <a:cs typeface="Calibri"/>
              </a:rPr>
              <a:t>Smržice</a:t>
            </a:r>
            <a:endParaRPr sz="3950">
              <a:latin typeface="+mj-lt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252856" y="4340930"/>
            <a:ext cx="4113529" cy="4171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50" dirty="0">
                <a:latin typeface="+mj-lt"/>
                <a:cs typeface="Times New Roman"/>
              </a:rPr>
              <a:t>:</a:t>
            </a:r>
            <a:r>
              <a:rPr sz="2550" spc="-160" dirty="0">
                <a:latin typeface="+mj-lt"/>
                <a:cs typeface="Times New Roman"/>
              </a:rPr>
              <a:t> </a:t>
            </a:r>
            <a:r>
              <a:rPr sz="2550" spc="-155" dirty="0">
                <a:latin typeface="+mj-lt"/>
                <a:cs typeface="Times New Roman"/>
              </a:rPr>
              <a:t>vičenec,</a:t>
            </a:r>
            <a:r>
              <a:rPr sz="2550" spc="-40" dirty="0">
                <a:latin typeface="+mj-lt"/>
                <a:cs typeface="Times New Roman"/>
              </a:rPr>
              <a:t> </a:t>
            </a:r>
            <a:r>
              <a:rPr sz="2550" spc="-95" dirty="0">
                <a:latin typeface="+mj-lt"/>
                <a:cs typeface="Times New Roman"/>
              </a:rPr>
              <a:t>svazenka,</a:t>
            </a:r>
            <a:r>
              <a:rPr sz="2550" spc="165" dirty="0">
                <a:latin typeface="+mj-lt"/>
                <a:cs typeface="Times New Roman"/>
              </a:rPr>
              <a:t> </a:t>
            </a:r>
            <a:r>
              <a:rPr sz="2550" spc="-140" dirty="0">
                <a:latin typeface="+mj-lt"/>
                <a:cs typeface="Times New Roman"/>
              </a:rPr>
              <a:t>jetel,</a:t>
            </a:r>
            <a:r>
              <a:rPr sz="2550" spc="-220" dirty="0">
                <a:latin typeface="+mj-lt"/>
                <a:cs typeface="Times New Roman"/>
              </a:rPr>
              <a:t> </a:t>
            </a:r>
            <a:r>
              <a:rPr sz="2550" spc="-135" dirty="0">
                <a:latin typeface="+mj-lt"/>
                <a:cs typeface="Times New Roman"/>
              </a:rPr>
              <a:t>štírovník)</a:t>
            </a:r>
            <a:endParaRPr sz="2550" dirty="0">
              <a:latin typeface="+mj-lt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450337" y="7298972"/>
            <a:ext cx="6909434" cy="2388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" algn="ctr">
              <a:lnSpc>
                <a:spcPct val="100000"/>
              </a:lnSpc>
              <a:spcBef>
                <a:spcPts val="125"/>
              </a:spcBef>
            </a:pPr>
            <a:r>
              <a:rPr sz="2750" b="1" spc="-290" dirty="0">
                <a:latin typeface="+mj-lt"/>
                <a:cs typeface="Times New Roman"/>
              </a:rPr>
              <a:t>Kontrola</a:t>
            </a:r>
            <a:r>
              <a:rPr sz="2750" spc="180" dirty="0">
                <a:latin typeface="+mj-lt"/>
                <a:cs typeface="Times New Roman"/>
              </a:rPr>
              <a:t> </a:t>
            </a:r>
            <a:r>
              <a:rPr sz="2550" spc="-215" dirty="0">
                <a:latin typeface="+mj-lt"/>
                <a:cs typeface="Times New Roman"/>
              </a:rPr>
              <a:t>(</a:t>
            </a:r>
            <a:r>
              <a:rPr sz="2550" spc="-215" dirty="0" err="1">
                <a:latin typeface="+mj-lt"/>
                <a:cs typeface="Times New Roman"/>
              </a:rPr>
              <a:t>Standardní</a:t>
            </a:r>
            <a:r>
              <a:rPr sz="2550" spc="114" dirty="0">
                <a:latin typeface="+mj-lt"/>
                <a:cs typeface="Times New Roman"/>
              </a:rPr>
              <a:t> </a:t>
            </a:r>
            <a:r>
              <a:rPr sz="2550" spc="-145" dirty="0" smtClean="0">
                <a:latin typeface="+mj-lt"/>
                <a:cs typeface="Times New Roman"/>
              </a:rPr>
              <a:t>management</a:t>
            </a:r>
            <a:r>
              <a:rPr lang="cs-CZ" sz="2550" spc="-145" dirty="0" smtClean="0">
                <a:latin typeface="+mj-lt"/>
                <a:cs typeface="Times New Roman"/>
              </a:rPr>
              <a:t> – nízký travní drn</a:t>
            </a:r>
            <a:r>
              <a:rPr sz="2550" spc="-145" dirty="0" smtClean="0">
                <a:latin typeface="+mj-lt"/>
                <a:cs typeface="Times New Roman"/>
              </a:rPr>
              <a:t>)</a:t>
            </a:r>
            <a:endParaRPr sz="2550" dirty="0">
              <a:latin typeface="+mj-lt"/>
              <a:cs typeface="Times New Roman"/>
            </a:endParaRPr>
          </a:p>
          <a:p>
            <a:pPr marL="17780">
              <a:lnSpc>
                <a:spcPts val="3195"/>
              </a:lnSpc>
              <a:spcBef>
                <a:spcPts val="3000"/>
              </a:spcBef>
            </a:pPr>
            <a:r>
              <a:rPr sz="2700" spc="-180" dirty="0">
                <a:latin typeface="+mj-lt"/>
                <a:cs typeface="Times New Roman"/>
              </a:rPr>
              <a:t>Plodina:</a:t>
            </a:r>
            <a:r>
              <a:rPr sz="2700" spc="10" dirty="0">
                <a:latin typeface="+mj-lt"/>
                <a:cs typeface="Times New Roman"/>
              </a:rPr>
              <a:t> </a:t>
            </a:r>
            <a:r>
              <a:rPr sz="2700" spc="-265" dirty="0" err="1">
                <a:latin typeface="+mj-lt"/>
                <a:cs typeface="Times New Roman"/>
              </a:rPr>
              <a:t>Borovice</a:t>
            </a:r>
            <a:r>
              <a:rPr sz="2700" spc="114" dirty="0">
                <a:latin typeface="+mj-lt"/>
                <a:cs typeface="Times New Roman"/>
              </a:rPr>
              <a:t> </a:t>
            </a:r>
            <a:r>
              <a:rPr lang="cs-CZ" sz="2700" spc="-155" dirty="0" smtClean="0">
                <a:latin typeface="+mj-lt"/>
                <a:cs typeface="Times New Roman"/>
              </a:rPr>
              <a:t>černá (</a:t>
            </a:r>
            <a:r>
              <a:rPr lang="cs-CZ" sz="2700" i="1" spc="-155" dirty="0" err="1" smtClean="0">
                <a:latin typeface="+mj-lt"/>
                <a:cs typeface="Times New Roman"/>
              </a:rPr>
              <a:t>Pinus</a:t>
            </a:r>
            <a:r>
              <a:rPr lang="cs-CZ" sz="2700" i="1" spc="-155" dirty="0" smtClean="0">
                <a:latin typeface="+mj-lt"/>
                <a:cs typeface="Times New Roman"/>
              </a:rPr>
              <a:t> </a:t>
            </a:r>
            <a:r>
              <a:rPr lang="cs-CZ" sz="2700" i="1" spc="-155" dirty="0" err="1" smtClean="0">
                <a:latin typeface="+mj-lt"/>
                <a:cs typeface="Times New Roman"/>
              </a:rPr>
              <a:t>nigra</a:t>
            </a:r>
            <a:r>
              <a:rPr sz="2700" spc="-85" dirty="0" smtClean="0">
                <a:latin typeface="+mj-lt"/>
                <a:cs typeface="Times New Roman"/>
              </a:rPr>
              <a:t>)</a:t>
            </a:r>
            <a:endParaRPr sz="2700" dirty="0">
              <a:latin typeface="+mj-lt"/>
              <a:cs typeface="Times New Roman"/>
            </a:endParaRPr>
          </a:p>
          <a:p>
            <a:pPr marL="12700">
              <a:lnSpc>
                <a:spcPts val="2955"/>
              </a:lnSpc>
            </a:pPr>
            <a:r>
              <a:rPr sz="2500" spc="-145" dirty="0" err="1" smtClean="0">
                <a:latin typeface="+mj-lt"/>
                <a:cs typeface="Times New Roman"/>
              </a:rPr>
              <a:t>Opakov</a:t>
            </a:r>
            <a:r>
              <a:rPr lang="cs-CZ" sz="2500" spc="-145" dirty="0" smtClean="0">
                <a:latin typeface="+mj-lt"/>
                <a:cs typeface="Times New Roman"/>
              </a:rPr>
              <a:t>á</a:t>
            </a:r>
            <a:r>
              <a:rPr sz="2500" spc="-145" dirty="0" err="1" smtClean="0">
                <a:latin typeface="+mj-lt"/>
                <a:cs typeface="Times New Roman"/>
              </a:rPr>
              <a:t>ní</a:t>
            </a:r>
            <a:r>
              <a:rPr sz="2500" spc="-145" dirty="0">
                <a:latin typeface="+mj-lt"/>
                <a:cs typeface="Times New Roman"/>
              </a:rPr>
              <a:t>:</a:t>
            </a:r>
            <a:r>
              <a:rPr sz="2500" spc="-15" dirty="0">
                <a:latin typeface="+mj-lt"/>
                <a:cs typeface="Times New Roman"/>
              </a:rPr>
              <a:t> </a:t>
            </a:r>
            <a:r>
              <a:rPr sz="2500" dirty="0">
                <a:latin typeface="+mj-lt"/>
                <a:cs typeface="Times New Roman"/>
              </a:rPr>
              <a:t>4</a:t>
            </a:r>
            <a:r>
              <a:rPr sz="2500" spc="-155" dirty="0">
                <a:latin typeface="+mj-lt"/>
                <a:cs typeface="Times New Roman"/>
              </a:rPr>
              <a:t> </a:t>
            </a:r>
            <a:r>
              <a:rPr sz="2500" spc="-90" dirty="0">
                <a:latin typeface="+mj-lt"/>
                <a:cs typeface="Times New Roman"/>
              </a:rPr>
              <a:t>nezávislé</a:t>
            </a:r>
            <a:r>
              <a:rPr sz="2500" spc="105" dirty="0">
                <a:latin typeface="+mj-lt"/>
                <a:cs typeface="Times New Roman"/>
              </a:rPr>
              <a:t> </a:t>
            </a:r>
            <a:r>
              <a:rPr sz="2500" spc="-190" dirty="0" err="1">
                <a:latin typeface="+mj-lt"/>
                <a:cs typeface="Times New Roman"/>
              </a:rPr>
              <a:t>plochy</a:t>
            </a:r>
            <a:r>
              <a:rPr sz="2500" spc="-20" dirty="0">
                <a:latin typeface="+mj-lt"/>
                <a:cs typeface="Times New Roman"/>
              </a:rPr>
              <a:t> </a:t>
            </a:r>
            <a:r>
              <a:rPr sz="2500" spc="-140" dirty="0" smtClean="0">
                <a:latin typeface="+mj-lt"/>
                <a:cs typeface="Times New Roman"/>
              </a:rPr>
              <a:t>(</a:t>
            </a:r>
            <a:r>
              <a:rPr lang="cs-CZ" sz="2500" spc="-140" dirty="0" smtClean="0">
                <a:latin typeface="+mj-lt"/>
                <a:cs typeface="Times New Roman"/>
              </a:rPr>
              <a:t>ř</a:t>
            </a:r>
            <a:r>
              <a:rPr sz="2500" spc="-140" dirty="0" err="1" smtClean="0">
                <a:latin typeface="+mj-lt"/>
                <a:cs typeface="Times New Roman"/>
              </a:rPr>
              <a:t>ádky</a:t>
            </a:r>
            <a:r>
              <a:rPr sz="2500" spc="-140" dirty="0" smtClean="0">
                <a:latin typeface="+mj-lt"/>
                <a:cs typeface="Times New Roman"/>
              </a:rPr>
              <a:t>)</a:t>
            </a:r>
            <a:r>
              <a:rPr lang="cs-CZ" sz="2500" spc="-140" dirty="0" smtClean="0">
                <a:latin typeface="+mj-lt"/>
                <a:cs typeface="Times New Roman"/>
              </a:rPr>
              <a:t>/10 stromů</a:t>
            </a:r>
            <a:r>
              <a:rPr sz="2500" spc="60" dirty="0" smtClean="0">
                <a:latin typeface="+mj-lt"/>
                <a:cs typeface="Times New Roman"/>
              </a:rPr>
              <a:t> </a:t>
            </a:r>
            <a:r>
              <a:rPr sz="2500" spc="-135" dirty="0">
                <a:latin typeface="+mj-lt"/>
                <a:cs typeface="Times New Roman"/>
              </a:rPr>
              <a:t>pro</a:t>
            </a:r>
            <a:r>
              <a:rPr sz="2500" spc="-20" dirty="0">
                <a:latin typeface="+mj-lt"/>
                <a:cs typeface="Times New Roman"/>
              </a:rPr>
              <a:t> </a:t>
            </a:r>
            <a:r>
              <a:rPr sz="2500" spc="-140" dirty="0">
                <a:latin typeface="+mj-lt"/>
                <a:cs typeface="Times New Roman"/>
              </a:rPr>
              <a:t>každou</a:t>
            </a:r>
            <a:r>
              <a:rPr sz="2500" spc="90" dirty="0">
                <a:latin typeface="+mj-lt"/>
                <a:cs typeface="Times New Roman"/>
              </a:rPr>
              <a:t> </a:t>
            </a:r>
            <a:r>
              <a:rPr sz="2500" spc="-50" dirty="0" err="1">
                <a:latin typeface="+mj-lt"/>
                <a:cs typeface="Times New Roman"/>
              </a:rPr>
              <a:t>variantu</a:t>
            </a:r>
            <a:r>
              <a:rPr sz="2500" spc="-50" dirty="0" smtClean="0">
                <a:latin typeface="+mj-lt"/>
                <a:cs typeface="Times New Roman"/>
              </a:rPr>
              <a:t>.</a:t>
            </a:r>
            <a:r>
              <a:rPr lang="cs-CZ" sz="2500" spc="-50" dirty="0" smtClean="0">
                <a:latin typeface="+mj-lt"/>
                <a:cs typeface="Times New Roman"/>
              </a:rPr>
              <a:t> Celkem 80 testovaných stromů v rámci výzkumu.</a:t>
            </a:r>
            <a:endParaRPr sz="2500" dirty="0">
              <a:latin typeface="+mj-lt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34100" y="901700"/>
            <a:ext cx="76200" cy="127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003300" y="1915583"/>
            <a:ext cx="15485744" cy="0"/>
          </a:xfrm>
          <a:custGeom>
            <a:avLst/>
            <a:gdLst/>
            <a:ahLst/>
            <a:cxnLst/>
            <a:rect l="l" t="t" r="r" b="b"/>
            <a:pathLst>
              <a:path w="15485744">
                <a:moveTo>
                  <a:pt x="0" y="0"/>
                </a:moveTo>
                <a:lnTo>
                  <a:pt x="15485534" y="0"/>
                </a:lnTo>
              </a:path>
            </a:pathLst>
          </a:custGeom>
          <a:ln w="29633">
            <a:solidFill>
              <a:srgbClr val="674B38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886291" y="368652"/>
            <a:ext cx="15653385" cy="1198476"/>
          </a:xfrm>
          <a:prstGeom prst="rect">
            <a:avLst/>
          </a:prstGeom>
        </p:spPr>
        <p:txBody>
          <a:bodyPr vert="horz" wrap="square" lIns="0" tIns="272485" rIns="0" bIns="0" rtlCol="0">
            <a:spAutoFit/>
          </a:bodyPr>
          <a:lstStyle/>
          <a:p>
            <a:pPr marL="77470">
              <a:lnSpc>
                <a:spcPct val="100000"/>
              </a:lnSpc>
              <a:spcBef>
                <a:spcPts val="114"/>
              </a:spcBef>
            </a:pPr>
            <a:r>
              <a:rPr sz="6000" b="1" dirty="0">
                <a:solidFill>
                  <a:schemeClr val="tx1"/>
                </a:solidFill>
                <a:latin typeface="+mj-lt"/>
              </a:rPr>
              <a:t>Metodika: Design experimentu a lokalita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" y="2692399"/>
            <a:ext cx="8388350" cy="5592233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2696633"/>
            <a:ext cx="8382000" cy="5588000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" y="2692398"/>
            <a:ext cx="8388350" cy="5592233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172" y="2692397"/>
            <a:ext cx="8388350" cy="5592233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833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1283</TotalTime>
  <Words>653</Words>
  <Application>Microsoft Office PowerPoint</Application>
  <PresentationFormat>Vlastní</PresentationFormat>
  <Paragraphs>101</Paragraphs>
  <Slides>25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Calibri</vt:lpstr>
      <vt:lpstr>Cambria</vt:lpstr>
      <vt:lpstr>Times New Roman</vt:lpstr>
      <vt:lpstr>Office Theme</vt:lpstr>
      <vt:lpstr>Prezentace aplikace PowerPoint</vt:lpstr>
      <vt:lpstr>Význam přirozených nepřátel škůdců v ochraně dřevin</vt:lpstr>
      <vt:lpstr>Jak udržet přirozené nepřátelé škůdců v zemědělské krajině Hmyz nemůže přežít v „zelené poušti“ monokultury. Potřebuje infrastrukturu.</vt:lpstr>
      <vt:lpstr>Květnaté biopásy: Nástroj moderní ochrany</vt:lpstr>
      <vt:lpstr>Efektivita v krajině: Přínosy a limity</vt:lpstr>
      <vt:lpstr>Nízké využití ve školkažstú: Chybèjící Chybéjící data</vt:lpstr>
      <vt:lpstr>Cíle práce a hypotéza</vt:lpstr>
      <vt:lpstr>Metodika: Design experimentu a lokalita</vt:lpstr>
      <vt:lpstr>Metodika: Design experimentu a lokalita</vt:lpstr>
      <vt:lpstr>Sběr dat: Entomologický monitoring</vt:lpstr>
      <vt:lpstr>Hodnocení vitality: 0d poškození k fotosyntéze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Ondřej Košulič</dc:creator>
  <cp:lastModifiedBy>Author</cp:lastModifiedBy>
  <cp:revision>48</cp:revision>
  <cp:lastPrinted>2026-02-12T21:17:20Z</cp:lastPrinted>
  <dcterms:created xsi:type="dcterms:W3CDTF">2026-02-11T22:38:27Z</dcterms:created>
  <dcterms:modified xsi:type="dcterms:W3CDTF">2026-02-12T21:22:16Z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2026-02-11T00:00:00Z</vt:filetime>
  </property>
  <property fmtid="{D5CDD505-2E9C-101B-9397-08002B2CF9AE}" pid="3" name="LastSaved">
    <vt:filetime>2026-02-11T00:00:00Z</vt:filetime>
  </property>
</Properties>
</file>