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0" r:id="rId5"/>
    <p:sldId id="279" r:id="rId6"/>
    <p:sldId id="278" r:id="rId7"/>
    <p:sldId id="288" r:id="rId8"/>
    <p:sldId id="281" r:id="rId9"/>
    <p:sldId id="282" r:id="rId10"/>
    <p:sldId id="287" r:id="rId11"/>
    <p:sldId id="289" r:id="rId12"/>
    <p:sldId id="291" r:id="rId13"/>
    <p:sldId id="423" r:id="rId14"/>
    <p:sldId id="425" r:id="rId15"/>
    <p:sldId id="427" r:id="rId16"/>
    <p:sldId id="435" r:id="rId17"/>
    <p:sldId id="29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E4CFC-5E18-4D19-AAE2-F7730B967A04}" v="21" dt="2026-02-11T19:03:57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0228E-442A-4360-3584-6FB56463A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B0C32F-E833-FB51-3E61-EC7865785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C1D8E8-6F96-1DBD-F9E1-7FF5D93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ACA5-DEA8-4A85-B867-27EF797214C2}" type="datetimeFigureOut">
              <a:rPr lang="cs-CZ" smtClean="0"/>
              <a:t>11.02.2026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A49390-A5BC-6E7C-56DE-54736559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837993-D37F-1F64-6CBE-E9F1868D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B339-9A1A-4064-AFA6-385D623D6A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01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799B8-0C3B-848D-F5D5-3EAA51DD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0E314C-9149-9316-67B5-5764A96E7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E7A702-FDF9-BB8B-EE6D-3B2EF4CF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ACA5-DEA8-4A85-B867-27EF797214C2}" type="datetimeFigureOut">
              <a:rPr lang="cs-CZ" smtClean="0"/>
              <a:t>11.02.2026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0E220B-26E7-AD80-0F36-73351F12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6CBBA6-1497-9E41-2BAB-8B48865F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B339-9A1A-4064-AFA6-385D623D6A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75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F48CDFC-C9A7-8C35-449E-E9EF9A711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51DFC8-4CF1-B487-204B-3124D306C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0FDD76-2E4C-E583-9134-1E11D109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ACA5-DEA8-4A85-B867-27EF797214C2}" type="datetimeFigureOut">
              <a:rPr lang="cs-CZ" smtClean="0"/>
              <a:t>11.02.2026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EB5631-11D5-9618-9A75-0E38FDE5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903330-5E34-731B-C7AD-6F49E966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B339-9A1A-4064-AFA6-385D623D6A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13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90AE-0305-BA48-FC83-B78877F4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DC6298-4AAA-0394-3A50-C1DFB3C17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CB17C0-A57A-9744-CE78-00CD6690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ACA5-DEA8-4A85-B867-27EF797214C2}" type="datetimeFigureOut">
              <a:rPr lang="cs-CZ" smtClean="0"/>
              <a:t>11.02.2026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C6C84E-E149-28A1-7B43-9ED312B8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21AA16-68BF-DA11-391B-22846A17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B339-9A1A-4064-AFA6-385D623D6A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50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A9C85-A35F-DC7E-5B88-7831AC1E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9397DE-C9BB-FCC4-2860-C429DF93B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866FF0-5B20-2104-4600-228E71B2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ACA5-DEA8-4A85-B867-27EF797214C2}" type="datetimeFigureOut">
              <a:rPr lang="cs-CZ" smtClean="0"/>
              <a:t>11.02.2026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24ED04-3BE9-A139-1D8A-58080C9C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95EBE3-E627-0C5A-CB9F-78AE7A19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B339-9A1A-4064-AFA6-385D623D6A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72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FAF6B-575D-9726-3A49-C096C10F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68AC6D-B4CA-BCBA-C34F-FDA7FA8EF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F031BF-FD7D-1741-26B6-8CC45F3A8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E9E157-60E5-54F3-E405-FB137D0E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ACA5-DEA8-4A85-B867-27EF797214C2}" type="datetimeFigureOut">
              <a:rPr lang="cs-CZ" smtClean="0"/>
              <a:t>11.02.2026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696281-D5BB-D14E-8FB3-AFF9E20E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C5D542-5877-AC16-0F37-DD9BF7D5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B339-9A1A-4064-AFA6-385D623D6A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42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D98AD-6C80-94ED-B119-D9BBFC4D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BEA5B6-254D-4959-9F0A-FF50DDE3F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77BAAB-9DEE-BF34-05C8-C45E7C0AD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01CCD62-169B-1194-3444-361625D58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7D9BCD-8164-FF59-F84B-FDC5CD791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F2D5C9-BDEB-BFE3-5678-5E5FEC13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ACA5-DEA8-4A85-B867-27EF797214C2}" type="datetimeFigureOut">
              <a:rPr lang="cs-CZ" smtClean="0"/>
              <a:t>11.02.2026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1F70420-5FD7-3AAD-09E7-8FBCB833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59C8FE2-93FF-1696-D220-FFDEB6F9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B339-9A1A-4064-AFA6-385D623D6A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75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0FD40-9D92-D31E-576E-21115E6F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84D6FE9-F96F-075C-1628-261A455A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ACA5-DEA8-4A85-B867-27EF797214C2}" type="datetimeFigureOut">
              <a:rPr lang="cs-CZ" smtClean="0"/>
              <a:t>11.02.2026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A8281E-E32A-9280-F361-A66FEAA1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B282EC-9CEB-5838-3E9C-D28B2525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B339-9A1A-4064-AFA6-385D623D6A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76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4EB633-7D50-56BF-7137-996B5882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ACA5-DEA8-4A85-B867-27EF797214C2}" type="datetimeFigureOut">
              <a:rPr lang="cs-CZ" smtClean="0"/>
              <a:t>11.02.2026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269345-E12E-FD00-5CAA-8502D77A6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069119-FC96-05C4-6B08-10FED0FA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B339-9A1A-4064-AFA6-385D623D6A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08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E6BC3E-02C9-4F19-08AF-E945A48B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38C342-BB28-4184-1DB6-84E756838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2C7AB1-7195-CEA7-4A12-83653185E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B563C7-6D84-2AD3-22DC-8ACF5C92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ACA5-DEA8-4A85-B867-27EF797214C2}" type="datetimeFigureOut">
              <a:rPr lang="cs-CZ" smtClean="0"/>
              <a:t>11.02.2026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C65F80-C65D-53C3-7FF6-372A3648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B00EAF-0608-68EF-BE64-B2E6A08A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B339-9A1A-4064-AFA6-385D623D6A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71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45DF2-61C3-3C0A-CB35-6B0565D2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E5BFE3B-AA6A-B812-424D-EF6DC21BC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195202-D9D7-4E1C-F030-27C0FEAC1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FDB8D0-BECC-651E-3150-7588B87A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ACA5-DEA8-4A85-B867-27EF797214C2}" type="datetimeFigureOut">
              <a:rPr lang="cs-CZ" smtClean="0"/>
              <a:t>11.02.2026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83703B-A8E1-2E32-DB43-4901F90DC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72DF8C-229F-BD21-5BC3-59B06F87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B339-9A1A-4064-AFA6-385D623D6A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58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C35A829-28F8-0F89-0D96-DFF796D3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9D0C87-E1D4-F177-098E-BBE2E5AE0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46F663-8E88-B218-8C8E-0E652F7A5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F1ACA5-DEA8-4A85-B867-27EF797214C2}" type="datetimeFigureOut">
              <a:rPr lang="cs-CZ" smtClean="0"/>
              <a:t>11.02.2026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E7523E-0B51-6DF0-F8AB-5769D36E1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965B0F-BDC7-476E-4E95-BCFB5A096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16B339-9A1A-4064-AFA6-385D623D6A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64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rlportal.ukzuz.cz/rlp/public/#rlp|so|skudci|detail:3123367c8db5d59c611c469b7bdc2ab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lportal.ukzuz.cz/rlp/public/#rlp|so|skudci|detail:3123367c8db5d59c611c469b7bdc2ab1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lportal.ukzuz.cz/rlp/public/#rlp|so|skudci|detail:076ce40c437581befd8e2e2c82ce10e1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ze.gov.cz/public/app/srs_pub/fytoportal/public/#rlp|so|skudci|detail:c18ccd9cbe2ba381e37b810d0c919d0b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%3A02020R1201-20250701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eur-lex.europa.eu/legal-content/CS/TXT/PDF/?uri=CELEX:32019R2072&amp;from=C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C5632-D4A7-A899-7799-7C021075E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17B025DF-09B1-361E-41DB-3B6032EAA460}"/>
              </a:ext>
            </a:extLst>
          </p:cNvPr>
          <p:cNvSpPr/>
          <p:nvPr/>
        </p:nvSpPr>
        <p:spPr>
          <a:xfrm>
            <a:off x="-21827" y="-44454"/>
            <a:ext cx="11191271" cy="6858000"/>
          </a:xfrm>
          <a:prstGeom prst="rect">
            <a:avLst/>
          </a:prstGeom>
          <a:gradFill flip="none" rotWithShape="1">
            <a:gsLst>
              <a:gs pos="59000">
                <a:srgbClr val="CCFF99"/>
              </a:gs>
              <a:gs pos="97000">
                <a:srgbClr val="FFFFFF"/>
              </a:gs>
              <a:gs pos="83000">
                <a:srgbClr val="CCFF99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453128-4015-9598-D296-D6826F2C4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6626" y="1106338"/>
            <a:ext cx="12213826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4400" b="1" dirty="0">
                <a:solidFill>
                  <a:srgbClr val="C00000"/>
                </a:solidFill>
                <a:latin typeface="+mn-lt"/>
              </a:rPr>
              <a:t>OKRASNÉ DŘEVINY – ŠKŮDCI A CHOROBY – AKTUALITY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4400" b="1" dirty="0">
              <a:solidFill>
                <a:srgbClr val="C00000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4400" b="1" dirty="0">
                <a:solidFill>
                  <a:srgbClr val="00B050"/>
                </a:solidFill>
                <a:latin typeface="+mn-lt"/>
              </a:rPr>
              <a:t>ŠKOLKAŘSKÉ DNY 2026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4400" b="1" dirty="0">
                <a:solidFill>
                  <a:srgbClr val="92D050"/>
                </a:solidFill>
                <a:latin typeface="+mn-lt"/>
              </a:rPr>
              <a:t>Seminář Svazu školkařů ČR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4400" b="1" dirty="0">
                <a:solidFill>
                  <a:srgbClr val="FFC000"/>
                </a:solidFill>
                <a:latin typeface="+mn-lt"/>
              </a:rPr>
              <a:t>Kraskov, 12 – 13. únor 2026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C56DAF0F-A6D9-7A35-BA20-1F6802E8A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929" y="5431873"/>
            <a:ext cx="595945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600" b="1" dirty="0">
                <a:latin typeface="+mn-lt"/>
              </a:rPr>
              <a:t>Ing. Michal Hnízdil</a:t>
            </a:r>
          </a:p>
          <a:p>
            <a:pPr algn="ctr">
              <a:lnSpc>
                <a:spcPts val="28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600" b="1" dirty="0">
                <a:latin typeface="+mn-lt"/>
              </a:rPr>
              <a:t>ÚKZÚZ</a:t>
            </a:r>
            <a:endParaRPr lang="cs-CZ" altLang="cs-CZ" sz="2500" b="1" dirty="0">
              <a:latin typeface="+mn-lt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  <a:buClrTx/>
              <a:buSzTx/>
              <a:buNone/>
            </a:pPr>
            <a:endParaRPr lang="cs-CZ" altLang="cs-CZ" sz="2400" b="1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3ADC3BE-EEBD-3F80-5EB3-77FFD1447B0B}"/>
              </a:ext>
            </a:extLst>
          </p:cNvPr>
          <p:cNvSpPr txBox="1"/>
          <p:nvPr/>
        </p:nvSpPr>
        <p:spPr>
          <a:xfrm>
            <a:off x="7962194" y="7106569"/>
            <a:ext cx="1150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b="1" dirty="0">
                <a:latin typeface="+mn-lt"/>
                <a:hlinkClick r:id="rId2"/>
              </a:rPr>
              <a:t>RL portál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434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BA30B7-60D3-D22B-0400-4CB91C9DC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16" y="-528319"/>
            <a:ext cx="10515600" cy="1304014"/>
          </a:xfrm>
        </p:spPr>
        <p:txBody>
          <a:bodyPr>
            <a:normAutofit/>
          </a:bodyPr>
          <a:lstStyle/>
          <a:p>
            <a:r>
              <a:rPr lang="cs-CZ" sz="4400" b="1" dirty="0"/>
              <a:t>Seznam nárazníkových zón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119158-3373-05D9-9356-2E5E9426A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text, snímek obrazovky, číslo, Písmo&#10;&#10;Obsah generovaný pomocí AI může být nesprávný.">
            <a:extLst>
              <a:ext uri="{FF2B5EF4-FFF2-40B4-BE49-F238E27FC236}">
                <a16:creationId xmlns:a16="http://schemas.microsoft.com/office/drawing/2014/main" id="{D7335F87-DAAC-383A-510B-85BE78DF5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898499"/>
            <a:ext cx="11216640" cy="507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2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F5063-47D5-DC58-042B-691516FF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16" y="-662478"/>
            <a:ext cx="10515600" cy="1537279"/>
          </a:xfrm>
        </p:spPr>
        <p:txBody>
          <a:bodyPr>
            <a:normAutofit/>
          </a:bodyPr>
          <a:lstStyle/>
          <a:p>
            <a:r>
              <a:rPr lang="cs-CZ" sz="4000" b="1" dirty="0"/>
              <a:t>Seznam nárazníkových zón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BE64A9-C2F8-D3E4-0A8D-DC724C119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4B05ED69-36AC-DD14-3BD2-B40571B3D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1321477"/>
            <a:ext cx="11186160" cy="463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4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97320-26F0-6D1D-C491-8A2CD569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16" y="220505"/>
            <a:ext cx="10515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E1C64D-E0AE-8283-F175-FFB2A6B33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893" y="311945"/>
            <a:ext cx="11318033" cy="5647556"/>
          </a:xfrm>
        </p:spPr>
        <p:txBody>
          <a:bodyPr/>
          <a:lstStyle/>
          <a:p>
            <a:r>
              <a:rPr lang="cs-CZ" dirty="0"/>
              <a:t>Vyhláška č. 221/2002 Sb., Ministerstva zemědělství, kterou se stanoví sazebník náhrad nákladů za odborné a zkušební úkony vykonávané v působnosti ÚKZÚZ vydána podle § 15 odst. 6 zákona č. 147/2002 Sb. Nejnovější novela je vyhláška č. </a:t>
            </a:r>
            <a:r>
              <a:rPr lang="cs-CZ" b="1" dirty="0"/>
              <a:t>379/2024 Sb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5" name="Obrázek 4" descr="Obsah obrázku text, snímek obrazovky, Písmo, řada/pruh&#10;&#10;Obsah generovaný pomocí AI může být nesprávný.">
            <a:extLst>
              <a:ext uri="{FF2B5EF4-FFF2-40B4-BE49-F238E27FC236}">
                <a16:creationId xmlns:a16="http://schemas.microsoft.com/office/drawing/2014/main" id="{B0363CB1-9DD8-98BD-9490-A81E62160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1" y="1524000"/>
            <a:ext cx="10069799" cy="2366103"/>
          </a:xfrm>
          <a:prstGeom prst="rect">
            <a:avLst/>
          </a:prstGeom>
        </p:spPr>
      </p:pic>
      <p:pic>
        <p:nvPicPr>
          <p:cNvPr id="7" name="Obrázek 6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B41586FA-F4F0-12BA-F223-7CE90A365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6" y="3875963"/>
            <a:ext cx="9931124" cy="21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44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962E5-1296-F9A3-ACE2-38DBCAB6C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D3EE3-7118-83C2-53B4-DC238BBA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16" y="220505"/>
            <a:ext cx="10515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1E68AE-CAC0-6466-6A40-B5BD00850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893" y="311945"/>
            <a:ext cx="11318033" cy="5647556"/>
          </a:xfrm>
        </p:spPr>
        <p:txBody>
          <a:bodyPr/>
          <a:lstStyle/>
          <a:p>
            <a:r>
              <a:rPr lang="cs-CZ" dirty="0"/>
              <a:t>Vyhláška č. 221/2002 Sb., Ministerstva zemědělství, kterou se stanoví sazebník náhrad nákladů za odborné a zkušební úkony vykonávané v působnosti ÚKZÚZ vydána podle § 15 odst. 6 zákona č. 147/2002 Sb. Nejnovější novela je vyhláška č. </a:t>
            </a:r>
            <a:r>
              <a:rPr lang="cs-CZ" b="1" dirty="0"/>
              <a:t>379/2024 Sb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8C3BEA0-9381-F5A1-5E70-44005FD8A45C}"/>
              </a:ext>
            </a:extLst>
          </p:cNvPr>
          <p:cNvSpPr txBox="1"/>
          <p:nvPr/>
        </p:nvSpPr>
        <p:spPr>
          <a:xfrm>
            <a:off x="1063690" y="3004449"/>
            <a:ext cx="941796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D 20	Test patogenity </a:t>
            </a:r>
            <a:r>
              <a:rPr lang="cs-CZ" sz="2000" b="1" dirty="0" err="1"/>
              <a:t>Erwinia</a:t>
            </a:r>
            <a:r>
              <a:rPr lang="cs-CZ" sz="2000" b="1" dirty="0"/>
              <a:t> </a:t>
            </a:r>
            <a:r>
              <a:rPr lang="cs-CZ" sz="2000" b="1" dirty="0" err="1"/>
              <a:t>amylovora</a:t>
            </a:r>
            <a:r>
              <a:rPr lang="cs-CZ" sz="2000" b="1" dirty="0"/>
              <a:t> v termostatu (týden kultivace)	330 </a:t>
            </a:r>
            <a:r>
              <a:rPr lang="cs-CZ" dirty="0"/>
              <a:t>Kč</a:t>
            </a:r>
          </a:p>
          <a:p>
            <a:endParaRPr lang="cs-CZ" dirty="0"/>
          </a:p>
          <a:p>
            <a:r>
              <a:rPr lang="cs-CZ" sz="2000" dirty="0"/>
              <a:t>Odběr 1 vzorku rostlin určených k pěstování s výjimkou osiva a hlíz bramboru Kč/ks	</a:t>
            </a:r>
          </a:p>
          <a:p>
            <a:r>
              <a:rPr lang="cs-CZ" sz="2000" b="1" dirty="0"/>
              <a:t>V 1	a) z porostu	210</a:t>
            </a:r>
          </a:p>
          <a:p>
            <a:r>
              <a:rPr lang="cs-CZ" sz="2000" dirty="0"/>
              <a:t>V 2	b) z hromad	70</a:t>
            </a:r>
          </a:p>
          <a:p>
            <a:r>
              <a:rPr lang="cs-CZ" sz="2000" dirty="0"/>
              <a:t>V 3	c) z obalů	140</a:t>
            </a:r>
          </a:p>
          <a:p>
            <a:r>
              <a:rPr lang="cs-CZ" sz="2000" dirty="0"/>
              <a:t>V 4</a:t>
            </a:r>
            <a:r>
              <a:rPr lang="cs-CZ" sz="2000"/>
              <a:t>	Odběr </a:t>
            </a:r>
            <a:r>
              <a:rPr lang="cs-CZ" sz="2000" dirty="0"/>
              <a:t>vzorku osiva	126</a:t>
            </a:r>
          </a:p>
        </p:txBody>
      </p:sp>
    </p:spTree>
    <p:extLst>
      <p:ext uri="{BB962C8B-B14F-4D97-AF65-F5344CB8AC3E}">
        <p14:creationId xmlns:p14="http://schemas.microsoft.com/office/powerpoint/2010/main" val="237174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8FED1-9452-0832-5B53-BBBDF4066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97A6C33-AA4E-8455-6351-8CD98884EE98}"/>
              </a:ext>
            </a:extLst>
          </p:cNvPr>
          <p:cNvSpPr/>
          <p:nvPr/>
        </p:nvSpPr>
        <p:spPr>
          <a:xfrm>
            <a:off x="0" y="-34622"/>
            <a:ext cx="7722451" cy="6858000"/>
          </a:xfrm>
          <a:prstGeom prst="rect">
            <a:avLst/>
          </a:prstGeom>
          <a:gradFill flip="none" rotWithShape="1">
            <a:gsLst>
              <a:gs pos="59000">
                <a:srgbClr val="CCFF99"/>
              </a:gs>
              <a:gs pos="97000">
                <a:srgbClr val="FFFFFF"/>
              </a:gs>
              <a:gs pos="83000">
                <a:srgbClr val="CCFF99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4CE486-271A-54F3-0B12-9E55FD7E2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017847"/>
            <a:ext cx="10196052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4400" b="1" cap="all" dirty="0">
                <a:solidFill>
                  <a:srgbClr val="C00000"/>
                </a:solidFill>
                <a:latin typeface="+mn-lt"/>
              </a:rPr>
              <a:t>Děkuji za pozornost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4400" b="1" cap="all" dirty="0">
                <a:solidFill>
                  <a:srgbClr val="C00000"/>
                </a:solidFill>
                <a:latin typeface="+mn-lt"/>
              </a:rPr>
              <a:t>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4400" b="1" cap="all" dirty="0">
                <a:solidFill>
                  <a:srgbClr val="C00000"/>
                </a:solidFill>
                <a:latin typeface="+mn-lt"/>
              </a:rPr>
              <a:t>Přeji úspěšnou sezonu 2026</a:t>
            </a:r>
            <a:endParaRPr lang="cs-CZ" altLang="cs-CZ" sz="44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256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1EEE4-667D-D57B-5AA2-995A14EB3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4D74972-C84D-6EE2-1E38-D4737E467316}"/>
              </a:ext>
            </a:extLst>
          </p:cNvPr>
          <p:cNvSpPr/>
          <p:nvPr/>
        </p:nvSpPr>
        <p:spPr>
          <a:xfrm>
            <a:off x="-21826" y="1"/>
            <a:ext cx="9217024" cy="6858000"/>
          </a:xfrm>
          <a:prstGeom prst="rect">
            <a:avLst/>
          </a:prstGeom>
          <a:gradFill flip="none" rotWithShape="1">
            <a:gsLst>
              <a:gs pos="59000">
                <a:srgbClr val="CCFF99"/>
              </a:gs>
              <a:gs pos="97000">
                <a:srgbClr val="FFFFFF"/>
              </a:gs>
              <a:gs pos="83000">
                <a:srgbClr val="CCFF99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48A86B-BA91-0EAA-CB67-39AA41CBE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826" y="44454"/>
            <a:ext cx="1221382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4400" b="1" dirty="0">
                <a:solidFill>
                  <a:srgbClr val="C00000"/>
                </a:solidFill>
                <a:latin typeface="+mn-lt"/>
              </a:rPr>
              <a:t>Záchyt invazní svítilky </a:t>
            </a:r>
            <a:r>
              <a:rPr lang="cs-CZ" altLang="cs-CZ" sz="4400" b="1" i="1" dirty="0">
                <a:solidFill>
                  <a:srgbClr val="C00000"/>
                </a:solidFill>
                <a:latin typeface="+mn-lt"/>
              </a:rPr>
              <a:t>Pochazia </a:t>
            </a:r>
            <a:r>
              <a:rPr lang="cs-CZ" altLang="cs-CZ" sz="4400" b="1" i="1" dirty="0" err="1">
                <a:solidFill>
                  <a:srgbClr val="C00000"/>
                </a:solidFill>
                <a:latin typeface="+mn-lt"/>
              </a:rPr>
              <a:t>shantungensis</a:t>
            </a:r>
            <a:r>
              <a:rPr lang="cs-CZ" altLang="cs-CZ" sz="4400" b="1" dirty="0">
                <a:solidFill>
                  <a:srgbClr val="C00000"/>
                </a:solidFill>
                <a:latin typeface="+mn-lt"/>
              </a:rPr>
              <a:t>  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7E3F113A-11D9-A02F-2F4E-49C3B59A5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49" y="860908"/>
            <a:ext cx="12107637" cy="296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54013" indent="-354013">
              <a:lnSpc>
                <a:spcPts val="2800"/>
              </a:lnSpc>
              <a:spcBef>
                <a:spcPct val="0"/>
              </a:spcBef>
              <a:buClrTx/>
              <a:buSzTx/>
            </a:pPr>
            <a:r>
              <a:rPr lang="cs-CZ" altLang="cs-CZ" sz="2600" b="1" dirty="0">
                <a:latin typeface="+mn-lt"/>
              </a:rPr>
              <a:t>v zahradě na nově zakoupené rostlině magnolie původem z Itálie </a:t>
            </a:r>
            <a:r>
              <a:rPr lang="cs-CZ" altLang="cs-CZ" sz="2500" b="1" dirty="0">
                <a:latin typeface="+mn-lt"/>
              </a:rPr>
              <a:t>(okr. Jihlava)</a:t>
            </a:r>
          </a:p>
          <a:p>
            <a:pPr marL="354013" indent="-354013">
              <a:lnSpc>
                <a:spcPts val="2800"/>
              </a:lnSpc>
              <a:spcBef>
                <a:spcPct val="0"/>
              </a:spcBef>
              <a:buClrTx/>
              <a:buSzTx/>
            </a:pPr>
            <a:r>
              <a:rPr lang="cs-CZ" altLang="cs-CZ" sz="2600" b="1" dirty="0">
                <a:latin typeface="+mn-lt"/>
              </a:rPr>
              <a:t>následné šetření ÚKZÚZ výskyt dalších jedinců neprokázalo</a:t>
            </a:r>
          </a:p>
          <a:p>
            <a:pPr marL="354013" indent="-354013">
              <a:lnSpc>
                <a:spcPts val="2800"/>
              </a:lnSpc>
              <a:spcBef>
                <a:spcPct val="0"/>
              </a:spcBef>
              <a:buClrTx/>
              <a:buSzTx/>
            </a:pPr>
            <a:r>
              <a:rPr lang="cs-CZ" altLang="cs-CZ" sz="2600" b="1" dirty="0">
                <a:latin typeface="+mn-lt"/>
              </a:rPr>
              <a:t>monitoring výskytu ze strany ÚKZÚZ v roce 2026</a:t>
            </a:r>
          </a:p>
          <a:p>
            <a:pPr marL="354013" indent="-354013">
              <a:lnSpc>
                <a:spcPts val="2800"/>
              </a:lnSpc>
              <a:spcBef>
                <a:spcPct val="0"/>
              </a:spcBef>
              <a:buClrTx/>
              <a:buSzTx/>
            </a:pPr>
            <a:r>
              <a:rPr lang="cs-CZ" altLang="cs-CZ" sz="2600" b="1" dirty="0">
                <a:latin typeface="+mn-lt"/>
              </a:rPr>
              <a:t>škodí – sáním na rostlinných pletivech- 200</a:t>
            </a:r>
            <a:r>
              <a:rPr lang="cs-CZ" altLang="cs-CZ" sz="2600" b="1" baseline="30000" dirty="0">
                <a:latin typeface="+mn-lt"/>
              </a:rPr>
              <a:t>+</a:t>
            </a:r>
            <a:r>
              <a:rPr lang="cs-CZ" altLang="cs-CZ" sz="2600" b="1" dirty="0">
                <a:latin typeface="+mn-lt"/>
              </a:rPr>
              <a:t> druhů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None/>
            </a:pPr>
            <a:r>
              <a:rPr lang="cs-CZ" altLang="cs-CZ" sz="2600" b="1" dirty="0">
                <a:latin typeface="+mn-lt"/>
              </a:rPr>
              <a:t>                      rostlin</a:t>
            </a:r>
            <a:r>
              <a:rPr lang="cs-CZ" altLang="cs-CZ" sz="2000" b="1" dirty="0">
                <a:latin typeface="+mn-lt"/>
              </a:rPr>
              <a:t>  </a:t>
            </a:r>
            <a:r>
              <a:rPr lang="cs-CZ" altLang="cs-CZ" sz="2600" b="1" dirty="0">
                <a:latin typeface="+mn-lt"/>
              </a:rPr>
              <a:t>– okrasné, lesní i ovocné dřeviny</a:t>
            </a:r>
          </a:p>
          <a:p>
            <a:pPr marL="354013" indent="-354013">
              <a:lnSpc>
                <a:spcPts val="2800"/>
              </a:lnSpc>
              <a:spcBef>
                <a:spcPct val="0"/>
              </a:spcBef>
              <a:buClrTx/>
              <a:buSzTx/>
            </a:pPr>
            <a:r>
              <a:rPr lang="cs-CZ" altLang="cs-CZ" sz="2600" b="1" dirty="0">
                <a:latin typeface="+mn-lt"/>
              </a:rPr>
              <a:t>možnosti přezimování v ČR zatím nejasné</a:t>
            </a:r>
          </a:p>
          <a:p>
            <a:pPr marL="354013" indent="-354013">
              <a:lnSpc>
                <a:spcPts val="2800"/>
              </a:lnSpc>
              <a:spcBef>
                <a:spcPct val="0"/>
              </a:spcBef>
              <a:buClrTx/>
              <a:buSzTx/>
            </a:pPr>
            <a:r>
              <a:rPr lang="cs-CZ" altLang="cs-CZ" sz="2600" b="1" dirty="0">
                <a:latin typeface="+mn-lt"/>
              </a:rPr>
              <a:t>není zařazena mezi ŠO doporučenými k regulaci </a:t>
            </a:r>
          </a:p>
          <a:p>
            <a:pPr marL="354013" indent="-354013">
              <a:lnSpc>
                <a:spcPts val="2800"/>
              </a:lnSpc>
              <a:spcBef>
                <a:spcPct val="0"/>
              </a:spcBef>
              <a:buClrTx/>
              <a:buSzTx/>
            </a:pPr>
            <a:r>
              <a:rPr lang="cs-CZ" altLang="cs-CZ" sz="2600" b="1" dirty="0">
                <a:latin typeface="+mn-lt"/>
              </a:rPr>
              <a:t>avšak na výstražném seznamu EPPO </a:t>
            </a:r>
            <a:r>
              <a:rPr lang="cs-CZ" altLang="cs-CZ" sz="2400" b="1" dirty="0">
                <a:latin typeface="+mn-lt"/>
              </a:rPr>
              <a:t>(varování)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5F93964F-5318-D652-82AB-985E1EA70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6364" y="3387519"/>
            <a:ext cx="2074302" cy="34942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/>
              <a:t>Acer</a:t>
            </a:r>
            <a:r>
              <a:rPr lang="cs-CZ" sz="1200" b="1" dirty="0"/>
              <a:t> </a:t>
            </a:r>
            <a:r>
              <a:rPr lang="cs-CZ" sz="1200" b="1" dirty="0" err="1"/>
              <a:t>spp</a:t>
            </a:r>
            <a:r>
              <a:rPr lang="cs-CZ" sz="1200" b="1" dirty="0"/>
              <a:t>.</a:t>
            </a:r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Populus</a:t>
            </a:r>
            <a:r>
              <a:rPr lang="cs-CZ" sz="1200" b="1" dirty="0"/>
              <a:t> </a:t>
            </a:r>
            <a:r>
              <a:rPr lang="cs-CZ" sz="1200" b="1" dirty="0" err="1"/>
              <a:t>spp</a:t>
            </a:r>
            <a:r>
              <a:rPr lang="cs-CZ" sz="1200" b="1" dirty="0"/>
              <a:t>.</a:t>
            </a:r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Quercus</a:t>
            </a:r>
            <a:r>
              <a:rPr lang="cs-CZ" sz="1200" b="1" dirty="0"/>
              <a:t> </a:t>
            </a:r>
            <a:r>
              <a:rPr lang="cs-CZ" sz="1200" b="1" dirty="0" err="1"/>
              <a:t>spp</a:t>
            </a:r>
            <a:r>
              <a:rPr lang="cs-CZ" sz="1200" b="1" dirty="0"/>
              <a:t>.</a:t>
            </a:r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Corylus</a:t>
            </a:r>
            <a:r>
              <a:rPr lang="cs-CZ" sz="1200" b="1" dirty="0"/>
              <a:t> </a:t>
            </a:r>
            <a:r>
              <a:rPr lang="cs-CZ" sz="1200" b="1" dirty="0" err="1"/>
              <a:t>spp</a:t>
            </a:r>
            <a:r>
              <a:rPr lang="cs-CZ" sz="1200" b="1" dirty="0"/>
              <a:t>.</a:t>
            </a:r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Salix</a:t>
            </a:r>
            <a:r>
              <a:rPr lang="cs-CZ" sz="1200" b="1" dirty="0"/>
              <a:t> </a:t>
            </a:r>
            <a:r>
              <a:rPr lang="cs-CZ" sz="1200" b="1" dirty="0" err="1"/>
              <a:t>spp</a:t>
            </a:r>
            <a:r>
              <a:rPr lang="cs-CZ" sz="1200" b="1" dirty="0"/>
              <a:t>.</a:t>
            </a:r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Ulmus</a:t>
            </a:r>
            <a:r>
              <a:rPr lang="cs-CZ" sz="1200" b="1" dirty="0"/>
              <a:t> </a:t>
            </a:r>
            <a:r>
              <a:rPr lang="cs-CZ" sz="1200" b="1" dirty="0" err="1"/>
              <a:t>spp</a:t>
            </a:r>
            <a:r>
              <a:rPr lang="cs-CZ" sz="1200" b="1" dirty="0"/>
              <a:t>.</a:t>
            </a:r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Platanus</a:t>
            </a:r>
            <a:r>
              <a:rPr lang="cs-CZ" sz="1200" b="1" dirty="0"/>
              <a:t> </a:t>
            </a:r>
            <a:r>
              <a:rPr lang="cs-CZ" sz="1200" b="1" dirty="0" err="1"/>
              <a:t>spp</a:t>
            </a:r>
            <a:r>
              <a:rPr lang="cs-CZ" sz="1200" b="1" dirty="0"/>
              <a:t>.</a:t>
            </a:r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/>
              <a:t>Ginkgo </a:t>
            </a:r>
            <a:r>
              <a:rPr lang="cs-CZ" sz="1200" b="1" i="1" dirty="0" err="1"/>
              <a:t>biloba</a:t>
            </a:r>
            <a:r>
              <a:rPr lang="cs-CZ" sz="1200" b="1" i="1" dirty="0"/>
              <a:t> </a:t>
            </a:r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Carpinus</a:t>
            </a:r>
            <a:r>
              <a:rPr lang="cs-CZ" sz="1200" b="1" i="1" dirty="0"/>
              <a:t> </a:t>
            </a:r>
            <a:r>
              <a:rPr lang="cs-CZ" sz="1200" b="1" i="1" dirty="0" err="1"/>
              <a:t>betulus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Juglans</a:t>
            </a:r>
            <a:r>
              <a:rPr lang="cs-CZ" sz="1200" b="1" i="1" dirty="0"/>
              <a:t> </a:t>
            </a:r>
            <a:r>
              <a:rPr lang="cs-CZ" sz="1200" b="1" i="1" dirty="0" err="1"/>
              <a:t>regia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/>
              <a:t>Rob. </a:t>
            </a:r>
            <a:r>
              <a:rPr lang="cs-CZ" sz="1200" b="1" i="1" dirty="0" err="1"/>
              <a:t>pseudoacacia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Ostrya</a:t>
            </a:r>
            <a:r>
              <a:rPr lang="cs-CZ" sz="1200" b="1" i="1" dirty="0"/>
              <a:t> </a:t>
            </a:r>
            <a:r>
              <a:rPr lang="cs-CZ" sz="1200" b="1" i="1" dirty="0" err="1"/>
              <a:t>japonica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Rhododendron</a:t>
            </a:r>
            <a:r>
              <a:rPr lang="cs-CZ" sz="1200" b="1" i="1" dirty="0"/>
              <a:t> </a:t>
            </a:r>
            <a:r>
              <a:rPr lang="cs-CZ" sz="1200" b="1" dirty="0" err="1"/>
              <a:t>spp</a:t>
            </a:r>
            <a:r>
              <a:rPr lang="cs-CZ" sz="1200" b="1" dirty="0"/>
              <a:t>.</a:t>
            </a:r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Cornus</a:t>
            </a:r>
            <a:r>
              <a:rPr lang="cs-CZ" sz="1200" b="1" dirty="0"/>
              <a:t> </a:t>
            </a:r>
            <a:r>
              <a:rPr lang="cs-CZ" sz="1200" b="1" dirty="0" err="1"/>
              <a:t>spp</a:t>
            </a:r>
            <a:r>
              <a:rPr lang="cs-CZ" sz="1200" b="1" dirty="0"/>
              <a:t>.</a:t>
            </a:r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Catalpa</a:t>
            </a:r>
            <a:r>
              <a:rPr lang="cs-CZ" sz="1200" b="1" dirty="0"/>
              <a:t> </a:t>
            </a:r>
            <a:r>
              <a:rPr lang="cs-CZ" sz="1200" b="1" dirty="0" err="1"/>
              <a:t>spp</a:t>
            </a:r>
            <a:r>
              <a:rPr lang="cs-CZ" sz="1200" b="1" dirty="0"/>
              <a:t>.</a:t>
            </a:r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Viburnum</a:t>
            </a:r>
            <a:r>
              <a:rPr lang="cs-CZ" sz="1200" b="1" dirty="0"/>
              <a:t> </a:t>
            </a:r>
            <a:r>
              <a:rPr lang="cs-CZ" sz="1200" b="1" dirty="0" err="1"/>
              <a:t>spp</a:t>
            </a:r>
            <a:r>
              <a:rPr lang="cs-CZ" sz="1200" b="1" dirty="0"/>
              <a:t>.</a:t>
            </a:r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Euonymus</a:t>
            </a:r>
            <a:r>
              <a:rPr lang="cs-CZ" sz="1200" b="1" dirty="0"/>
              <a:t> </a:t>
            </a:r>
            <a:r>
              <a:rPr lang="cs-CZ" sz="1200" b="1" dirty="0" err="1"/>
              <a:t>spp</a:t>
            </a:r>
            <a:r>
              <a:rPr lang="cs-CZ" sz="1200" b="1" dirty="0"/>
              <a:t>.</a:t>
            </a:r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/>
              <a:t>Ilex</a:t>
            </a:r>
            <a:r>
              <a:rPr lang="cs-CZ" sz="1200" b="1" dirty="0"/>
              <a:t> </a:t>
            </a:r>
            <a:r>
              <a:rPr lang="cs-CZ" sz="1200" b="1" dirty="0" err="1"/>
              <a:t>spp</a:t>
            </a:r>
            <a:r>
              <a:rPr lang="cs-CZ" sz="1200" b="1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604611-33E2-13DD-A3D5-E1DA77E7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251" t="37338" r="18908" b="18679"/>
          <a:stretch>
            <a:fillRect/>
          </a:stretch>
        </p:blipFill>
        <p:spPr>
          <a:xfrm>
            <a:off x="8410471" y="1622324"/>
            <a:ext cx="3447340" cy="1728019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DBF7CF65-2A32-6E01-A97F-EC2A280743F0}"/>
              </a:ext>
            </a:extLst>
          </p:cNvPr>
          <p:cNvSpPr txBox="1"/>
          <p:nvPr/>
        </p:nvSpPr>
        <p:spPr>
          <a:xfrm>
            <a:off x="8410471" y="1619163"/>
            <a:ext cx="7847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Š. Fišarová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8AA727-D71E-A429-6B5E-CE4A9F293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/>
          <a:stretch>
            <a:fillRect/>
          </a:stretch>
        </p:blipFill>
        <p:spPr bwMode="auto">
          <a:xfrm>
            <a:off x="239561" y="4234473"/>
            <a:ext cx="8425633" cy="257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ECC1ADF-80BD-2A7C-56F3-BFFCBBAA0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r="17964"/>
          <a:stretch>
            <a:fillRect/>
          </a:stretch>
        </p:blipFill>
        <p:spPr bwMode="auto">
          <a:xfrm>
            <a:off x="6892083" y="5333500"/>
            <a:ext cx="1016063" cy="1012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: dolů 8">
            <a:extLst>
              <a:ext uri="{FF2B5EF4-FFF2-40B4-BE49-F238E27FC236}">
                <a16:creationId xmlns:a16="http://schemas.microsoft.com/office/drawing/2014/main" id="{73349CE4-8253-6D9E-C9FD-83AF2F956DBB}"/>
              </a:ext>
            </a:extLst>
          </p:cNvPr>
          <p:cNvSpPr/>
          <p:nvPr/>
        </p:nvSpPr>
        <p:spPr>
          <a:xfrm rot="5803687">
            <a:off x="4110276" y="2945521"/>
            <a:ext cx="141260" cy="5056031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2D0BE43-9AE7-9873-671D-D3224EF526B5}"/>
              </a:ext>
            </a:extLst>
          </p:cNvPr>
          <p:cNvSpPr txBox="1"/>
          <p:nvPr/>
        </p:nvSpPr>
        <p:spPr>
          <a:xfrm>
            <a:off x="10640600" y="2727518"/>
            <a:ext cx="1299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b="1" dirty="0">
                <a:solidFill>
                  <a:srgbClr val="C0000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více na </a:t>
            </a:r>
          </a:p>
          <a:p>
            <a:r>
              <a:rPr lang="cs-CZ" altLang="cs-CZ" sz="1800" b="1" dirty="0">
                <a:solidFill>
                  <a:srgbClr val="C0000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RL portál</a:t>
            </a:r>
            <a:r>
              <a:rPr lang="cs-CZ" altLang="cs-CZ" sz="1800" b="1" dirty="0">
                <a:solidFill>
                  <a:srgbClr val="C00000"/>
                </a:solidFill>
                <a:latin typeface="+mn-lt"/>
              </a:rPr>
              <a:t>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40F0256-9098-4610-0C6E-5FFCFE42E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7385" y="3389704"/>
            <a:ext cx="1978154" cy="34942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Buddleja</a:t>
            </a:r>
            <a:r>
              <a:rPr lang="cs-CZ" sz="1200" b="1" i="1" dirty="0"/>
              <a:t> </a:t>
            </a:r>
            <a:r>
              <a:rPr lang="cs-CZ" sz="1200" b="1" i="1" dirty="0" err="1"/>
              <a:t>davidii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Camellia</a:t>
            </a:r>
            <a:r>
              <a:rPr lang="cs-CZ" sz="1200" b="1" i="1" dirty="0"/>
              <a:t> </a:t>
            </a:r>
            <a:r>
              <a:rPr lang="cs-CZ" sz="1200" b="1" i="1" dirty="0" err="1"/>
              <a:t>japonica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Magnolia</a:t>
            </a:r>
            <a:r>
              <a:rPr lang="cs-CZ" sz="1200" b="1" i="1" dirty="0"/>
              <a:t> </a:t>
            </a:r>
            <a:r>
              <a:rPr lang="cs-CZ" sz="1200" b="1" i="1" dirty="0" err="1"/>
              <a:t>grandiflora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Nerium</a:t>
            </a:r>
            <a:r>
              <a:rPr lang="cs-CZ" sz="1200" b="1" i="1" dirty="0"/>
              <a:t> </a:t>
            </a:r>
            <a:r>
              <a:rPr lang="cs-CZ" sz="1200" b="1" i="1" dirty="0" err="1"/>
              <a:t>oleander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Callicarpa</a:t>
            </a:r>
            <a:r>
              <a:rPr lang="cs-CZ" sz="1200" b="1" i="1" dirty="0"/>
              <a:t> </a:t>
            </a:r>
            <a:r>
              <a:rPr lang="cs-CZ" sz="1200" b="1" i="1" dirty="0" err="1"/>
              <a:t>japonica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Albizia</a:t>
            </a:r>
            <a:r>
              <a:rPr lang="cs-CZ" sz="1200" b="1" i="1" dirty="0"/>
              <a:t> </a:t>
            </a:r>
            <a:r>
              <a:rPr lang="cs-CZ" sz="1200" b="1" i="1" dirty="0" err="1"/>
              <a:t>julibrissin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Paulownia</a:t>
            </a:r>
            <a:r>
              <a:rPr lang="cs-CZ" sz="1200" b="1" i="1" dirty="0"/>
              <a:t> </a:t>
            </a:r>
            <a:r>
              <a:rPr lang="cs-CZ" sz="1200" b="1" i="1" dirty="0" err="1"/>
              <a:t>tomentosa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Pyracantha</a:t>
            </a:r>
            <a:r>
              <a:rPr lang="cs-CZ" sz="1200" b="1" i="1" dirty="0"/>
              <a:t> </a:t>
            </a:r>
            <a:r>
              <a:rPr lang="cs-CZ" sz="1200" b="1" i="1" dirty="0" err="1"/>
              <a:t>coccinea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Cotoneaster</a:t>
            </a:r>
            <a:r>
              <a:rPr lang="cs-CZ" sz="1200" b="1" i="1" dirty="0"/>
              <a:t> </a:t>
            </a:r>
            <a:r>
              <a:rPr lang="cs-CZ" sz="1200" b="1" i="1" dirty="0" err="1"/>
              <a:t>lacteus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Laurus</a:t>
            </a:r>
            <a:r>
              <a:rPr lang="cs-CZ" sz="1200" b="1" i="1" dirty="0"/>
              <a:t> </a:t>
            </a:r>
            <a:r>
              <a:rPr lang="cs-CZ" sz="1200" b="1" i="1" dirty="0" err="1"/>
              <a:t>nobilis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Liriodendron</a:t>
            </a:r>
            <a:r>
              <a:rPr lang="cs-CZ" sz="1200" b="1" i="1" dirty="0"/>
              <a:t> </a:t>
            </a:r>
            <a:r>
              <a:rPr lang="cs-CZ" sz="1200" b="1" i="1" dirty="0" err="1"/>
              <a:t>tulipifera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Amorpha</a:t>
            </a:r>
            <a:r>
              <a:rPr lang="cs-CZ" sz="1200" b="1" i="1" dirty="0"/>
              <a:t> </a:t>
            </a:r>
            <a:r>
              <a:rPr lang="cs-CZ" sz="1200" b="1" i="1" dirty="0" err="1"/>
              <a:t>fruticosa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/>
              <a:t>Malus </a:t>
            </a:r>
            <a:r>
              <a:rPr lang="cs-CZ" sz="1200" b="1" dirty="0" err="1"/>
              <a:t>spp</a:t>
            </a:r>
            <a:r>
              <a:rPr lang="cs-CZ" sz="1200" b="1" dirty="0"/>
              <a:t>. </a:t>
            </a:r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Morus</a:t>
            </a:r>
            <a:r>
              <a:rPr lang="cs-CZ" sz="1200" b="1" dirty="0"/>
              <a:t> </a:t>
            </a:r>
            <a:r>
              <a:rPr lang="cs-CZ" sz="1200" b="1" dirty="0" err="1"/>
              <a:t>spp</a:t>
            </a:r>
            <a:r>
              <a:rPr lang="cs-CZ" sz="1200" b="1" dirty="0"/>
              <a:t>.</a:t>
            </a:r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Prunus</a:t>
            </a:r>
            <a:r>
              <a:rPr lang="cs-CZ" sz="1200" b="1" i="1" dirty="0"/>
              <a:t> </a:t>
            </a:r>
            <a:r>
              <a:rPr lang="cs-CZ" sz="1200" b="1" i="1" dirty="0" err="1"/>
              <a:t>persica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/>
              <a:t>Olea </a:t>
            </a:r>
            <a:r>
              <a:rPr lang="cs-CZ" sz="1200" b="1" i="1" dirty="0" err="1"/>
              <a:t>europaea</a:t>
            </a:r>
            <a:r>
              <a:rPr lang="cs-CZ" sz="1200" b="1" i="1" dirty="0"/>
              <a:t> </a:t>
            </a:r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i="1" dirty="0" err="1"/>
              <a:t>Vitis</a:t>
            </a:r>
            <a:r>
              <a:rPr lang="cs-CZ" sz="1200" b="1" i="1" dirty="0"/>
              <a:t> </a:t>
            </a:r>
            <a:r>
              <a:rPr lang="cs-CZ" sz="1200" b="1" i="1" dirty="0" err="1"/>
              <a:t>vinifera</a:t>
            </a:r>
            <a:endParaRPr lang="cs-CZ" sz="1200" b="1" i="1" dirty="0"/>
          </a:p>
          <a:p>
            <a:pPr marL="176213" indent="-176213">
              <a:lnSpc>
                <a:spcPts val="12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200" b="1" dirty="0"/>
              <a:t> a jiné</a:t>
            </a:r>
          </a:p>
        </p:txBody>
      </p:sp>
    </p:spTree>
    <p:extLst>
      <p:ext uri="{BB962C8B-B14F-4D97-AF65-F5344CB8AC3E}">
        <p14:creationId xmlns:p14="http://schemas.microsoft.com/office/powerpoint/2010/main" val="240170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ECCC632-E92D-8909-9083-39B678DE7A31}"/>
              </a:ext>
            </a:extLst>
          </p:cNvPr>
          <p:cNvSpPr/>
          <p:nvPr/>
        </p:nvSpPr>
        <p:spPr>
          <a:xfrm>
            <a:off x="-21826" y="1"/>
            <a:ext cx="9217024" cy="6858000"/>
          </a:xfrm>
          <a:prstGeom prst="rect">
            <a:avLst/>
          </a:prstGeom>
          <a:gradFill flip="none" rotWithShape="1">
            <a:gsLst>
              <a:gs pos="59000">
                <a:srgbClr val="CCFF99"/>
              </a:gs>
              <a:gs pos="97000">
                <a:srgbClr val="FFFFFF"/>
              </a:gs>
              <a:gs pos="83000">
                <a:srgbClr val="CCFF99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A0EA0C-501A-F0FC-268B-0977C9E9E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826" y="34622"/>
            <a:ext cx="1221382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4400" b="1" cap="all" dirty="0">
                <a:solidFill>
                  <a:srgbClr val="C00000"/>
                </a:solidFill>
                <a:latin typeface="+mn-lt"/>
              </a:rPr>
              <a:t>Zajímavosti ze světa – LISTOKAZ JAPONSKÝ</a:t>
            </a:r>
            <a:endParaRPr lang="cs-CZ" altLang="cs-CZ" sz="4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B2FA0510-9453-05C6-4030-12A2DC2A0C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358" t="33778" r="20289" b="13333"/>
          <a:stretch>
            <a:fillRect/>
          </a:stretch>
        </p:blipFill>
        <p:spPr>
          <a:xfrm>
            <a:off x="7677806" y="882720"/>
            <a:ext cx="4474866" cy="59557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38" name="Rectangle 3">
            <a:extLst>
              <a:ext uri="{FF2B5EF4-FFF2-40B4-BE49-F238E27FC236}">
                <a16:creationId xmlns:a16="http://schemas.microsoft.com/office/drawing/2014/main" id="{AE4F8777-12FA-F965-0ABF-54C61275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2953" y="5231912"/>
            <a:ext cx="7790088" cy="153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lnSpc>
                <a:spcPts val="2800"/>
              </a:lnSpc>
              <a:spcBef>
                <a:spcPct val="0"/>
              </a:spcBef>
              <a:buClrTx/>
              <a:buSzTx/>
            </a:pPr>
            <a:r>
              <a:rPr lang="cs-CZ" altLang="cs-CZ" sz="2600" b="1" dirty="0">
                <a:latin typeface="+mn-lt"/>
              </a:rPr>
              <a:t>drobný chroustek cca 8–12 mm</a:t>
            </a:r>
          </a:p>
          <a:p>
            <a:pPr marL="457200" indent="-457200">
              <a:lnSpc>
                <a:spcPts val="2800"/>
              </a:lnSpc>
              <a:spcBef>
                <a:spcPct val="0"/>
              </a:spcBef>
              <a:buClrTx/>
              <a:buSzTx/>
            </a:pPr>
            <a:r>
              <a:rPr lang="cs-CZ" altLang="cs-CZ" sz="2600" b="1" dirty="0">
                <a:latin typeface="+mn-lt"/>
              </a:rPr>
              <a:t>na bocích a zadečku nápadné bílé skvrny</a:t>
            </a:r>
          </a:p>
          <a:p>
            <a:pPr marL="457200" indent="-457200">
              <a:lnSpc>
                <a:spcPts val="2800"/>
              </a:lnSpc>
              <a:spcBef>
                <a:spcPct val="0"/>
              </a:spcBef>
              <a:buClrTx/>
              <a:buSzTx/>
            </a:pPr>
            <a:r>
              <a:rPr lang="cs-CZ" altLang="cs-CZ" sz="2600" b="1" dirty="0">
                <a:latin typeface="+mn-lt"/>
              </a:rPr>
              <a:t>stopař – šíří se dopravou, škůdce 400</a:t>
            </a:r>
            <a:r>
              <a:rPr lang="cs-CZ" altLang="cs-CZ" sz="2600" b="1" baseline="30000" dirty="0">
                <a:latin typeface="+mn-lt"/>
              </a:rPr>
              <a:t>+</a:t>
            </a:r>
            <a:r>
              <a:rPr lang="cs-CZ" altLang="cs-CZ" sz="2600" b="1" dirty="0">
                <a:latin typeface="+mn-lt"/>
              </a:rPr>
              <a:t> dr. rostlin</a:t>
            </a:r>
          </a:p>
          <a:p>
            <a:pPr marL="457200" indent="-457200">
              <a:lnSpc>
                <a:spcPts val="2800"/>
              </a:lnSpc>
              <a:spcBef>
                <a:spcPct val="0"/>
              </a:spcBef>
              <a:buClrTx/>
              <a:buSzTx/>
            </a:pPr>
            <a:r>
              <a:rPr lang="cs-CZ" altLang="cs-CZ" sz="2600" b="1" dirty="0">
                <a:latin typeface="+mn-lt"/>
              </a:rPr>
              <a:t>shlukuje se do větších skupin = holožíry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DC0116C7-A22B-9B88-3F6A-F8FECACC0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7133" y="4599578"/>
            <a:ext cx="2176754" cy="2254463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ts val="15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700" b="1" dirty="0"/>
              <a:t>Rosa </a:t>
            </a:r>
            <a:r>
              <a:rPr lang="cs-CZ" sz="1700" b="1" dirty="0" err="1"/>
              <a:t>spp</a:t>
            </a:r>
            <a:r>
              <a:rPr lang="cs-CZ" sz="1700" b="1" dirty="0"/>
              <a:t>.</a:t>
            </a:r>
          </a:p>
          <a:p>
            <a:pPr marL="457200" indent="-457200">
              <a:lnSpc>
                <a:spcPts val="15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700" b="1" dirty="0" err="1"/>
              <a:t>Rubus</a:t>
            </a:r>
            <a:r>
              <a:rPr lang="cs-CZ" sz="1700" b="1" dirty="0"/>
              <a:t> </a:t>
            </a:r>
            <a:r>
              <a:rPr lang="cs-CZ" sz="1700" b="1" dirty="0" err="1"/>
              <a:t>spp</a:t>
            </a:r>
            <a:r>
              <a:rPr lang="cs-CZ" sz="1700" b="1" dirty="0"/>
              <a:t>.</a:t>
            </a:r>
          </a:p>
          <a:p>
            <a:pPr marL="457200" indent="-457200">
              <a:lnSpc>
                <a:spcPts val="15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700" b="1" dirty="0" err="1"/>
              <a:t>Salix</a:t>
            </a:r>
            <a:r>
              <a:rPr lang="cs-CZ" sz="1700" b="1" dirty="0"/>
              <a:t> </a:t>
            </a:r>
            <a:r>
              <a:rPr lang="cs-CZ" sz="1700" b="1" dirty="0" err="1"/>
              <a:t>spp</a:t>
            </a:r>
            <a:r>
              <a:rPr lang="cs-CZ" sz="1700" b="1" dirty="0"/>
              <a:t>.</a:t>
            </a:r>
          </a:p>
          <a:p>
            <a:pPr marL="457200" indent="-457200">
              <a:lnSpc>
                <a:spcPts val="15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700" b="1" dirty="0" err="1"/>
              <a:t>Tilia</a:t>
            </a:r>
            <a:r>
              <a:rPr lang="cs-CZ" sz="1700" b="1" dirty="0"/>
              <a:t> </a:t>
            </a:r>
            <a:r>
              <a:rPr lang="cs-CZ" sz="1700" b="1" dirty="0" err="1"/>
              <a:t>spp</a:t>
            </a:r>
            <a:r>
              <a:rPr lang="cs-CZ" sz="1700" b="1" dirty="0"/>
              <a:t>.</a:t>
            </a:r>
          </a:p>
          <a:p>
            <a:pPr marL="457200" indent="-457200">
              <a:lnSpc>
                <a:spcPts val="15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700" b="1" dirty="0" err="1"/>
              <a:t>Ulmus</a:t>
            </a:r>
            <a:r>
              <a:rPr lang="cs-CZ" sz="1700" b="1" dirty="0"/>
              <a:t> </a:t>
            </a:r>
            <a:r>
              <a:rPr lang="cs-CZ" sz="1700" b="1" dirty="0" err="1"/>
              <a:t>spp</a:t>
            </a:r>
            <a:r>
              <a:rPr lang="cs-CZ" sz="1700" b="1" dirty="0"/>
              <a:t>.</a:t>
            </a:r>
          </a:p>
          <a:p>
            <a:pPr marL="457200" indent="-457200">
              <a:lnSpc>
                <a:spcPts val="15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700" b="1" dirty="0" err="1"/>
              <a:t>Vaccinium</a:t>
            </a:r>
            <a:r>
              <a:rPr lang="cs-CZ" sz="1700" b="1" dirty="0"/>
              <a:t> </a:t>
            </a:r>
            <a:r>
              <a:rPr lang="cs-CZ" sz="1700" b="1" dirty="0" err="1"/>
              <a:t>spp</a:t>
            </a:r>
            <a:r>
              <a:rPr lang="cs-CZ" sz="1700" b="1" dirty="0"/>
              <a:t>.</a:t>
            </a:r>
          </a:p>
          <a:p>
            <a:pPr marL="457200" indent="-457200">
              <a:lnSpc>
                <a:spcPts val="15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700" b="1" dirty="0" err="1"/>
              <a:t>Vitis</a:t>
            </a:r>
            <a:r>
              <a:rPr lang="cs-CZ" sz="1700" b="1" dirty="0"/>
              <a:t> </a:t>
            </a:r>
            <a:r>
              <a:rPr lang="cs-CZ" sz="1700" b="1" dirty="0" err="1"/>
              <a:t>spp</a:t>
            </a:r>
            <a:r>
              <a:rPr lang="cs-CZ" sz="1700" b="1" dirty="0"/>
              <a:t>.</a:t>
            </a:r>
          </a:p>
          <a:p>
            <a:pPr marL="457200" indent="-457200">
              <a:lnSpc>
                <a:spcPts val="15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700" b="1" dirty="0" err="1"/>
              <a:t>Wisteria</a:t>
            </a:r>
            <a:r>
              <a:rPr lang="cs-CZ" sz="1700" b="1" dirty="0"/>
              <a:t> </a:t>
            </a:r>
            <a:r>
              <a:rPr lang="cs-CZ" sz="1700" b="1" dirty="0" err="1"/>
              <a:t>spp</a:t>
            </a:r>
            <a:r>
              <a:rPr lang="cs-CZ" sz="1700" b="1" dirty="0"/>
              <a:t>.</a:t>
            </a:r>
          </a:p>
          <a:p>
            <a:pPr marL="457200" indent="-457200">
              <a:lnSpc>
                <a:spcPts val="15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ü"/>
            </a:pPr>
            <a:r>
              <a:rPr lang="cs-CZ" sz="1700" b="1" dirty="0"/>
              <a:t>a jiné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E01A4D6B-019F-D382-8BC9-A1431A45A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2591" y="897675"/>
            <a:ext cx="2860081" cy="1765099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lvl="0" indent="-45720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cs-CZ" sz="1700" b="1" dirty="0">
                <a:latin typeface="+mn-lt"/>
              </a:rPr>
              <a:t>Acer </a:t>
            </a:r>
            <a:r>
              <a:rPr lang="cs-CZ" sz="1700" b="1" dirty="0" err="1">
                <a:latin typeface="+mn-lt"/>
              </a:rPr>
              <a:t>spp</a:t>
            </a:r>
            <a:r>
              <a:rPr lang="cs-CZ" sz="1700" b="1" dirty="0">
                <a:latin typeface="+mn-lt"/>
              </a:rPr>
              <a:t>. </a:t>
            </a:r>
          </a:p>
          <a:p>
            <a:pPr marL="457200" lvl="0" indent="-45720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cs-CZ" sz="1700" b="1" dirty="0" err="1">
                <a:latin typeface="+mn-lt"/>
              </a:rPr>
              <a:t>Corylus</a:t>
            </a:r>
            <a:r>
              <a:rPr lang="cs-CZ" sz="1700" b="1" dirty="0">
                <a:latin typeface="+mn-lt"/>
              </a:rPr>
              <a:t> </a:t>
            </a:r>
            <a:r>
              <a:rPr lang="cs-CZ" sz="1700" b="1" dirty="0" err="1">
                <a:latin typeface="+mn-lt"/>
              </a:rPr>
              <a:t>avellana</a:t>
            </a:r>
            <a:endParaRPr lang="cs-CZ" sz="1700" b="1" dirty="0">
              <a:latin typeface="+mn-lt"/>
            </a:endParaRPr>
          </a:p>
          <a:p>
            <a:pPr marL="457200" lvl="0" indent="-45720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cs-CZ" sz="1700" b="1" dirty="0">
                <a:latin typeface="+mn-lt"/>
              </a:rPr>
              <a:t>Malus </a:t>
            </a:r>
            <a:r>
              <a:rPr lang="cs-CZ" sz="1700" b="1" dirty="0" err="1">
                <a:latin typeface="+mn-lt"/>
              </a:rPr>
              <a:t>spp</a:t>
            </a:r>
            <a:r>
              <a:rPr lang="cs-CZ" sz="1700" b="1" dirty="0">
                <a:latin typeface="+mn-lt"/>
              </a:rPr>
              <a:t>.</a:t>
            </a:r>
          </a:p>
          <a:p>
            <a:pPr marL="457200" lvl="0" indent="-45720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cs-CZ" sz="1700" b="1" dirty="0">
                <a:latin typeface="+mn-lt"/>
              </a:rPr>
              <a:t>Parthenocissus </a:t>
            </a:r>
            <a:r>
              <a:rPr lang="cs-CZ" sz="1700" b="1" dirty="0" err="1">
                <a:latin typeface="+mn-lt"/>
              </a:rPr>
              <a:t>spp</a:t>
            </a:r>
            <a:r>
              <a:rPr lang="cs-CZ" sz="1700" b="1" dirty="0">
                <a:latin typeface="+mn-lt"/>
              </a:rPr>
              <a:t>.</a:t>
            </a:r>
          </a:p>
          <a:p>
            <a:pPr marL="457200" lvl="0" indent="-45720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cs-CZ" sz="1700" b="1" dirty="0" err="1">
                <a:latin typeface="+mn-lt"/>
              </a:rPr>
              <a:t>Populus</a:t>
            </a:r>
            <a:r>
              <a:rPr lang="cs-CZ" sz="1700" b="1" dirty="0">
                <a:latin typeface="+mn-lt"/>
              </a:rPr>
              <a:t> </a:t>
            </a:r>
            <a:r>
              <a:rPr lang="cs-CZ" sz="1700" b="1" dirty="0" err="1">
                <a:latin typeface="+mn-lt"/>
              </a:rPr>
              <a:t>spp</a:t>
            </a:r>
            <a:r>
              <a:rPr lang="cs-CZ" sz="1700" b="1" dirty="0">
                <a:latin typeface="+mn-lt"/>
              </a:rPr>
              <a:t>.</a:t>
            </a:r>
          </a:p>
          <a:p>
            <a:pPr marL="457200" lvl="0" indent="-45720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cs-CZ" sz="1700" b="1" dirty="0" err="1">
                <a:latin typeface="+mn-lt"/>
              </a:rPr>
              <a:t>Prunus</a:t>
            </a:r>
            <a:r>
              <a:rPr lang="cs-CZ" sz="1700" b="1" dirty="0">
                <a:latin typeface="+mn-lt"/>
              </a:rPr>
              <a:t> </a:t>
            </a:r>
            <a:r>
              <a:rPr lang="cs-CZ" sz="1700" b="1" dirty="0" err="1">
                <a:latin typeface="+mn-lt"/>
              </a:rPr>
              <a:t>spp</a:t>
            </a:r>
            <a:r>
              <a:rPr lang="cs-CZ" sz="1700" b="1" dirty="0">
                <a:latin typeface="+mn-lt"/>
              </a:rPr>
              <a:t>.</a:t>
            </a:r>
          </a:p>
          <a:p>
            <a:pPr marL="457200" lvl="0" indent="-457200">
              <a:lnSpc>
                <a:spcPts val="1500"/>
              </a:lnSpc>
              <a:buFont typeface="Wingdings" panose="05000000000000000000" pitchFamily="2" charset="2"/>
              <a:buChar char="ü"/>
            </a:pPr>
            <a:r>
              <a:rPr lang="cs-CZ" sz="1700" b="1" dirty="0" err="1">
                <a:latin typeface="+mn-lt"/>
              </a:rPr>
              <a:t>Quercus</a:t>
            </a:r>
            <a:r>
              <a:rPr lang="cs-CZ" sz="1700" b="1" dirty="0">
                <a:latin typeface="+mn-lt"/>
              </a:rPr>
              <a:t> </a:t>
            </a:r>
            <a:r>
              <a:rPr lang="cs-CZ" sz="1700" b="1" dirty="0" err="1">
                <a:latin typeface="+mn-lt"/>
              </a:rPr>
              <a:t>spp</a:t>
            </a:r>
            <a:r>
              <a:rPr lang="cs-CZ" sz="1700" b="1" dirty="0">
                <a:latin typeface="+mn-lt"/>
              </a:rPr>
              <a:t>.</a:t>
            </a: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2745B5CB-27B4-FBA4-1DBE-D7E8AE8AA9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769" t="21087" r="18395" b="39203"/>
          <a:stretch>
            <a:fillRect/>
          </a:stretch>
        </p:blipFill>
        <p:spPr>
          <a:xfrm>
            <a:off x="-13962" y="882719"/>
            <a:ext cx="7790089" cy="430904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33" name="Obrázek 32" descr="Obsah obrázku venku, strom, osoba, hodinky&#10;&#10;Obsah generovaný pomocí AI může být nesprávný.">
            <a:extLst>
              <a:ext uri="{FF2B5EF4-FFF2-40B4-BE49-F238E27FC236}">
                <a16:creationId xmlns:a16="http://schemas.microsoft.com/office/drawing/2014/main" id="{59D8DDC5-D1A3-F6FD-1CAE-11CBB0DD1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"/>
          <a:stretch>
            <a:fillRect/>
          </a:stretch>
        </p:blipFill>
        <p:spPr>
          <a:xfrm>
            <a:off x="6050552" y="882718"/>
            <a:ext cx="3190240" cy="22292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E0EC3B3D-3718-535E-CAB1-3992144C7C4F}"/>
              </a:ext>
            </a:extLst>
          </p:cNvPr>
          <p:cNvSpPr txBox="1"/>
          <p:nvPr/>
        </p:nvSpPr>
        <p:spPr>
          <a:xfrm>
            <a:off x="6002619" y="2875100"/>
            <a:ext cx="9269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Louis</a:t>
            </a:r>
            <a:r>
              <a:rPr lang="cs-CZ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Sutter</a:t>
            </a:r>
            <a:endParaRPr lang="cs-CZ" sz="1000" dirty="0">
              <a:solidFill>
                <a:schemeClr val="bg1"/>
              </a:solidFill>
            </a:endParaRPr>
          </a:p>
        </p:txBody>
      </p:sp>
      <p:pic>
        <p:nvPicPr>
          <p:cNvPr id="35" name="Picture 2" descr="Popillia japonica: l'estate accende l'allerta al Nord - FruitJournal">
            <a:extLst>
              <a:ext uri="{FF2B5EF4-FFF2-40B4-BE49-F238E27FC236}">
                <a16:creationId xmlns:a16="http://schemas.microsoft.com/office/drawing/2014/main" id="{4D77544F-113E-0290-E8E7-634EB1294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2" t="6673" r="7397"/>
          <a:stretch>
            <a:fillRect/>
          </a:stretch>
        </p:blipFill>
        <p:spPr bwMode="auto">
          <a:xfrm>
            <a:off x="-9832" y="882718"/>
            <a:ext cx="2922342" cy="221070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397C6459-DEFE-2DD6-2FE3-159C97A2E2C3}"/>
              </a:ext>
            </a:extLst>
          </p:cNvPr>
          <p:cNvSpPr txBox="1"/>
          <p:nvPr/>
        </p:nvSpPr>
        <p:spPr>
          <a:xfrm>
            <a:off x="1122867" y="2844260"/>
            <a:ext cx="18829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</a:rPr>
              <a:t>https://www.fruitjournal.com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607B4D13-DE31-2BED-ACDE-FA79A15133D0}"/>
              </a:ext>
            </a:extLst>
          </p:cNvPr>
          <p:cNvSpPr txBox="1"/>
          <p:nvPr/>
        </p:nvSpPr>
        <p:spPr>
          <a:xfrm>
            <a:off x="10862613" y="6177047"/>
            <a:ext cx="1299891" cy="646331"/>
          </a:xfrm>
          <a:prstGeom prst="rect">
            <a:avLst/>
          </a:prstGeom>
          <a:solidFill>
            <a:srgbClr val="A6A6A6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cs-CZ" altLang="cs-CZ" sz="1800" b="1" dirty="0">
                <a:solidFill>
                  <a:srgbClr val="C00000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více na </a:t>
            </a:r>
          </a:p>
          <a:p>
            <a:r>
              <a:rPr lang="cs-CZ" altLang="cs-CZ" sz="1800" b="1" dirty="0">
                <a:solidFill>
                  <a:srgbClr val="C00000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RL portálu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6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2AD75-285A-2A6D-6714-20925BE17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3A2BF3A-FFD1-73E2-780E-55A902885DFA}"/>
              </a:ext>
            </a:extLst>
          </p:cNvPr>
          <p:cNvSpPr/>
          <p:nvPr/>
        </p:nvSpPr>
        <p:spPr>
          <a:xfrm>
            <a:off x="-21826" y="1"/>
            <a:ext cx="9217024" cy="6858000"/>
          </a:xfrm>
          <a:prstGeom prst="rect">
            <a:avLst/>
          </a:prstGeom>
          <a:gradFill flip="none" rotWithShape="1">
            <a:gsLst>
              <a:gs pos="59000">
                <a:srgbClr val="CCFF99"/>
              </a:gs>
              <a:gs pos="97000">
                <a:srgbClr val="FFFFFF"/>
              </a:gs>
              <a:gs pos="83000">
                <a:srgbClr val="CCFF99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2F8819-F34D-F8E3-5571-32563AF32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826" y="34622"/>
            <a:ext cx="1221382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4400" b="1" cap="all" dirty="0">
                <a:solidFill>
                  <a:srgbClr val="C00000"/>
                </a:solidFill>
                <a:latin typeface="+mn-lt"/>
              </a:rPr>
              <a:t>Zajímavosti ze světa – fytoplazma na révě</a:t>
            </a:r>
            <a:endParaRPr lang="cs-CZ" altLang="cs-CZ" sz="4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30EA5BA-A279-4683-649E-585494AE9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14" y="804063"/>
            <a:ext cx="8263225" cy="561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2600" b="1" dirty="0">
                <a:latin typeface="+mn-lt"/>
              </a:rPr>
              <a:t> </a:t>
            </a:r>
            <a:r>
              <a:rPr lang="cs-CZ" sz="2800" b="1" i="1" dirty="0">
                <a:solidFill>
                  <a:srgbClr val="00B050"/>
                </a:solidFill>
                <a:latin typeface="+mn-lt"/>
              </a:rPr>
              <a:t>Grape flavescence dorée phytoplasma </a:t>
            </a:r>
            <a:r>
              <a:rPr lang="cs-CZ" sz="2600" b="1" dirty="0">
                <a:latin typeface="+mn-lt"/>
              </a:rPr>
              <a:t>způsobující zlaté žloutnutí révy vinné</a:t>
            </a:r>
          </a:p>
          <a:p>
            <a:r>
              <a:rPr lang="cs-CZ" sz="2600" b="1" dirty="0">
                <a:latin typeface="+mn-lt"/>
              </a:rPr>
              <a:t>složitý životní cyklus – šíření révou a savým hmyzem</a:t>
            </a:r>
          </a:p>
          <a:p>
            <a:r>
              <a:rPr lang="cs-CZ" sz="2600" b="1" dirty="0">
                <a:latin typeface="+mn-lt"/>
              </a:rPr>
              <a:t>u nás </a:t>
            </a:r>
            <a:r>
              <a:rPr lang="cs-CZ" sz="2600" b="1" u="sng" dirty="0">
                <a:solidFill>
                  <a:srgbClr val="00B050"/>
                </a:solidFill>
                <a:latin typeface="+mn-lt"/>
              </a:rPr>
              <a:t>dosud jen kmen spojený s plaménkem plotním, ne s révou </a:t>
            </a:r>
            <a:r>
              <a:rPr lang="cs-CZ" sz="2600" b="1" dirty="0">
                <a:latin typeface="+mn-lt"/>
              </a:rPr>
              <a:t>– klíčový je </a:t>
            </a:r>
            <a:r>
              <a:rPr lang="cs-CZ" sz="2600" b="1" u="sng" dirty="0">
                <a:latin typeface="+mn-lt"/>
              </a:rPr>
              <a:t>křísek révový </a:t>
            </a:r>
          </a:p>
          <a:p>
            <a:r>
              <a:rPr lang="cs-CZ" sz="2600" b="1" dirty="0">
                <a:latin typeface="+mn-lt"/>
              </a:rPr>
              <a:t> </a:t>
            </a:r>
            <a:r>
              <a:rPr lang="cs-CZ" sz="2600" b="1" dirty="0">
                <a:solidFill>
                  <a:srgbClr val="0070C0"/>
                </a:solidFill>
                <a:latin typeface="+mn-lt"/>
              </a:rPr>
              <a:t>na Slovensku a dalších zemích </a:t>
            </a:r>
            <a:r>
              <a:rPr lang="cs-CZ" sz="2600" b="1" dirty="0">
                <a:latin typeface="+mn-lt"/>
              </a:rPr>
              <a:t>na jihu Evropy – </a:t>
            </a:r>
            <a:r>
              <a:rPr lang="cs-CZ" sz="2600" b="1" dirty="0">
                <a:solidFill>
                  <a:srgbClr val="0070C0"/>
                </a:solidFill>
                <a:latin typeface="+mn-lt"/>
              </a:rPr>
              <a:t>jiný kmen, který </a:t>
            </a:r>
            <a:r>
              <a:rPr lang="cs-CZ" sz="2600" b="1" dirty="0">
                <a:latin typeface="+mn-lt"/>
              </a:rPr>
              <a:t>se přenáší přímo z révy na révu a </a:t>
            </a:r>
            <a:r>
              <a:rPr lang="cs-CZ" sz="2600" b="1" dirty="0">
                <a:solidFill>
                  <a:srgbClr val="0070C0"/>
                </a:solidFill>
                <a:latin typeface="+mn-lt"/>
              </a:rPr>
              <a:t>způsobuje epidemie !!     </a:t>
            </a:r>
            <a:r>
              <a:rPr lang="cs-CZ" sz="2600" b="1" u="sng" dirty="0">
                <a:solidFill>
                  <a:srgbClr val="FF0000"/>
                </a:solidFill>
                <a:latin typeface="+mn-lt"/>
              </a:rPr>
              <a:t>PROTO:</a:t>
            </a:r>
          </a:p>
          <a:p>
            <a:r>
              <a:rPr lang="cs-CZ" sz="2600" b="1" dirty="0">
                <a:solidFill>
                  <a:srgbClr val="FF0000"/>
                </a:solidFill>
                <a:latin typeface="+mn-lt"/>
              </a:rPr>
              <a:t> VŠICHNI PROFESIONÁLNÍ PROVOZOVATELÉ (ŠLECHTITELÉ, ŠKOLKAŘI) MUSÍ ÚKZÚZ OHLÁSIT DOVOZ RM </a:t>
            </a:r>
            <a:r>
              <a:rPr lang="cs-CZ" sz="2600" b="1" i="1" dirty="0">
                <a:solidFill>
                  <a:srgbClr val="FF0000"/>
                </a:solidFill>
                <a:latin typeface="+mn-lt"/>
              </a:rPr>
              <a:t>VITIS </a:t>
            </a:r>
            <a:r>
              <a:rPr lang="cs-CZ" sz="2600" b="1" dirty="0">
                <a:solidFill>
                  <a:srgbClr val="FF0000"/>
                </a:solidFill>
                <a:latin typeface="+mn-lt"/>
              </a:rPr>
              <a:t>SP. ZE ZAHRANIČÍ </a:t>
            </a:r>
            <a:r>
              <a:rPr lang="cs-CZ" sz="2600" b="1" dirty="0">
                <a:latin typeface="+mn-lt"/>
              </a:rPr>
              <a:t>- </a:t>
            </a:r>
            <a:r>
              <a:rPr lang="cs-CZ" sz="2600" b="1" dirty="0">
                <a:solidFill>
                  <a:srgbClr val="C00000"/>
                </a:solidFill>
                <a:latin typeface="+mn-lt"/>
              </a:rPr>
              <a:t>TO SE TÝKÁ I OKRASNÝCH DRUHŮ !!!!! </a:t>
            </a:r>
            <a:r>
              <a:rPr lang="cs-CZ" sz="2600" b="1" dirty="0">
                <a:latin typeface="+mn-lt"/>
              </a:rPr>
              <a:t>ÚKZÚZ bude materiál testovat (závisí na zemi původu), náklady ÚKZÚZ</a:t>
            </a:r>
          </a:p>
        </p:txBody>
      </p:sp>
      <p:pic>
        <p:nvPicPr>
          <p:cNvPr id="7" name="Obrázek 6" descr="Obsah obrázku venku, Rostlinolékařství, podzim, list&#10;&#10;Obsah generovaný pomocí AI může být nesprávný.">
            <a:extLst>
              <a:ext uri="{FF2B5EF4-FFF2-40B4-BE49-F238E27FC236}">
                <a16:creationId xmlns:a16="http://schemas.microsoft.com/office/drawing/2014/main" id="{37FC2DED-64CE-7344-9D84-6BB5E05D7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413" y="1064133"/>
            <a:ext cx="3775587" cy="575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4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41E26-B9BF-0F96-5997-54685AFD4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A60DE749-EA23-5829-1132-20FA1E54B720}"/>
              </a:ext>
            </a:extLst>
          </p:cNvPr>
          <p:cNvSpPr/>
          <p:nvPr/>
        </p:nvSpPr>
        <p:spPr>
          <a:xfrm>
            <a:off x="-21826" y="1"/>
            <a:ext cx="9217024" cy="6858000"/>
          </a:xfrm>
          <a:prstGeom prst="rect">
            <a:avLst/>
          </a:prstGeom>
          <a:gradFill flip="none" rotWithShape="1">
            <a:gsLst>
              <a:gs pos="59000">
                <a:srgbClr val="CCFF99"/>
              </a:gs>
              <a:gs pos="97000">
                <a:srgbClr val="FFFFFF"/>
              </a:gs>
              <a:gs pos="83000">
                <a:srgbClr val="CCFF99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E7B9A5-E288-9B54-70A5-B3E8F2E93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826" y="34622"/>
            <a:ext cx="12213826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cs-CZ" altLang="cs-CZ" sz="4400" b="1" cap="all" dirty="0">
                <a:solidFill>
                  <a:srgbClr val="C00000"/>
                </a:solidFill>
                <a:latin typeface="+mn-lt"/>
              </a:rPr>
              <a:t>Zajímavosti ze světa – Puklice na borovicích</a:t>
            </a:r>
            <a:endParaRPr lang="cs-CZ" altLang="cs-CZ" sz="4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D2011BCD-5E14-1372-FC3F-9D81DB47D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2953" y="5231912"/>
            <a:ext cx="7790088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lnSpc>
                <a:spcPts val="2800"/>
              </a:lnSpc>
              <a:spcBef>
                <a:spcPct val="0"/>
              </a:spcBef>
              <a:buClrTx/>
              <a:buSzTx/>
            </a:pPr>
            <a:endParaRPr lang="cs-CZ" altLang="cs-CZ" sz="2600" b="1" dirty="0">
              <a:latin typeface="+mn-lt"/>
            </a:endParaRPr>
          </a:p>
        </p:txBody>
      </p:sp>
      <p:pic>
        <p:nvPicPr>
          <p:cNvPr id="2" name="Obrázek 1" descr="Obsah obrázku bezobratlý, hmyz, rostlina&#10;&#10;Obsah generovaný pomocí AI může být nesprávný.">
            <a:extLst>
              <a:ext uri="{FF2B5EF4-FFF2-40B4-BE49-F238E27FC236}">
                <a16:creationId xmlns:a16="http://schemas.microsoft.com/office/drawing/2014/main" id="{634E2B74-C54C-7C6C-8BB3-DA5AD2CB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377" y="3307298"/>
            <a:ext cx="5304138" cy="354690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83E45D9-56D2-B835-5D1E-49BF6F19B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23" y="1323811"/>
            <a:ext cx="6858365" cy="589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cs-CZ" altLang="cs-CZ" sz="2800" b="1" dirty="0">
                <a:latin typeface="+mn-lt"/>
              </a:rPr>
              <a:t>Puklice </a:t>
            </a:r>
            <a:r>
              <a:rPr lang="cs-CZ" altLang="cs-CZ" sz="2800" b="1" i="1" dirty="0" err="1">
                <a:latin typeface="+mn-lt"/>
              </a:rPr>
              <a:t>Toumeyella</a:t>
            </a:r>
            <a:r>
              <a:rPr lang="cs-CZ" altLang="cs-CZ" sz="2800" b="1" i="1" dirty="0">
                <a:latin typeface="+mn-lt"/>
              </a:rPr>
              <a:t> </a:t>
            </a:r>
            <a:r>
              <a:rPr lang="cs-CZ" altLang="cs-CZ" sz="2800" b="1" i="1" dirty="0" err="1">
                <a:latin typeface="+mn-lt"/>
              </a:rPr>
              <a:t>parvicornis</a:t>
            </a:r>
            <a:r>
              <a:rPr lang="cs-CZ" altLang="cs-CZ" sz="2800" b="1" i="1" dirty="0">
                <a:latin typeface="+mn-lt"/>
              </a:rPr>
              <a:t> - </a:t>
            </a:r>
            <a:r>
              <a:rPr lang="cs-CZ" altLang="cs-CZ" sz="2400" b="1" dirty="0">
                <a:latin typeface="+mn-lt"/>
              </a:rPr>
              <a:t>borovice – hlavní hostitel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cs-CZ" sz="2400" b="1" dirty="0">
                <a:latin typeface="+mn-lt"/>
              </a:rPr>
              <a:t>Napadá množitelský materiál (školky), stejně jako vzrostlé stromy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cs-CZ" sz="2400" b="1" dirty="0">
                <a:latin typeface="+mn-lt"/>
              </a:rPr>
              <a:t>Šíření – sadba, řezané větve</a:t>
            </a:r>
            <a:endParaRPr lang="cs-CZ" altLang="cs-CZ" sz="2400" b="1" i="1" dirty="0">
              <a:latin typeface="+mn-lt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cs-CZ" altLang="cs-CZ" sz="2400" b="1" dirty="0">
                <a:latin typeface="+mn-lt"/>
              </a:rPr>
              <a:t>V Evropě poprvé - 2015 v IT - Neapol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cs-CZ" sz="2400" b="1" dirty="0">
                <a:latin typeface="+mn-lt"/>
              </a:rPr>
              <a:t>      nyní výskyt: IT – 5 regionů, Albánie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cs-CZ" sz="2400" b="1" dirty="0">
                <a:latin typeface="+mn-lt"/>
              </a:rPr>
              <a:t>                                  FR – Azurové pobřeží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cs-CZ" sz="2400" b="1" dirty="0">
                <a:latin typeface="+mn-lt"/>
              </a:rPr>
              <a:t>IT a FR - ochranná opatření na národní úrovni</a:t>
            </a:r>
          </a:p>
          <a:p>
            <a:pPr marL="457200" indent="-457200">
              <a:lnSpc>
                <a:spcPts val="2800"/>
              </a:lnSpc>
              <a:spcBef>
                <a:spcPct val="0"/>
              </a:spcBef>
              <a:buClrTx/>
              <a:buSzTx/>
            </a:pPr>
            <a:endParaRPr lang="cs-CZ" altLang="cs-CZ" sz="2800" b="1" dirty="0">
              <a:latin typeface="+mn-lt"/>
            </a:endParaRPr>
          </a:p>
          <a:p>
            <a:pPr marL="457200" indent="-457200">
              <a:lnSpc>
                <a:spcPts val="2800"/>
              </a:lnSpc>
              <a:spcBef>
                <a:spcPct val="0"/>
              </a:spcBef>
              <a:buClrTx/>
              <a:buSzTx/>
            </a:pPr>
            <a:endParaRPr lang="cs-CZ" altLang="cs-CZ" sz="2600" b="1" dirty="0"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5EE1CDA-AF93-9E5E-A540-7250404FE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75" y="1198475"/>
            <a:ext cx="42005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0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74850-E037-1F1A-8FCB-C8A4809DC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AAD010A-51AA-B9DF-8A65-0C0632D24643}"/>
              </a:ext>
            </a:extLst>
          </p:cNvPr>
          <p:cNvSpPr/>
          <p:nvPr/>
        </p:nvSpPr>
        <p:spPr>
          <a:xfrm>
            <a:off x="-21826" y="1"/>
            <a:ext cx="9217024" cy="6858000"/>
          </a:xfrm>
          <a:prstGeom prst="rect">
            <a:avLst/>
          </a:prstGeom>
          <a:gradFill flip="none" rotWithShape="1">
            <a:gsLst>
              <a:gs pos="59000">
                <a:srgbClr val="CCFF99"/>
              </a:gs>
              <a:gs pos="97000">
                <a:srgbClr val="FFFFFF"/>
              </a:gs>
              <a:gs pos="83000">
                <a:srgbClr val="CCFF99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47B090-9D35-5C2B-CC68-8891DB4DB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21694" y="80998"/>
            <a:ext cx="16646013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4400" b="1" cap="all" dirty="0">
                <a:solidFill>
                  <a:srgbClr val="C00000"/>
                </a:solidFill>
                <a:latin typeface="+mn-lt"/>
              </a:rPr>
              <a:t>Zajímavosti ze světa – VRTULE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4400" b="1" i="1" cap="all" dirty="0">
                <a:solidFill>
                  <a:srgbClr val="C00000"/>
                </a:solidFill>
                <a:latin typeface="+mn-lt"/>
              </a:rPr>
              <a:t>Bactrocera</a:t>
            </a:r>
            <a:r>
              <a:rPr lang="cs-CZ" altLang="cs-CZ" sz="4400" b="1" cap="all" dirty="0">
                <a:solidFill>
                  <a:srgbClr val="C00000"/>
                </a:solidFill>
                <a:latin typeface="+mn-lt"/>
              </a:rPr>
              <a:t> sp.</a:t>
            </a:r>
            <a:endParaRPr lang="cs-CZ" altLang="cs-CZ" sz="4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41E6F8C-4992-4AFD-169B-606561F39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49" y="1628641"/>
            <a:ext cx="7722451" cy="436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2600" b="1" dirty="0">
                <a:latin typeface="+mn-lt"/>
              </a:rPr>
              <a:t> </a:t>
            </a:r>
            <a:r>
              <a:rPr lang="cs-CZ" sz="2800" b="1" u="sng" dirty="0">
                <a:solidFill>
                  <a:srgbClr val="C00000"/>
                </a:solidFill>
                <a:latin typeface="+mn-lt"/>
              </a:rPr>
              <a:t>Vrtule Bactrocera </a:t>
            </a:r>
            <a:r>
              <a:rPr lang="cs-CZ" sz="2600" b="1" dirty="0">
                <a:latin typeface="+mn-lt"/>
              </a:rPr>
              <a:t>– záchyty napadených zásilek ovoce, zeleniny – letiště Praha = zavlékání  ze 3. zemí, napadené zásilky jsou likvidovány</a:t>
            </a:r>
          </a:p>
          <a:p>
            <a:r>
              <a:rPr lang="cs-CZ" sz="2600" b="1" dirty="0">
                <a:latin typeface="+mn-lt"/>
              </a:rPr>
              <a:t>napadají rostliny s dužnatými plody, např. citrusy, okrasné,  ovocné dřeviny a Solanaceae</a:t>
            </a:r>
          </a:p>
          <a:p>
            <a:r>
              <a:rPr lang="cs-CZ" sz="2600" b="1" dirty="0">
                <a:latin typeface="+mn-lt"/>
              </a:rPr>
              <a:t>teplomilné, předpokládáme, </a:t>
            </a:r>
            <a:r>
              <a:rPr lang="cs-CZ" sz="2600" b="1" dirty="0">
                <a:solidFill>
                  <a:srgbClr val="FF0000"/>
                </a:solidFill>
                <a:latin typeface="+mn-lt"/>
              </a:rPr>
              <a:t>že zde nepřezimují  … ?!  </a:t>
            </a:r>
            <a:r>
              <a:rPr lang="cs-CZ" sz="2600" b="1" i="1" dirty="0">
                <a:latin typeface="+mn-lt"/>
              </a:rPr>
              <a:t>(ÚKZÚZ zadal letos na toto téma studii Vědeckému výboru fytosanitárnímu a životního prostředí)</a:t>
            </a:r>
          </a:p>
          <a:p>
            <a:r>
              <a:rPr lang="cs-CZ" sz="2600" b="1" dirty="0">
                <a:latin typeface="+mn-lt"/>
              </a:rPr>
              <a:t> </a:t>
            </a:r>
          </a:p>
        </p:txBody>
      </p:sp>
      <p:pic>
        <p:nvPicPr>
          <p:cNvPr id="6" name="Obrázek 5" descr="Obsah obrázku škůdce, Blanokřídlý hmyz, Síťokřídlí, bezobratlý&#10;&#10;Obsah generovaný pomocí AI může být nesprávný.">
            <a:extLst>
              <a:ext uri="{FF2B5EF4-FFF2-40B4-BE49-F238E27FC236}">
                <a16:creationId xmlns:a16="http://schemas.microsoft.com/office/drawing/2014/main" id="{2583BC11-9093-AB4F-998C-2550A9973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417" y="3196054"/>
            <a:ext cx="2491583" cy="3661946"/>
          </a:xfrm>
          <a:prstGeom prst="rect">
            <a:avLst/>
          </a:prstGeom>
        </p:spPr>
      </p:pic>
      <p:pic>
        <p:nvPicPr>
          <p:cNvPr id="8" name="Obrázek 7" descr="Obsah obrázku ovoce, kiwi&#10;&#10;Obsah generovaný pomocí AI může být nesprávný.">
            <a:extLst>
              <a:ext uri="{FF2B5EF4-FFF2-40B4-BE49-F238E27FC236}">
                <a16:creationId xmlns:a16="http://schemas.microsoft.com/office/drawing/2014/main" id="{CD998B37-39D7-8429-4189-BF0560626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804063"/>
            <a:ext cx="4401312" cy="33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1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8C211-8FD8-496C-D674-32733A0FB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4BED6526-B937-EB9E-4AEB-6AC2824C4639}"/>
              </a:ext>
            </a:extLst>
          </p:cNvPr>
          <p:cNvSpPr/>
          <p:nvPr/>
        </p:nvSpPr>
        <p:spPr>
          <a:xfrm>
            <a:off x="-21827" y="1"/>
            <a:ext cx="9824587" cy="6858000"/>
          </a:xfrm>
          <a:prstGeom prst="rect">
            <a:avLst/>
          </a:prstGeom>
          <a:gradFill flip="none" rotWithShape="1">
            <a:gsLst>
              <a:gs pos="59000">
                <a:srgbClr val="CCFF99"/>
              </a:gs>
              <a:gs pos="97000">
                <a:srgbClr val="FFFFFF"/>
              </a:gs>
              <a:gs pos="83000">
                <a:srgbClr val="CCFF99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38A09EC-7547-DF3A-9922-5F5528B30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826" y="34622"/>
            <a:ext cx="12213826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4400" b="1" cap="all" dirty="0">
                <a:solidFill>
                  <a:srgbClr val="C00000"/>
                </a:solidFill>
                <a:latin typeface="+mn-lt"/>
              </a:rPr>
              <a:t>Zajímavosti ze světa – háďátko borovicové</a:t>
            </a:r>
            <a:endParaRPr lang="cs-CZ" altLang="cs-CZ" sz="4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DD6313D-3754-B7C5-7129-15B9B688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19" y="1439271"/>
            <a:ext cx="8701705" cy="527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2600" b="1" dirty="0">
                <a:latin typeface="+mn-lt"/>
              </a:rPr>
              <a:t> </a:t>
            </a:r>
            <a:r>
              <a:rPr lang="cs-CZ" b="1" dirty="0">
                <a:latin typeface="+mn-lt"/>
              </a:rPr>
              <a:t>ve Francii </a:t>
            </a:r>
            <a:r>
              <a:rPr lang="cs-CZ" sz="2800" b="1" dirty="0">
                <a:latin typeface="+mn-lt"/>
              </a:rPr>
              <a:t>dne 3. 11. 2025 oficiálně potvrdili                    </a:t>
            </a:r>
            <a:r>
              <a:rPr lang="cs-CZ" b="1" dirty="0">
                <a:latin typeface="+mn-lt"/>
              </a:rPr>
              <a:t>1. výskyt 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háďátka borovicového </a:t>
            </a:r>
            <a:r>
              <a:rPr lang="cs-CZ" b="1" dirty="0">
                <a:latin typeface="+mn-lt"/>
              </a:rPr>
              <a:t>(</a:t>
            </a:r>
            <a:r>
              <a:rPr lang="cs-CZ" b="1" i="1" dirty="0">
                <a:latin typeface="+mn-lt"/>
              </a:rPr>
              <a:t>Bursaphelenchus xylophilus</a:t>
            </a:r>
            <a:r>
              <a:rPr lang="cs-CZ" b="1" dirty="0">
                <a:latin typeface="+mn-lt"/>
              </a:rPr>
              <a:t>) </a:t>
            </a:r>
            <a:r>
              <a:rPr lang="cs-CZ" sz="2800" b="1" dirty="0">
                <a:latin typeface="+mn-lt"/>
              </a:rPr>
              <a:t>na svém území </a:t>
            </a:r>
            <a:r>
              <a:rPr lang="cs-CZ" sz="2800" b="1" i="1" dirty="0">
                <a:latin typeface="+mn-lt"/>
              </a:rPr>
              <a:t>(od r. 1998 jen PT, ES….)</a:t>
            </a:r>
          </a:p>
          <a:p>
            <a:r>
              <a:rPr lang="cs-CZ" sz="2800" b="1" dirty="0">
                <a:latin typeface="+mn-lt"/>
              </a:rPr>
              <a:t>zjištěno ve směsném vzorku dřeva ze skupiny 15 borovic </a:t>
            </a:r>
            <a:r>
              <a:rPr lang="cs-CZ" sz="2800" b="1" i="1" dirty="0">
                <a:latin typeface="+mn-lt"/>
              </a:rPr>
              <a:t>Pinus </a:t>
            </a:r>
            <a:r>
              <a:rPr lang="cs-CZ" sz="2800" b="1" i="1" dirty="0" err="1">
                <a:latin typeface="+mn-lt"/>
              </a:rPr>
              <a:t>pinaster</a:t>
            </a:r>
            <a:r>
              <a:rPr lang="cs-CZ" sz="2800" b="1" dirty="0">
                <a:latin typeface="+mn-lt"/>
              </a:rPr>
              <a:t> v jihozápadní FR – (Nová </a:t>
            </a:r>
            <a:r>
              <a:rPr lang="cs-CZ" sz="2800" b="1" dirty="0" err="1">
                <a:latin typeface="+mn-lt"/>
              </a:rPr>
              <a:t>Akvitánie</a:t>
            </a:r>
            <a:r>
              <a:rPr lang="cs-CZ" sz="2800" b="1" dirty="0">
                <a:latin typeface="+mn-lt"/>
              </a:rPr>
              <a:t>) - sousedí s ES kde již výskyt je … </a:t>
            </a:r>
          </a:p>
          <a:p>
            <a:r>
              <a:rPr lang="cs-CZ" sz="2800" b="1" dirty="0">
                <a:latin typeface="+mn-lt"/>
              </a:rPr>
              <a:t>Byla vymezena zamořená zóna v okruhu 500 metrů a nárazníková zóna v okruhu 20 km !!!!! </a:t>
            </a:r>
          </a:p>
          <a:p>
            <a:r>
              <a:rPr lang="cs-CZ" sz="2800" b="1" dirty="0">
                <a:latin typeface="+mn-lt"/>
              </a:rPr>
              <a:t>Francie si na rok 2026 vyhradila rozpočet ve výši 15 mil. Euro na zvládnutí eradikace ohniska !!!!</a:t>
            </a:r>
          </a:p>
        </p:txBody>
      </p:sp>
      <p:pic>
        <p:nvPicPr>
          <p:cNvPr id="7" name="Obrázek 6" descr="Obsah obrázku venku, tráva, rostlina, strom&#10;&#10;Obsah generovaný pomocí AI může být nesprávný.">
            <a:extLst>
              <a:ext uri="{FF2B5EF4-FFF2-40B4-BE49-F238E27FC236}">
                <a16:creationId xmlns:a16="http://schemas.microsoft.com/office/drawing/2014/main" id="{877036AE-AACD-8981-7157-146210C93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54" y="2541430"/>
            <a:ext cx="3212245" cy="428194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54CC895-99D5-7D9D-DB92-F758029673D5}"/>
              </a:ext>
            </a:extLst>
          </p:cNvPr>
          <p:cNvSpPr txBox="1"/>
          <p:nvPr/>
        </p:nvSpPr>
        <p:spPr>
          <a:xfrm>
            <a:off x="9051256" y="5791231"/>
            <a:ext cx="32879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bg1"/>
                </a:solidFill>
                <a:latin typeface="+mn-lt"/>
              </a:rPr>
              <a:t>Více </a:t>
            </a:r>
            <a:r>
              <a:rPr lang="cs-CZ" sz="1800" b="1" u="sng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informací o háďátku borovicovém je na Rostlinolékařském portálu</a:t>
            </a:r>
            <a:r>
              <a:rPr lang="cs-CZ" sz="1800" b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pic>
        <p:nvPicPr>
          <p:cNvPr id="14" name="Obrázek 13" descr="Obsah obrázku hmyz, škůdce, členovec, bezobratlý&#10;&#10;Obsah generovaný pomocí AI může být nesprávný.">
            <a:extLst>
              <a:ext uri="{FF2B5EF4-FFF2-40B4-BE49-F238E27FC236}">
                <a16:creationId xmlns:a16="http://schemas.microsoft.com/office/drawing/2014/main" id="{9EE7BADB-6E16-1787-49B2-5BAAE8BBD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24" y="775664"/>
            <a:ext cx="3212775" cy="2406444"/>
          </a:xfrm>
          <a:prstGeom prst="rect">
            <a:avLst/>
          </a:prstGeom>
        </p:spPr>
      </p:pic>
      <p:pic>
        <p:nvPicPr>
          <p:cNvPr id="15" name="Obrázek 14" descr="Obsah obrázku bezobratlý, červ&#10;&#10;Obsah generovaný pomocí AI může být nesprávný.">
            <a:extLst>
              <a:ext uri="{FF2B5EF4-FFF2-40B4-BE49-F238E27FC236}">
                <a16:creationId xmlns:a16="http://schemas.microsoft.com/office/drawing/2014/main" id="{EC985045-B90D-9922-4D22-FA10C2F79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24" y="2123910"/>
            <a:ext cx="1434012" cy="1075509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87350B40-D05F-F70C-80AC-5E3F106F703F}"/>
              </a:ext>
            </a:extLst>
          </p:cNvPr>
          <p:cNvSpPr txBox="1"/>
          <p:nvPr/>
        </p:nvSpPr>
        <p:spPr>
          <a:xfrm>
            <a:off x="10585611" y="739273"/>
            <a:ext cx="1753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chemeClr val="bg1"/>
                </a:solidFill>
                <a:latin typeface="+mn-lt"/>
              </a:rPr>
              <a:t>Háďátka jsou přenášena kozlíčky rodu </a:t>
            </a:r>
            <a:r>
              <a:rPr lang="cs-CZ" sz="1800" b="1" i="1" dirty="0">
                <a:solidFill>
                  <a:schemeClr val="bg1"/>
                </a:solidFill>
                <a:latin typeface="+mn-lt"/>
              </a:rPr>
              <a:t>Monochamus</a:t>
            </a:r>
            <a:endParaRPr lang="cs-CZ" sz="1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25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340E0-73B1-13F6-B982-F2333FB67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65ACCF2-CFC1-DFEB-6835-84933F1591AD}"/>
              </a:ext>
            </a:extLst>
          </p:cNvPr>
          <p:cNvSpPr/>
          <p:nvPr/>
        </p:nvSpPr>
        <p:spPr>
          <a:xfrm>
            <a:off x="0" y="-34622"/>
            <a:ext cx="7722451" cy="6858000"/>
          </a:xfrm>
          <a:prstGeom prst="rect">
            <a:avLst/>
          </a:prstGeom>
          <a:gradFill flip="none" rotWithShape="1">
            <a:gsLst>
              <a:gs pos="59000">
                <a:srgbClr val="CCFF99"/>
              </a:gs>
              <a:gs pos="97000">
                <a:srgbClr val="FFFFFF"/>
              </a:gs>
              <a:gs pos="83000">
                <a:srgbClr val="CCFF99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6F820D-AF8A-3404-6D7D-ACFADE93C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826" y="34622"/>
            <a:ext cx="1221382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4400" b="1" cap="all" dirty="0">
                <a:solidFill>
                  <a:srgbClr val="C00000"/>
                </a:solidFill>
                <a:latin typeface="+mn-lt"/>
              </a:rPr>
              <a:t>Zajímavosti ze světa – </a:t>
            </a:r>
            <a:r>
              <a:rPr lang="cs-CZ" altLang="cs-CZ" sz="4400" b="1" i="1" cap="all" dirty="0">
                <a:solidFill>
                  <a:srgbClr val="C00000"/>
                </a:solidFill>
                <a:latin typeface="+mn-lt"/>
              </a:rPr>
              <a:t>Xylella fastidiosa</a:t>
            </a:r>
            <a:endParaRPr lang="cs-CZ" altLang="cs-CZ" sz="4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E3849F7-CC9E-C1A5-9BCC-23955012E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49" y="1628641"/>
            <a:ext cx="7722451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2600" b="1" dirty="0">
                <a:latin typeface="+mn-lt"/>
              </a:rPr>
              <a:t> karanténní bakterie s velkým okruhem hostitelských rostlin</a:t>
            </a:r>
          </a:p>
          <a:p>
            <a:r>
              <a:rPr lang="cs-CZ" sz="2600" b="1" dirty="0">
                <a:latin typeface="+mn-lt"/>
              </a:rPr>
              <a:t>některé hostitelské rostliny musí být úředně testovány před prvním přemístěním</a:t>
            </a:r>
          </a:p>
          <a:p>
            <a:r>
              <a:rPr lang="cs-CZ" sz="1600" i="1" dirty="0">
                <a:latin typeface="+mn-lt"/>
              </a:rPr>
              <a:t>Coffea</a:t>
            </a:r>
            <a:r>
              <a:rPr lang="cs-CZ" sz="1600" dirty="0">
                <a:latin typeface="+mn-lt"/>
              </a:rPr>
              <a:t> L., </a:t>
            </a:r>
            <a:r>
              <a:rPr lang="cs-CZ" sz="1600" i="1" dirty="0">
                <a:latin typeface="+mn-lt"/>
              </a:rPr>
              <a:t>Lavandula angustifolia</a:t>
            </a:r>
            <a:r>
              <a:rPr lang="cs-CZ" sz="1600" dirty="0">
                <a:latin typeface="+mn-lt"/>
              </a:rPr>
              <a:t> Mill.</a:t>
            </a:r>
            <a:r>
              <a:rPr lang="cs-CZ" sz="1600" i="1" dirty="0">
                <a:latin typeface="+mn-lt"/>
              </a:rPr>
              <a:t>, Lavandula dentata</a:t>
            </a:r>
            <a:r>
              <a:rPr lang="cs-CZ" sz="1600" dirty="0">
                <a:latin typeface="+mn-lt"/>
              </a:rPr>
              <a:t> L., </a:t>
            </a:r>
            <a:r>
              <a:rPr lang="cs-CZ" sz="1600" i="1" dirty="0">
                <a:latin typeface="+mn-lt"/>
              </a:rPr>
              <a:t>Lavandula x intermedia</a:t>
            </a:r>
            <a:r>
              <a:rPr lang="cs-CZ" sz="1600" dirty="0">
                <a:latin typeface="+mn-lt"/>
              </a:rPr>
              <a:t> </a:t>
            </a:r>
            <a:r>
              <a:rPr lang="cs-CZ" sz="1600" dirty="0" err="1">
                <a:latin typeface="+mn-lt"/>
              </a:rPr>
              <a:t>Emeric</a:t>
            </a:r>
            <a:r>
              <a:rPr lang="cs-CZ" sz="1600" dirty="0">
                <a:latin typeface="+mn-lt"/>
              </a:rPr>
              <a:t> ex </a:t>
            </a:r>
            <a:r>
              <a:rPr lang="cs-CZ" sz="1600" dirty="0" err="1">
                <a:latin typeface="+mn-lt"/>
              </a:rPr>
              <a:t>Loisel</a:t>
            </a:r>
            <a:r>
              <a:rPr lang="cs-CZ" sz="1600" dirty="0">
                <a:latin typeface="+mn-lt"/>
              </a:rPr>
              <a:t>.</a:t>
            </a:r>
            <a:r>
              <a:rPr lang="cs-CZ" sz="1600" i="1" dirty="0">
                <a:latin typeface="+mn-lt"/>
              </a:rPr>
              <a:t>, Lavandula </a:t>
            </a:r>
            <a:r>
              <a:rPr lang="cs-CZ" sz="1600" i="1" dirty="0" err="1">
                <a:latin typeface="+mn-lt"/>
              </a:rPr>
              <a:t>latifolia</a:t>
            </a:r>
            <a:r>
              <a:rPr lang="cs-CZ" sz="1600" dirty="0">
                <a:latin typeface="+mn-lt"/>
              </a:rPr>
              <a:t> Medik., </a:t>
            </a:r>
            <a:r>
              <a:rPr lang="cs-CZ" sz="1600" i="1" dirty="0">
                <a:latin typeface="+mn-lt"/>
              </a:rPr>
              <a:t>Lavandula </a:t>
            </a:r>
            <a:r>
              <a:rPr lang="cs-CZ" sz="1600" i="1" dirty="0" err="1">
                <a:latin typeface="+mn-lt"/>
              </a:rPr>
              <a:t>stoechas</a:t>
            </a:r>
            <a:r>
              <a:rPr lang="cs-CZ" sz="1600" dirty="0">
                <a:latin typeface="+mn-lt"/>
              </a:rPr>
              <a:t> L.</a:t>
            </a:r>
            <a:r>
              <a:rPr lang="cs-CZ" sz="1600" i="1" dirty="0">
                <a:latin typeface="+mn-lt"/>
              </a:rPr>
              <a:t>, Nerium oleander</a:t>
            </a:r>
            <a:r>
              <a:rPr lang="cs-CZ" sz="1600" dirty="0">
                <a:latin typeface="+mn-lt"/>
              </a:rPr>
              <a:t> L., </a:t>
            </a:r>
            <a:r>
              <a:rPr lang="cs-CZ" sz="1600" i="1" dirty="0">
                <a:latin typeface="+mn-lt"/>
              </a:rPr>
              <a:t>Olea europaea</a:t>
            </a:r>
            <a:r>
              <a:rPr lang="cs-CZ" sz="1600" dirty="0">
                <a:latin typeface="+mn-lt"/>
              </a:rPr>
              <a:t> L., </a:t>
            </a:r>
            <a:r>
              <a:rPr lang="cs-CZ" sz="1600" i="1" dirty="0">
                <a:latin typeface="+mn-lt"/>
              </a:rPr>
              <a:t>Polygala myrtifolia</a:t>
            </a:r>
            <a:r>
              <a:rPr lang="cs-CZ" sz="1600" dirty="0">
                <a:latin typeface="+mn-lt"/>
              </a:rPr>
              <a:t> L., </a:t>
            </a:r>
            <a:r>
              <a:rPr lang="cs-CZ" sz="1600" i="1" dirty="0">
                <a:latin typeface="+mn-lt"/>
              </a:rPr>
              <a:t>Prunus dulcis</a:t>
            </a:r>
            <a:r>
              <a:rPr lang="cs-CZ" sz="1600" dirty="0">
                <a:latin typeface="+mn-lt"/>
              </a:rPr>
              <a:t> (Mill.) </a:t>
            </a:r>
            <a:r>
              <a:rPr lang="cs-CZ" sz="1600" dirty="0" err="1">
                <a:latin typeface="+mn-lt"/>
              </a:rPr>
              <a:t>D.A.Webb</a:t>
            </a:r>
            <a:r>
              <a:rPr lang="cs-CZ" sz="1600" dirty="0">
                <a:latin typeface="+mn-lt"/>
              </a:rPr>
              <a:t> and </a:t>
            </a:r>
            <a:r>
              <a:rPr lang="cs-CZ" sz="1600" i="1" dirty="0">
                <a:latin typeface="+mn-lt"/>
              </a:rPr>
              <a:t>Salvia rosmarinus</a:t>
            </a:r>
            <a:r>
              <a:rPr lang="cs-CZ" sz="1600" dirty="0">
                <a:latin typeface="+mn-lt"/>
              </a:rPr>
              <a:t> </a:t>
            </a:r>
            <a:endParaRPr lang="cs-CZ" sz="1600" b="1" dirty="0">
              <a:latin typeface="+mn-lt"/>
            </a:endParaRPr>
          </a:p>
          <a:p>
            <a:r>
              <a:rPr lang="cs-CZ" sz="2600" b="1" dirty="0">
                <a:latin typeface="+mn-lt"/>
              </a:rPr>
              <a:t>změna v legislativě požaduje nově testování i rostlin levandulí a rozmarýnu před jejich 1. přesunem v EU</a:t>
            </a:r>
          </a:p>
          <a:p>
            <a:r>
              <a:rPr lang="cs-CZ" sz="2600" b="1" dirty="0">
                <a:latin typeface="+mn-lt"/>
              </a:rPr>
              <a:t>bez testu matečnic nesmí být na rostliny vystaven RL pas</a:t>
            </a:r>
          </a:p>
        </p:txBody>
      </p:sp>
      <p:pic>
        <p:nvPicPr>
          <p:cNvPr id="7" name="Obrázek 6" descr="Obsah obrázku rostlina, venku, Polokeř, Suchozemská rostlina&#10;&#10;Obsah generovaný pomocí AI může být nesprávný.">
            <a:extLst>
              <a:ext uri="{FF2B5EF4-FFF2-40B4-BE49-F238E27FC236}">
                <a16:creationId xmlns:a16="http://schemas.microsoft.com/office/drawing/2014/main" id="{241A2107-D362-56C1-A351-2932536C9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73" y="835741"/>
            <a:ext cx="4227871" cy="3170903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F0B857FA-6688-C337-05F4-E41DB42CB83B}"/>
              </a:ext>
            </a:extLst>
          </p:cNvPr>
          <p:cNvSpPr txBox="1">
            <a:spLocks/>
          </p:cNvSpPr>
          <p:nvPr/>
        </p:nvSpPr>
        <p:spPr>
          <a:xfrm>
            <a:off x="7342391" y="4464070"/>
            <a:ext cx="5041490" cy="1674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/>
              <a:t>tzn. kdo má matečnice, ať kontaktuje místně příslušného inspektora a požaduje test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A3F08E9-D2B7-842D-3B8A-CFAF6544490F}"/>
              </a:ext>
            </a:extLst>
          </p:cNvPr>
          <p:cNvSpPr txBox="1"/>
          <p:nvPr/>
        </p:nvSpPr>
        <p:spPr>
          <a:xfrm>
            <a:off x="7924800" y="5531276"/>
            <a:ext cx="4542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Novela nařízení 2020/1201 z 1. 7. 2025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89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40227-AACF-A0C1-1A11-85981FFF4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4EABBD3D-942B-F407-7D3E-3F8D6C4E9C4F}"/>
              </a:ext>
            </a:extLst>
          </p:cNvPr>
          <p:cNvSpPr/>
          <p:nvPr/>
        </p:nvSpPr>
        <p:spPr>
          <a:xfrm>
            <a:off x="0" y="-34622"/>
            <a:ext cx="7806813" cy="6858000"/>
          </a:xfrm>
          <a:prstGeom prst="rect">
            <a:avLst/>
          </a:prstGeom>
          <a:gradFill flip="none" rotWithShape="1">
            <a:gsLst>
              <a:gs pos="59000">
                <a:srgbClr val="CCFF99"/>
              </a:gs>
              <a:gs pos="97000">
                <a:srgbClr val="FFFFFF"/>
              </a:gs>
              <a:gs pos="83000">
                <a:srgbClr val="CCFF99">
                  <a:alpha val="66000"/>
                </a:srgb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9D39A6-700D-E18E-DCD8-8ED79BD13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826" y="34622"/>
            <a:ext cx="1221382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4400" b="1" cap="all" dirty="0" err="1">
                <a:solidFill>
                  <a:srgbClr val="C00000"/>
                </a:solidFill>
                <a:latin typeface="+mn-lt"/>
              </a:rPr>
              <a:t>Erwinia</a:t>
            </a:r>
            <a:r>
              <a:rPr lang="cs-CZ" altLang="cs-CZ" sz="4400" b="1" cap="all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altLang="cs-CZ" sz="4400" b="1" cap="all" dirty="0" err="1">
                <a:solidFill>
                  <a:srgbClr val="C00000"/>
                </a:solidFill>
                <a:latin typeface="+mn-lt"/>
              </a:rPr>
              <a:t>amylovora</a:t>
            </a:r>
            <a:r>
              <a:rPr lang="cs-CZ" altLang="cs-CZ" sz="4400" b="1" cap="all" dirty="0">
                <a:solidFill>
                  <a:srgbClr val="C00000"/>
                </a:solidFill>
                <a:latin typeface="+mn-lt"/>
              </a:rPr>
              <a:t> a nárazníkové zóny</a:t>
            </a:r>
            <a:endParaRPr lang="cs-CZ" altLang="cs-CZ" sz="4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C1D2BCA-3C40-5EB7-32CD-85A6BECAD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4" y="676244"/>
            <a:ext cx="8656516" cy="740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2400" b="1" dirty="0">
                <a:latin typeface="+mn-lt"/>
              </a:rPr>
              <a:t>vymezení a udržování NZ je základem opatření, uvedených v příloze X bodu 9 písmeni d) k </a:t>
            </a:r>
            <a:r>
              <a:rPr lang="cs-CZ" sz="2400" b="1" dirty="0">
                <a:latin typeface="+mn-lt"/>
                <a:hlinkClick r:id="rId2"/>
              </a:rPr>
              <a:t>prováděcímu nařízení Komise </a:t>
            </a:r>
            <a:r>
              <a:rPr lang="cs-CZ" sz="2400" b="1" u="sng" dirty="0">
                <a:latin typeface="+mn-lt"/>
                <a:hlinkClick r:id="rId2"/>
              </a:rPr>
              <a:t>(EU) 2019/2072</a:t>
            </a:r>
            <a:r>
              <a:rPr lang="cs-CZ" sz="2400" b="1" u="sng" dirty="0">
                <a:latin typeface="+mn-lt"/>
              </a:rPr>
              <a:t>, </a:t>
            </a:r>
            <a:r>
              <a:rPr lang="cs-CZ" sz="2400" b="1" dirty="0">
                <a:latin typeface="+mn-lt"/>
              </a:rPr>
              <a:t>pokud někdo dodává do chráněné zóny</a:t>
            </a:r>
          </a:p>
          <a:p>
            <a:r>
              <a:rPr lang="cs-CZ" sz="2000" dirty="0">
                <a:latin typeface="+mn-lt"/>
              </a:rPr>
              <a:t>rostliny: </a:t>
            </a:r>
            <a:r>
              <a:rPr lang="cs-CZ" sz="2000" i="1" dirty="0" err="1">
                <a:latin typeface="+mn-lt"/>
              </a:rPr>
              <a:t>Amelanchier</a:t>
            </a:r>
            <a:r>
              <a:rPr lang="cs-CZ" sz="2000" dirty="0">
                <a:latin typeface="+mn-lt"/>
              </a:rPr>
              <a:t> Med., </a:t>
            </a:r>
            <a:r>
              <a:rPr lang="cs-CZ" sz="2000" i="1" dirty="0" err="1">
                <a:latin typeface="+mn-lt"/>
              </a:rPr>
              <a:t>Chaenomeles</a:t>
            </a:r>
            <a:r>
              <a:rPr lang="cs-CZ" sz="2000" dirty="0">
                <a:latin typeface="+mn-lt"/>
              </a:rPr>
              <a:t> </a:t>
            </a:r>
            <a:r>
              <a:rPr lang="cs-CZ" sz="2000" dirty="0" err="1">
                <a:latin typeface="+mn-lt"/>
              </a:rPr>
              <a:t>Lindl</a:t>
            </a:r>
            <a:r>
              <a:rPr lang="cs-CZ" sz="2000" dirty="0">
                <a:latin typeface="+mn-lt"/>
              </a:rPr>
              <a:t>., </a:t>
            </a:r>
            <a:r>
              <a:rPr lang="cs-CZ" sz="2000" i="1" dirty="0" err="1">
                <a:latin typeface="+mn-lt"/>
              </a:rPr>
              <a:t>Cotoneaster</a:t>
            </a:r>
            <a:r>
              <a:rPr lang="cs-CZ" sz="2000" dirty="0">
                <a:latin typeface="+mn-lt"/>
              </a:rPr>
              <a:t> </a:t>
            </a:r>
            <a:r>
              <a:rPr lang="cs-CZ" sz="2000" dirty="0" err="1">
                <a:latin typeface="+mn-lt"/>
              </a:rPr>
              <a:t>Ehrh</a:t>
            </a:r>
            <a:r>
              <a:rPr lang="cs-CZ" sz="2000" dirty="0">
                <a:latin typeface="+mn-lt"/>
              </a:rPr>
              <a:t>., </a:t>
            </a:r>
            <a:r>
              <a:rPr lang="cs-CZ" sz="2000" i="1" dirty="0">
                <a:latin typeface="+mn-lt"/>
              </a:rPr>
              <a:t>Crataegus</a:t>
            </a:r>
            <a:r>
              <a:rPr lang="cs-CZ" sz="2000" dirty="0">
                <a:latin typeface="+mn-lt"/>
              </a:rPr>
              <a:t> L., </a:t>
            </a:r>
            <a:r>
              <a:rPr lang="cs-CZ" sz="2000" i="1" dirty="0" err="1">
                <a:latin typeface="+mn-lt"/>
              </a:rPr>
              <a:t>Cydonia</a:t>
            </a:r>
            <a:r>
              <a:rPr lang="cs-CZ" sz="2000" dirty="0">
                <a:latin typeface="+mn-lt"/>
              </a:rPr>
              <a:t> Mill., </a:t>
            </a:r>
            <a:r>
              <a:rPr lang="cs-CZ" sz="2000" i="1" dirty="0" err="1">
                <a:latin typeface="+mn-lt"/>
              </a:rPr>
              <a:t>Eriobotrya</a:t>
            </a:r>
            <a:r>
              <a:rPr lang="cs-CZ" sz="2000" dirty="0">
                <a:latin typeface="+mn-lt"/>
              </a:rPr>
              <a:t> </a:t>
            </a:r>
            <a:r>
              <a:rPr lang="cs-CZ" sz="2000" dirty="0" err="1">
                <a:latin typeface="+mn-lt"/>
              </a:rPr>
              <a:t>Lindl</a:t>
            </a:r>
            <a:r>
              <a:rPr lang="cs-CZ" sz="2000" dirty="0">
                <a:latin typeface="+mn-lt"/>
              </a:rPr>
              <a:t>., </a:t>
            </a:r>
            <a:r>
              <a:rPr lang="cs-CZ" sz="2000" i="1" dirty="0">
                <a:latin typeface="+mn-lt"/>
              </a:rPr>
              <a:t>Malus</a:t>
            </a:r>
            <a:r>
              <a:rPr lang="cs-CZ" sz="2000" dirty="0">
                <a:latin typeface="+mn-lt"/>
              </a:rPr>
              <a:t> Mill., </a:t>
            </a:r>
            <a:r>
              <a:rPr lang="cs-CZ" sz="2000" i="1" dirty="0" err="1">
                <a:latin typeface="+mn-lt"/>
              </a:rPr>
              <a:t>Mespilus</a:t>
            </a:r>
            <a:r>
              <a:rPr lang="cs-CZ" sz="2000" dirty="0">
                <a:latin typeface="+mn-lt"/>
              </a:rPr>
              <a:t> L., </a:t>
            </a:r>
            <a:r>
              <a:rPr lang="cs-CZ" sz="2000" i="1" dirty="0" err="1">
                <a:latin typeface="+mn-lt"/>
              </a:rPr>
              <a:t>Photinia</a:t>
            </a:r>
            <a:r>
              <a:rPr lang="cs-CZ" sz="2000" i="1" dirty="0">
                <a:latin typeface="+mn-lt"/>
              </a:rPr>
              <a:t> </a:t>
            </a:r>
            <a:r>
              <a:rPr lang="cs-CZ" sz="2000" i="1" dirty="0" err="1">
                <a:latin typeface="+mn-lt"/>
              </a:rPr>
              <a:t>davidiana</a:t>
            </a:r>
            <a:r>
              <a:rPr lang="cs-CZ" sz="2000" dirty="0">
                <a:latin typeface="+mn-lt"/>
              </a:rPr>
              <a:t> (</a:t>
            </a:r>
            <a:r>
              <a:rPr lang="cs-CZ" sz="2000" dirty="0" err="1">
                <a:latin typeface="+mn-lt"/>
              </a:rPr>
              <a:t>Dcne</a:t>
            </a:r>
            <a:r>
              <a:rPr lang="cs-CZ" sz="2000" dirty="0">
                <a:latin typeface="+mn-lt"/>
              </a:rPr>
              <a:t>.) </a:t>
            </a:r>
            <a:r>
              <a:rPr lang="cs-CZ" sz="2000" dirty="0" err="1">
                <a:latin typeface="+mn-lt"/>
              </a:rPr>
              <a:t>Cardot</a:t>
            </a:r>
            <a:r>
              <a:rPr lang="cs-CZ" sz="2000" dirty="0">
                <a:latin typeface="+mn-lt"/>
              </a:rPr>
              <a:t>, </a:t>
            </a:r>
            <a:r>
              <a:rPr lang="cs-CZ" sz="2000" i="1" dirty="0" err="1">
                <a:latin typeface="+mn-lt"/>
              </a:rPr>
              <a:t>Pyracantha</a:t>
            </a:r>
            <a:r>
              <a:rPr lang="cs-CZ" sz="2000" dirty="0">
                <a:latin typeface="+mn-lt"/>
              </a:rPr>
              <a:t> Roem., </a:t>
            </a:r>
            <a:r>
              <a:rPr lang="cs-CZ" sz="2000" i="1" dirty="0">
                <a:latin typeface="+mn-lt"/>
              </a:rPr>
              <a:t>Pyrus</a:t>
            </a:r>
            <a:r>
              <a:rPr lang="cs-CZ" sz="2000" dirty="0">
                <a:latin typeface="+mn-lt"/>
              </a:rPr>
              <a:t> L. a </a:t>
            </a:r>
            <a:r>
              <a:rPr lang="cs-CZ" sz="2000" i="1" dirty="0" err="1">
                <a:latin typeface="+mn-lt"/>
              </a:rPr>
              <a:t>Sorbus</a:t>
            </a:r>
            <a:r>
              <a:rPr lang="cs-CZ" sz="2000" dirty="0">
                <a:latin typeface="+mn-lt"/>
              </a:rPr>
              <a:t> L., vyjma plodů a osiva </a:t>
            </a:r>
          </a:p>
          <a:p>
            <a:pPr fontAlgn="base"/>
            <a:r>
              <a:rPr lang="cs-CZ" sz="2400" b="1" dirty="0">
                <a:latin typeface="+mn-lt"/>
              </a:rPr>
              <a:t> seznam CHZ je uveden v příloze III k prováděcímu nařízení Komise (EU) 2019/2072: Estonsko, Korsika-Francie, Irsko, Španělsko a Itálie podle oblasti a katastrů</a:t>
            </a:r>
          </a:p>
          <a:p>
            <a:pPr fontAlgn="base"/>
            <a:r>
              <a:rPr lang="cs-CZ" sz="2400" dirty="0"/>
              <a:t> </a:t>
            </a:r>
            <a:r>
              <a:rPr lang="cs-CZ" sz="2400" b="1" dirty="0">
                <a:solidFill>
                  <a:srgbClr val="FF0000"/>
                </a:solidFill>
                <a:latin typeface="+mn-lt"/>
              </a:rPr>
              <a:t>CHZ NA SLOVENSKU JE ZRUŠENÁ, PROTO TEN, KDO NEVYVÁŽÍ DO ZEMÍ S CHZ, MŮŽE NZ ZRUŠIT, RESPEKTIVE O NÍ NEZAŽÁDAT</a:t>
            </a:r>
          </a:p>
          <a:p>
            <a:pPr fontAlgn="base"/>
            <a:r>
              <a:rPr lang="cs-CZ" altLang="cs-CZ" sz="2400" b="1" kern="0" dirty="0">
                <a:solidFill>
                  <a:srgbClr val="00B05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ÚKZÚZ OD ROKU 2026 ZPOPLATŇUJE ODBORNÉ ÚKONY V NZ</a:t>
            </a:r>
            <a:endParaRPr lang="cs-CZ" sz="2400" b="1" dirty="0">
              <a:solidFill>
                <a:srgbClr val="00B050"/>
              </a:solidFill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sz="2400" b="1" dirty="0">
              <a:latin typeface="+mn-lt"/>
            </a:endParaRPr>
          </a:p>
          <a:p>
            <a:endParaRPr lang="cs-CZ" sz="2600" b="1" dirty="0">
              <a:latin typeface="+mn-lt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D37A0A2-CC43-5983-30AE-E1A7F29A18E6}"/>
              </a:ext>
            </a:extLst>
          </p:cNvPr>
          <p:cNvSpPr txBox="1"/>
          <p:nvPr/>
        </p:nvSpPr>
        <p:spPr>
          <a:xfrm>
            <a:off x="8878529" y="3130059"/>
            <a:ext cx="310207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Vyhláška č. 221/2002 Sb., Ministerstva zemědělství, kterou se stanoví </a:t>
            </a:r>
            <a:r>
              <a:rPr lang="cs-CZ" b="1" dirty="0"/>
              <a:t>sazebník náhrad nákladů </a:t>
            </a:r>
            <a:r>
              <a:rPr lang="cs-CZ" dirty="0"/>
              <a:t>za odborné a zkušební úkony vykonávané v působnosti ÚKZÚZ vydána podle § 15 odst. 6 zákona č. 147/2002 Sb. </a:t>
            </a:r>
            <a:r>
              <a:rPr lang="cs-CZ" b="1" dirty="0"/>
              <a:t>Nejnovější novela je vyhláška č. 379/2024 Sb., </a:t>
            </a:r>
          </a:p>
          <a:p>
            <a:r>
              <a:rPr lang="cs-CZ" b="1" dirty="0"/>
              <a:t>položky K1, 440 Kč/hod., Průzkum NZ – 50 km</a:t>
            </a:r>
            <a:r>
              <a:rPr lang="cs-CZ" b="1" baseline="30000" dirty="0"/>
              <a:t>2</a:t>
            </a:r>
            <a:r>
              <a:rPr lang="cs-CZ" b="1" dirty="0"/>
              <a:t> trvá cca 25 hodin.</a:t>
            </a:r>
          </a:p>
        </p:txBody>
      </p:sp>
      <p:pic>
        <p:nvPicPr>
          <p:cNvPr id="10" name="Obrázek 9" descr="Obsah obrázku strom, venku, ovoce, bobule&#10;&#10;Obsah generovaný pomocí AI může být nesprávný.">
            <a:extLst>
              <a:ext uri="{FF2B5EF4-FFF2-40B4-BE49-F238E27FC236}">
                <a16:creationId xmlns:a16="http://schemas.microsoft.com/office/drawing/2014/main" id="{5C194BFB-39C3-CA26-F893-662B73F82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785" y="804063"/>
            <a:ext cx="3354215" cy="223396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D57D063-93FA-B390-F4B2-15D0D409A811}"/>
              </a:ext>
            </a:extLst>
          </p:cNvPr>
          <p:cNvSpPr txBox="1"/>
          <p:nvPr/>
        </p:nvSpPr>
        <p:spPr>
          <a:xfrm>
            <a:off x="9100542" y="2648126"/>
            <a:ext cx="35445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cs-CZ"/>
            </a:defPPr>
            <a:lvl1pPr>
              <a:defRPr b="0" i="0">
                <a:solidFill>
                  <a:srgbClr val="444444"/>
                </a:solidFill>
                <a:effectLst/>
                <a:latin typeface="PT Sans" panose="020B0503020203020204" pitchFamily="34" charset="-18"/>
              </a:defRPr>
            </a:lvl1pPr>
          </a:lstStyle>
          <a:p>
            <a:r>
              <a:rPr lang="cs-CZ" sz="1600" i="1" dirty="0" err="1">
                <a:solidFill>
                  <a:schemeClr val="bg1"/>
                </a:solidFill>
              </a:rPr>
              <a:t>Cotoneaster</a:t>
            </a:r>
            <a:r>
              <a:rPr lang="cs-CZ" sz="1600" i="1" dirty="0">
                <a:solidFill>
                  <a:schemeClr val="bg1"/>
                </a:solidFill>
              </a:rPr>
              <a:t> </a:t>
            </a:r>
            <a:r>
              <a:rPr lang="cs-CZ" sz="1600" i="1" dirty="0" err="1">
                <a:solidFill>
                  <a:schemeClr val="bg1"/>
                </a:solidFill>
              </a:rPr>
              <a:t>salicifolius</a:t>
            </a:r>
            <a:r>
              <a:rPr lang="cs-CZ" sz="1600" i="1" dirty="0">
                <a:solidFill>
                  <a:schemeClr val="bg1"/>
                </a:solidFill>
              </a:rPr>
              <a:t> </a:t>
            </a:r>
            <a:r>
              <a:rPr lang="cs-CZ" sz="1600" i="1" dirty="0" err="1">
                <a:solidFill>
                  <a:schemeClr val="bg1"/>
                </a:solidFill>
              </a:rPr>
              <a:t>floccosus</a:t>
            </a:r>
            <a:r>
              <a:rPr lang="cs-CZ" sz="16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0901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54C09E3AD42B4C9DFCBDE784B3B2E6" ma:contentTypeVersion="20" ma:contentTypeDescription="Create a new document." ma:contentTypeScope="" ma:versionID="f3d9b70d16945ce1d08245b7b29d1caa">
  <xsd:schema xmlns:xsd="http://www.w3.org/2001/XMLSchema" xmlns:xs="http://www.w3.org/2001/XMLSchema" xmlns:p="http://schemas.microsoft.com/office/2006/metadata/properties" xmlns:ns2="73e872bb-9b24-4440-ac19-462e499974a2" xmlns:ns3="7835264f-70b5-4b16-87bb-5092e08308c8" targetNamespace="http://schemas.microsoft.com/office/2006/metadata/properties" ma:root="true" ma:fieldsID="f5f58b00a4dc9eccec54da69203eb503" ns2:_="" ns3:_="">
    <xsd:import namespace="73e872bb-9b24-4440-ac19-462e499974a2"/>
    <xsd:import namespace="7835264f-70b5-4b16-87bb-5092e08308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Pozn_x00e1_mka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872bb-9b24-4440-ac19-462e49997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6e01e0-287b-4b16-9be9-509ae74a3e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ozn_x00e1_mka" ma:index="26" nillable="true" ma:displayName="Poznámka" ma:format="Dropdown" ma:internalName="Pozn_x00e1_mka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5264f-70b5-4b16-87bb-5092e08308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ab9c9dd-84c4-4ae6-89eb-551068be3658}" ma:internalName="TaxCatchAll" ma:showField="CatchAllData" ma:web="7835264f-70b5-4b16-87bb-5092e08308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35264f-70b5-4b16-87bb-5092e08308c8" xsi:nil="true"/>
    <lcf76f155ced4ddcb4097134ff3c332f xmlns="73e872bb-9b24-4440-ac19-462e499974a2">
      <Terms xmlns="http://schemas.microsoft.com/office/infopath/2007/PartnerControls"/>
    </lcf76f155ced4ddcb4097134ff3c332f>
    <Pozn_x00e1_mka xmlns="73e872bb-9b24-4440-ac19-462e499974a2" xsi:nil="true"/>
  </documentManagement>
</p:properties>
</file>

<file path=customXml/itemProps1.xml><?xml version="1.0" encoding="utf-8"?>
<ds:datastoreItem xmlns:ds="http://schemas.openxmlformats.org/officeDocument/2006/customXml" ds:itemID="{5BB159EF-F4E9-47DE-B9E8-F89899B9F8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427781-3EDE-4D04-9B36-1BAED59848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e872bb-9b24-4440-ac19-462e499974a2"/>
    <ds:schemaRef ds:uri="7835264f-70b5-4b16-87bb-5092e08308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F3EB93-91F1-496A-8B7F-746CB124243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3e872bb-9b24-4440-ac19-462e499974a2"/>
    <ds:schemaRef ds:uri="7835264f-70b5-4b16-87bb-5092e08308c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1173</Words>
  <Application>Microsoft Office PowerPoint</Application>
  <PresentationFormat>Širokoúhlá obrazovka</PresentationFormat>
  <Paragraphs>140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Seznam nárazníkových zón</vt:lpstr>
      <vt:lpstr>Seznam nárazníkových zón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Beránek Jakub</dc:creator>
  <cp:lastModifiedBy>Hnízdil Michal</cp:lastModifiedBy>
  <cp:revision>19</cp:revision>
  <dcterms:created xsi:type="dcterms:W3CDTF">2026-02-11T13:38:12Z</dcterms:created>
  <dcterms:modified xsi:type="dcterms:W3CDTF">2026-02-11T19:07:05Z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0x010100D954C09E3AD42B4C9DFCBDE784B3B2E6</vt:lpwstr>
  </property>
  <property fmtid="{D5CDD505-2E9C-101B-9397-08002B2CF9AE}" pid="3" name="MediaServiceImageTags">
    <vt:lpwstr/>
  </property>
</Properties>
</file>