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0" r:id="rId4"/>
    <p:sldId id="270" r:id="rId5"/>
    <p:sldId id="271" r:id="rId6"/>
    <p:sldId id="342" r:id="rId7"/>
    <p:sldId id="343" r:id="rId8"/>
    <p:sldId id="315" r:id="rId9"/>
    <p:sldId id="272" r:id="rId10"/>
    <p:sldId id="322" r:id="rId11"/>
    <p:sldId id="313" r:id="rId12"/>
    <p:sldId id="326" r:id="rId13"/>
    <p:sldId id="323" r:id="rId14"/>
    <p:sldId id="325" r:id="rId15"/>
    <p:sldId id="350" r:id="rId16"/>
    <p:sldId id="348" r:id="rId17"/>
    <p:sldId id="349" r:id="rId18"/>
    <p:sldId id="327" r:id="rId19"/>
    <p:sldId id="340" r:id="rId20"/>
    <p:sldId id="329" r:id="rId21"/>
    <p:sldId id="328" r:id="rId22"/>
    <p:sldId id="330" r:id="rId23"/>
    <p:sldId id="331" r:id="rId24"/>
    <p:sldId id="332" r:id="rId25"/>
    <p:sldId id="333" r:id="rId26"/>
    <p:sldId id="341" r:id="rId27"/>
    <p:sldId id="336" r:id="rId28"/>
    <p:sldId id="337" r:id="rId29"/>
    <p:sldId id="335" r:id="rId30"/>
    <p:sldId id="346" r:id="rId31"/>
    <p:sldId id="347" r:id="rId32"/>
    <p:sldId id="351" r:id="rId33"/>
    <p:sldId id="338" r:id="rId34"/>
    <p:sldId id="339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6FE01-3331-4D50-84DD-874DB77C40F2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CDC2D-394B-462F-9362-24E07B7F288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97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CDC2D-394B-462F-9362-24E07B7F288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42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CDC2D-394B-462F-9362-24E07B7F288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93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CDC2D-394B-462F-9362-24E07B7F288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2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CDC2D-394B-462F-9362-24E07B7F288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98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A6E8A-62EB-4B3A-398A-10445088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059" y="969964"/>
            <a:ext cx="63634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E86D28-A3CD-21C3-D59D-E49A36012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8575" y="3895336"/>
            <a:ext cx="5638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5E8D51-96D1-F761-0087-57C15165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19D8-7C9C-4452-BFA8-12D35B727762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36E47E-C1D1-3DB5-EE71-0148FAAE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7749A8-7465-7A20-B727-960F6B3F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03AB-EA70-45A7-A553-26D68A8C9039}" type="slidenum">
              <a:rPr lang="de-DE" smtClean="0"/>
              <a:t>‹#›</a:t>
            </a:fld>
            <a:endParaRPr lang="de-DE"/>
          </a:p>
        </p:txBody>
      </p:sp>
      <p:sp>
        <p:nvSpPr>
          <p:cNvPr id="7" name="Google Shape;15;p4">
            <a:extLst>
              <a:ext uri="{FF2B5EF4-FFF2-40B4-BE49-F238E27FC236}">
                <a16:creationId xmlns:a16="http://schemas.microsoft.com/office/drawing/2014/main" id="{EC179577-2A8E-A7B6-4636-7CCA714F7249}"/>
              </a:ext>
            </a:extLst>
          </p:cNvPr>
          <p:cNvSpPr/>
          <p:nvPr userDrawn="1"/>
        </p:nvSpPr>
        <p:spPr>
          <a:xfrm>
            <a:off x="0" y="-90800"/>
            <a:ext cx="3105509" cy="703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8" name="Grafik 7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56FF9241-0C78-D798-465E-624C6B203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70" y="3681591"/>
            <a:ext cx="3221039" cy="322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4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23F74-1C51-AD8E-0C24-CB4BEC2B8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3F83001-6B92-E3F3-8C7C-4620B9B22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4D3BA5-AB40-74E3-7512-E6332A0F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19D8-7C9C-4452-BFA8-12D35B727762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A8A758-4A97-B89D-9AAD-4240DEB2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6D87A5-9041-35AF-FAC2-F71C94AB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03AB-EA70-45A7-A553-26D68A8C90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08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1071F3C-9CD9-4F9F-7AC3-AE7FF7F7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1406F2-1FC0-84FC-096A-842E33974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A55310-4817-025E-BA38-BB6C4A61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19D8-7C9C-4452-BFA8-12D35B727762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C0A85C-4A92-4374-5DAD-D19DEBFA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EE7EA6-3D76-677E-E4FC-2C3CF5C3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03AB-EA70-45A7-A553-26D68A8C90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13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D6352-FA1C-E5D7-4632-0FFB876B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380" y="365125"/>
            <a:ext cx="9792419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EBB6C2-715D-3CBB-D95F-37C6BF3DF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380" y="1842878"/>
            <a:ext cx="979242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Google Shape;15;p4">
            <a:extLst>
              <a:ext uri="{FF2B5EF4-FFF2-40B4-BE49-F238E27FC236}">
                <a16:creationId xmlns:a16="http://schemas.microsoft.com/office/drawing/2014/main" id="{278C8693-687C-88F2-C436-CFE1001A0001}"/>
              </a:ext>
            </a:extLst>
          </p:cNvPr>
          <p:cNvSpPr/>
          <p:nvPr userDrawn="1"/>
        </p:nvSpPr>
        <p:spPr>
          <a:xfrm>
            <a:off x="-48100" y="-90833"/>
            <a:ext cx="886300" cy="703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8" name="Grafik 7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0260D3BC-08E9-4F87-63D1-8703AE82B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732" y="5986732"/>
            <a:ext cx="871268" cy="8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1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1DF07-5415-A3E3-0D64-F0F78D2D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738237-B3CB-3E33-4DDF-5D9AA751D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138F01-A2E2-89BD-D7C5-B585E77D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19D8-7C9C-4452-BFA8-12D35B727762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BC827B-9893-B721-B632-39F5A08C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67995A-81D3-C7F3-C2F6-1643F738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03AB-EA70-45A7-A553-26D68A8C90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47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79C81-9D41-6840-89C2-DFA340E5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53C999-DCD0-10CC-EFF8-D63527745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95E057-31DE-2B59-34EF-B3D47AB35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561ACA-23B2-0A5A-857B-E9AE772C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19D8-7C9C-4452-BFA8-12D35B727762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0350D7-F91A-8797-7B99-1192F84F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42C320-0285-81E7-1173-8219D950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03AB-EA70-45A7-A553-26D68A8C90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13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D679C-59CE-E5DD-31C7-9FFA01C2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A3E365-20BF-EB86-4723-624EBAD65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E46565-DAE0-18FB-9FD5-45F6A9913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2B0D2B-BB6B-598E-3612-EB867A08B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7771C46-B7BF-8FEF-767A-DA0900435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8C2D59-8075-D87B-155C-265EFB0D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19D8-7C9C-4452-BFA8-12D35B727762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70405A-1048-1CAB-8C3F-8D704BC0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B1CE25-43E5-D7BA-39D1-6941B5CF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03AB-EA70-45A7-A553-26D68A8C90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67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B2EF2-5932-0BC7-D966-F0A94F02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1A7B48-A453-58AE-8C78-A0877ECB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19D8-7C9C-4452-BFA8-12D35B727762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B45292-2A3F-E3C0-E8B9-93B5F150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81AB92-5AE0-F61A-1AB5-63D90B44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03AB-EA70-45A7-A553-26D68A8C90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91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E49ECA-7749-E142-FEBA-797252E4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19D8-7C9C-4452-BFA8-12D35B727762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77FF67-2288-1B2B-AE43-E9E26376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0BFDA1-EBDE-A531-D4FD-2B9914F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03AB-EA70-45A7-A553-26D68A8C90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B1CF7-AC82-C754-1D11-0AB71817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4D031-0BD5-33C7-F731-0EE6E251C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2DE521-2B8C-0C93-599D-3A33A0D41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C9B5E2-F99F-82FC-CB05-A78E6DA3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19D8-7C9C-4452-BFA8-12D35B727762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F37414-3771-9963-07D0-F4910BCC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F790AA-6CA0-F760-A8B5-54B1000B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03AB-EA70-45A7-A553-26D68A8C90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04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96C4C-760E-1484-A7B7-2AF444BE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BDB5628-EE34-9D9B-E0B0-40E8CCDE0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1EB119-6C67-9751-1FE8-116F602BD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2FC014-0FB9-1CEF-BC0C-3740F1D6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19D8-7C9C-4452-BFA8-12D35B727762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9CDCFA-6932-F1E6-AE5A-476C7568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A51539-1C7E-A61E-1905-F7761920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03AB-EA70-45A7-A553-26D68A8C90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83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3B72A2-802B-CD47-2847-3F45054F0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EB5B4A-7997-F79A-9642-6CE8D236D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A24E83-D811-82B7-134A-B57A9C053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F519D8-7C9C-4452-BFA8-12D35B727762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63522E-2D89-F7D5-06A0-D292DD963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50E4CB-E08E-C3ED-6274-3F852DBF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CC03AB-EA70-45A7-A553-26D68A8C90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91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Exigon-Artikel-53-2022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4F0E3-D1B6-D406-B570-7DF5F3B8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895" y="699338"/>
            <a:ext cx="6363419" cy="4028110"/>
          </a:xfrm>
        </p:spPr>
        <p:txBody>
          <a:bodyPr>
            <a:noAutofit/>
          </a:bodyPr>
          <a:lstStyle/>
          <a:p>
            <a:r>
              <a:rPr lang="de-DE" sz="6600" dirty="0"/>
              <a:t>Biologika im Pflanzenschutz</a:t>
            </a:r>
            <a:br>
              <a:rPr lang="de-DE" sz="6600" dirty="0"/>
            </a:br>
            <a:r>
              <a:rPr lang="de-DE" sz="2800" dirty="0" err="1">
                <a:solidFill>
                  <a:srgbClr val="0070C0"/>
                </a:solidFill>
              </a:rPr>
              <a:t>biologická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ochrana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rostlin</a:t>
            </a:r>
            <a:br>
              <a:rPr lang="de-DE" sz="4000" dirty="0"/>
            </a:br>
            <a:br>
              <a:rPr lang="de-DE" sz="4000" dirty="0"/>
            </a:b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3445899-0DFC-181D-1BC8-01AEACE570CA}"/>
              </a:ext>
            </a:extLst>
          </p:cNvPr>
          <p:cNvSpPr txBox="1"/>
          <p:nvPr/>
        </p:nvSpPr>
        <p:spPr>
          <a:xfrm>
            <a:off x="126999" y="5283200"/>
            <a:ext cx="29633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Kraskov</a:t>
            </a:r>
            <a:r>
              <a:rPr lang="de-DE" dirty="0">
                <a:solidFill>
                  <a:schemeClr val="bg1"/>
                </a:solidFill>
              </a:rPr>
              <a:t>, 12.02.2026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Dipl.-Ing. Jürgen Schlenz</a:t>
            </a:r>
          </a:p>
          <a:p>
            <a:r>
              <a:rPr lang="de-DE" sz="1200" dirty="0">
                <a:solidFill>
                  <a:schemeClr val="bg1"/>
                </a:solidFill>
              </a:rPr>
              <a:t>Baumschul-Beratungsring Weser-Ems e.V.</a:t>
            </a:r>
          </a:p>
        </p:txBody>
      </p:sp>
    </p:spTree>
    <p:extLst>
      <p:ext uri="{BB962C8B-B14F-4D97-AF65-F5344CB8AC3E}">
        <p14:creationId xmlns:p14="http://schemas.microsoft.com/office/powerpoint/2010/main" val="588511795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9178E-BFE4-1162-3B09-A08BD952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790" y="238125"/>
            <a:ext cx="9792419" cy="583141"/>
          </a:xfrm>
        </p:spPr>
        <p:txBody>
          <a:bodyPr>
            <a:normAutofit fontScale="90000"/>
          </a:bodyPr>
          <a:lstStyle/>
          <a:p>
            <a:r>
              <a:rPr lang="de-DE" dirty="0"/>
              <a:t>Versuch eine Einteilung -  Begrifflichkeiten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28542D-4A15-E38A-06F2-491910D6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733" y="1066800"/>
            <a:ext cx="10143067" cy="51274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3400" b="1" dirty="0"/>
              <a:t>Biologika</a:t>
            </a:r>
            <a:r>
              <a:rPr lang="de-DE" sz="3400" dirty="0"/>
              <a:t> = Pflanzenschutzrelevante Produkte </a:t>
            </a:r>
            <a:r>
              <a:rPr lang="de-DE" sz="3400" b="1" dirty="0"/>
              <a:t>biologischen Ursprungs</a:t>
            </a:r>
            <a:endParaRPr lang="de-DE" sz="3400" dirty="0"/>
          </a:p>
          <a:p>
            <a:pPr marL="0" indent="0">
              <a:buNone/>
            </a:pPr>
            <a:r>
              <a:rPr lang="de-DE" b="1" dirty="0"/>
              <a:t>Wichtige Gruppen:</a:t>
            </a:r>
            <a:endParaRPr lang="de-DE" dirty="0"/>
          </a:p>
          <a:p>
            <a:pPr lvl="1"/>
            <a:r>
              <a:rPr lang="de-DE" dirty="0"/>
              <a:t>🦠 </a:t>
            </a:r>
            <a:r>
              <a:rPr lang="de-DE" b="1" dirty="0"/>
              <a:t>1)</a:t>
            </a:r>
            <a:r>
              <a:rPr lang="de-DE" dirty="0"/>
              <a:t> </a:t>
            </a:r>
            <a:r>
              <a:rPr lang="de-DE" b="1" dirty="0"/>
              <a:t>Mikrobielle Pflanzenschutzmittel</a:t>
            </a:r>
            <a:br>
              <a:rPr lang="de-DE" dirty="0"/>
            </a:br>
            <a:r>
              <a:rPr lang="de-DE" dirty="0"/>
              <a:t>		</a:t>
            </a:r>
            <a:r>
              <a:rPr lang="de-DE" i="1" dirty="0"/>
              <a:t>Bakterien, Pilze, Viren</a:t>
            </a:r>
            <a:r>
              <a:rPr lang="de-DE" dirty="0"/>
              <a:t> (z. B. </a:t>
            </a:r>
            <a:r>
              <a:rPr lang="de-DE" i="1" dirty="0"/>
              <a:t>Bacillus</a:t>
            </a:r>
            <a:r>
              <a:rPr lang="de-DE" dirty="0"/>
              <a:t>, </a:t>
            </a:r>
            <a:r>
              <a:rPr lang="de-DE" i="1" dirty="0" err="1"/>
              <a:t>Trichoderma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🐞 </a:t>
            </a:r>
            <a:r>
              <a:rPr lang="de-DE" b="1" dirty="0"/>
              <a:t>2)</a:t>
            </a:r>
            <a:r>
              <a:rPr lang="de-DE" dirty="0"/>
              <a:t> </a:t>
            </a:r>
            <a:r>
              <a:rPr lang="de-DE" b="1" dirty="0"/>
              <a:t>Makroorganismen (Nützlinge)</a:t>
            </a:r>
            <a:br>
              <a:rPr lang="de-DE" dirty="0"/>
            </a:br>
            <a:r>
              <a:rPr lang="de-DE" dirty="0"/>
              <a:t>		</a:t>
            </a:r>
            <a:r>
              <a:rPr lang="de-DE" i="1" dirty="0"/>
              <a:t>Raubmilben, Schlupfwespen, Nematoden</a:t>
            </a:r>
            <a:endParaRPr lang="de-DE" dirty="0"/>
          </a:p>
          <a:p>
            <a:pPr lvl="1"/>
            <a:r>
              <a:rPr lang="de-DE" dirty="0"/>
              <a:t>🌿 </a:t>
            </a:r>
            <a:r>
              <a:rPr lang="de-DE" b="1" dirty="0"/>
              <a:t>3)</a:t>
            </a:r>
            <a:r>
              <a:rPr lang="de-DE" dirty="0"/>
              <a:t> </a:t>
            </a:r>
            <a:r>
              <a:rPr lang="de-DE" b="1" dirty="0"/>
              <a:t>Naturstoffe / </a:t>
            </a:r>
            <a:r>
              <a:rPr lang="de-DE" b="1" dirty="0" err="1"/>
              <a:t>Biochemicals</a:t>
            </a:r>
            <a:r>
              <a:rPr lang="de-DE" b="1" dirty="0"/>
              <a:t>, </a:t>
            </a:r>
            <a:r>
              <a:rPr lang="de-DE" b="1" dirty="0" err="1"/>
              <a:t>Biologikas</a:t>
            </a:r>
            <a:br>
              <a:rPr lang="de-DE" dirty="0"/>
            </a:br>
            <a:r>
              <a:rPr lang="de-DE" dirty="0"/>
              <a:t>		</a:t>
            </a:r>
            <a:r>
              <a:rPr lang="de-DE" i="1" dirty="0"/>
              <a:t>Pflanzliche Extrakte, Mikroorganismen-Metabolite</a:t>
            </a: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Abgrenzung Naturstoffe/</a:t>
            </a:r>
            <a:r>
              <a:rPr lang="de-DE" b="1" dirty="0" err="1"/>
              <a:t>Biochemicals</a:t>
            </a:r>
            <a:r>
              <a:rPr lang="de-DE" b="1" dirty="0"/>
              <a:t>:</a:t>
            </a:r>
            <a:endParaRPr lang="de-DE" dirty="0"/>
          </a:p>
          <a:p>
            <a:pPr lvl="1"/>
            <a:r>
              <a:rPr lang="de-DE" dirty="0"/>
              <a:t>🌱 </a:t>
            </a:r>
            <a:r>
              <a:rPr lang="de-DE" b="1" dirty="0"/>
              <a:t>4) Biostimulanzien</a:t>
            </a:r>
            <a:r>
              <a:rPr lang="de-DE" dirty="0"/>
              <a:t> → fördern Wachstum &amp; Stressresistenz (</a:t>
            </a:r>
            <a:r>
              <a:rPr lang="de-DE" b="1" dirty="0"/>
              <a:t>können zugelassen als PSM sein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🛡️ </a:t>
            </a:r>
            <a:r>
              <a:rPr lang="de-DE" b="1" dirty="0"/>
              <a:t>5) Pflanzenstärkungsmittel</a:t>
            </a:r>
            <a:r>
              <a:rPr lang="de-DE" dirty="0"/>
              <a:t> → Aktivierung der Abwehr, oft </a:t>
            </a:r>
            <a:r>
              <a:rPr lang="de-DE" b="1" dirty="0"/>
              <a:t>nicht zulassungspflichtig</a:t>
            </a:r>
          </a:p>
          <a:p>
            <a:pPr lvl="1"/>
            <a:r>
              <a:rPr lang="de-DE" b="1" dirty="0"/>
              <a:t>        6) Homöopathische Mittel </a:t>
            </a:r>
            <a:r>
              <a:rPr lang="de-DE" dirty="0"/>
              <a:t>→ Wirkung? Darf nicht beworben werden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Einordnung:</a:t>
            </a:r>
            <a:endParaRPr lang="de-DE" dirty="0"/>
          </a:p>
          <a:p>
            <a:r>
              <a:rPr lang="de-DE" dirty="0"/>
              <a:t>Bestandteil des </a:t>
            </a:r>
            <a:r>
              <a:rPr lang="de-DE" b="1" dirty="0"/>
              <a:t>integrierten Pflanzenschutzes (IPM)</a:t>
            </a:r>
            <a:endParaRPr lang="de-DE" dirty="0"/>
          </a:p>
          <a:p>
            <a:r>
              <a:rPr lang="de-DE" dirty="0"/>
              <a:t>Wirken </a:t>
            </a:r>
            <a:r>
              <a:rPr lang="de-DE" b="1" dirty="0"/>
              <a:t>spezifisch</a:t>
            </a:r>
            <a:r>
              <a:rPr lang="de-DE" dirty="0"/>
              <a:t>, oft </a:t>
            </a:r>
            <a:r>
              <a:rPr lang="de-DE" b="1" dirty="0"/>
              <a:t>präventiv</a:t>
            </a:r>
            <a:endParaRPr lang="de-DE" dirty="0"/>
          </a:p>
          <a:p>
            <a:r>
              <a:rPr lang="de-DE" dirty="0"/>
              <a:t>Gelten als </a:t>
            </a:r>
            <a:r>
              <a:rPr lang="de-DE" u="sng" dirty="0"/>
              <a:t>Ergänzung</a:t>
            </a:r>
            <a:r>
              <a:rPr lang="de-DE" dirty="0"/>
              <a:t> zu chemisch-synthetischen PSM</a:t>
            </a:r>
          </a:p>
          <a:p>
            <a:endParaRPr lang="de-DE" dirty="0"/>
          </a:p>
        </p:txBody>
      </p:sp>
      <p:pic>
        <p:nvPicPr>
          <p:cNvPr id="5" name="Grafik 4" descr="Ein Bild, das Entwurf, Clipart, Zeichnung, Design enthält.&#10;&#10;KI-generierte Inhalte können fehlerhaft sein.">
            <a:extLst>
              <a:ext uri="{FF2B5EF4-FFF2-40B4-BE49-F238E27FC236}">
                <a16:creationId xmlns:a16="http://schemas.microsoft.com/office/drawing/2014/main" id="{1A083F20-8C7A-350D-7856-B0DB916A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936" y="4165601"/>
            <a:ext cx="288441" cy="25400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47AEFEE-D3A0-8344-E61E-879034E33E76}"/>
              </a:ext>
            </a:extLst>
          </p:cNvPr>
          <p:cNvCxnSpPr/>
          <p:nvPr/>
        </p:nvCxnSpPr>
        <p:spPr>
          <a:xfrm flipH="1">
            <a:off x="1977936" y="2798064"/>
            <a:ext cx="564096" cy="63093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316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D22CA-2EFA-C3BA-018C-E319900C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246" y="144992"/>
            <a:ext cx="9792419" cy="735542"/>
          </a:xfrm>
        </p:spPr>
        <p:txBody>
          <a:bodyPr>
            <a:normAutofit/>
          </a:bodyPr>
          <a:lstStyle/>
          <a:p>
            <a:r>
              <a:rPr lang="de-DE" dirty="0"/>
              <a:t>Biologika -  genauere Einteilung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AE749C-7AA6-C35C-87F7-8068788E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245" y="880534"/>
            <a:ext cx="9792420" cy="531706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sz="3200" dirty="0"/>
              <a:t>1.) Mikrobielle Pflanzenschutzmittel </a:t>
            </a:r>
          </a:p>
          <a:p>
            <a:pPr lvl="1"/>
            <a:r>
              <a:rPr lang="de-DE" sz="1600" dirty="0"/>
              <a:t>Bakterien (z.B. Bacillus </a:t>
            </a:r>
            <a:r>
              <a:rPr lang="de-DE" sz="1600" dirty="0" err="1"/>
              <a:t>thuringensis</a:t>
            </a:r>
            <a:r>
              <a:rPr lang="de-DE" sz="1600" dirty="0"/>
              <a:t>)</a:t>
            </a:r>
          </a:p>
          <a:p>
            <a:pPr lvl="1"/>
            <a:r>
              <a:rPr lang="de-DE" sz="1600" dirty="0"/>
              <a:t>Pilze (z.B. </a:t>
            </a:r>
            <a:r>
              <a:rPr lang="de-DE" sz="1600" dirty="0" err="1"/>
              <a:t>Trichoderma</a:t>
            </a:r>
            <a:r>
              <a:rPr lang="de-DE" sz="1600" dirty="0"/>
              <a:t>, </a:t>
            </a:r>
            <a:r>
              <a:rPr lang="de-DE" sz="1600" dirty="0" err="1"/>
              <a:t>Beauveria</a:t>
            </a:r>
            <a:r>
              <a:rPr lang="de-DE" sz="1600" dirty="0"/>
              <a:t> </a:t>
            </a:r>
            <a:r>
              <a:rPr lang="de-DE" sz="1600" dirty="0" err="1"/>
              <a:t>bassiana</a:t>
            </a:r>
            <a:r>
              <a:rPr lang="de-DE" sz="1600" dirty="0"/>
              <a:t>)</a:t>
            </a:r>
          </a:p>
          <a:p>
            <a:pPr lvl="1"/>
            <a:r>
              <a:rPr lang="de-DE" sz="1600" dirty="0"/>
              <a:t>Viren (z.B. Granulose oder </a:t>
            </a:r>
            <a:r>
              <a:rPr lang="de-DE" sz="1600" dirty="0" err="1"/>
              <a:t>Baculoviren</a:t>
            </a:r>
            <a:r>
              <a:rPr lang="de-DE" sz="1600" dirty="0"/>
              <a:t>)</a:t>
            </a:r>
          </a:p>
          <a:p>
            <a:pPr lvl="1"/>
            <a:endParaRPr lang="de-DE" sz="1600" dirty="0"/>
          </a:p>
          <a:p>
            <a:pPr lvl="1"/>
            <a:endParaRPr lang="de-DE" sz="1600" dirty="0"/>
          </a:p>
          <a:p>
            <a:pPr marL="457200" lvl="1" indent="0">
              <a:buNone/>
            </a:pPr>
            <a:r>
              <a:rPr lang="de-DE" sz="3200" dirty="0"/>
              <a:t>2.) Makro-Organismen</a:t>
            </a:r>
          </a:p>
          <a:p>
            <a:pPr lvl="1"/>
            <a:r>
              <a:rPr lang="de-DE" sz="1600" dirty="0"/>
              <a:t> Raubmilben (z.B. </a:t>
            </a:r>
            <a:r>
              <a:rPr lang="de-DE" sz="1600" dirty="0" err="1"/>
              <a:t>Amblyseius</a:t>
            </a:r>
            <a:r>
              <a:rPr lang="de-DE" sz="1600" dirty="0"/>
              <a:t> </a:t>
            </a:r>
            <a:r>
              <a:rPr lang="de-DE" sz="1600" dirty="0" err="1"/>
              <a:t>cucumeris</a:t>
            </a:r>
            <a:r>
              <a:rPr lang="de-DE" sz="1600" dirty="0"/>
              <a:t> und A. </a:t>
            </a:r>
            <a:r>
              <a:rPr lang="de-DE" sz="1600" dirty="0" err="1"/>
              <a:t>californicus</a:t>
            </a:r>
            <a:r>
              <a:rPr lang="de-DE" sz="1600" dirty="0"/>
              <a:t>)</a:t>
            </a:r>
          </a:p>
          <a:p>
            <a:pPr lvl="1"/>
            <a:r>
              <a:rPr lang="de-DE" sz="1600" dirty="0"/>
              <a:t>Schlupfwespen (z.B. </a:t>
            </a:r>
            <a:r>
              <a:rPr lang="de-DE" sz="1600" dirty="0" err="1"/>
              <a:t>Encarsia</a:t>
            </a:r>
            <a:r>
              <a:rPr lang="de-DE" sz="1600" dirty="0"/>
              <a:t> </a:t>
            </a:r>
            <a:r>
              <a:rPr lang="de-DE" sz="1600" dirty="0" err="1"/>
              <a:t>formosa</a:t>
            </a:r>
            <a:r>
              <a:rPr lang="de-DE" sz="1600" dirty="0"/>
              <a:t>)</a:t>
            </a:r>
          </a:p>
          <a:p>
            <a:pPr lvl="1"/>
            <a:r>
              <a:rPr lang="de-DE" sz="1600" dirty="0"/>
              <a:t>Marienkäfer (z.B. </a:t>
            </a:r>
            <a:r>
              <a:rPr lang="de-DE" sz="1600" dirty="0" err="1"/>
              <a:t>Adalia</a:t>
            </a:r>
            <a:r>
              <a:rPr lang="de-DE" sz="1600" dirty="0"/>
              <a:t> </a:t>
            </a:r>
            <a:r>
              <a:rPr lang="de-DE" sz="1600" dirty="0" err="1"/>
              <a:t>bipunctata</a:t>
            </a:r>
            <a:r>
              <a:rPr lang="de-DE" sz="1600" dirty="0"/>
              <a:t>, </a:t>
            </a:r>
            <a:r>
              <a:rPr lang="de-DE" sz="1600" dirty="0" err="1"/>
              <a:t>Cryptolaemus</a:t>
            </a:r>
            <a:r>
              <a:rPr lang="de-DE" sz="1600" dirty="0"/>
              <a:t> </a:t>
            </a:r>
            <a:r>
              <a:rPr lang="de-DE" sz="1600" dirty="0" err="1"/>
              <a:t>montrouzieri</a:t>
            </a:r>
            <a:r>
              <a:rPr lang="de-DE" sz="1600" dirty="0"/>
              <a:t>)</a:t>
            </a:r>
          </a:p>
          <a:p>
            <a:pPr lvl="1"/>
            <a:r>
              <a:rPr lang="de-DE" sz="1600" dirty="0"/>
              <a:t>Nematoden (Heterorhabditis bacteriophora, </a:t>
            </a:r>
            <a:r>
              <a:rPr lang="de-DE" sz="1600" dirty="0" err="1"/>
              <a:t>Steinernema</a:t>
            </a:r>
            <a:r>
              <a:rPr lang="de-DE" sz="1600" dirty="0"/>
              <a:t> </a:t>
            </a:r>
            <a:r>
              <a:rPr lang="de-DE" sz="1600" dirty="0" err="1"/>
              <a:t>ssp</a:t>
            </a:r>
            <a:r>
              <a:rPr lang="de-DE" sz="1600" dirty="0"/>
              <a:t>.)</a:t>
            </a:r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r>
              <a:rPr lang="de-DE" sz="3200" dirty="0"/>
              <a:t>3.) Naturstoffe</a:t>
            </a:r>
          </a:p>
          <a:p>
            <a:pPr lvl="1"/>
            <a:r>
              <a:rPr lang="de-DE" sz="1600" dirty="0"/>
              <a:t>Aus Schalen von Krustentieren</a:t>
            </a:r>
          </a:p>
          <a:p>
            <a:pPr lvl="1"/>
            <a:r>
              <a:rPr lang="de-DE" sz="1600" dirty="0"/>
              <a:t>Zitrusschalen</a:t>
            </a:r>
          </a:p>
          <a:p>
            <a:pPr lvl="1"/>
            <a:r>
              <a:rPr lang="de-DE" sz="1600" dirty="0"/>
              <a:t>Aus Zellwänden von Hefestämmen, usw.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E27716D-B9D9-BAC1-BF21-D7C21E1E01CA}"/>
              </a:ext>
            </a:extLst>
          </p:cNvPr>
          <p:cNvSpPr txBox="1"/>
          <p:nvPr/>
        </p:nvSpPr>
        <p:spPr>
          <a:xfrm>
            <a:off x="5952066" y="1346200"/>
            <a:ext cx="5164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b="1" dirty="0"/>
              <a:t>Wirkung: </a:t>
            </a:r>
          </a:p>
          <a:p>
            <a:pPr lvl="1"/>
            <a:r>
              <a:rPr lang="de-DE" sz="1600" dirty="0"/>
              <a:t>Parasitieren, oder töten Schaderreger</a:t>
            </a:r>
          </a:p>
          <a:p>
            <a:pPr lvl="1"/>
            <a:r>
              <a:rPr lang="de-DE" sz="1600" dirty="0"/>
              <a:t>Konkurrenz um Raum und Nährstoffe</a:t>
            </a:r>
          </a:p>
          <a:p>
            <a:pPr lvl="1"/>
            <a:r>
              <a:rPr lang="de-DE" sz="1600" dirty="0"/>
              <a:t>Aktivierung pflanzlicher Abwehrmechanismen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07850AF-9D9F-50D7-61C8-2F2A2785CE0F}"/>
              </a:ext>
            </a:extLst>
          </p:cNvPr>
          <p:cNvSpPr txBox="1"/>
          <p:nvPr/>
        </p:nvSpPr>
        <p:spPr>
          <a:xfrm>
            <a:off x="7586133" y="3539067"/>
            <a:ext cx="281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b="1" dirty="0"/>
              <a:t>Wirkung: </a:t>
            </a:r>
          </a:p>
          <a:p>
            <a:pPr lvl="1"/>
            <a:r>
              <a:rPr lang="de-DE" sz="1600" dirty="0"/>
              <a:t>Töten der Schaderreger</a:t>
            </a:r>
          </a:p>
          <a:p>
            <a:pPr lvl="1"/>
            <a:endParaRPr lang="de-DE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110E05-D739-868F-3E94-C758E42317AC}"/>
              </a:ext>
            </a:extLst>
          </p:cNvPr>
          <p:cNvSpPr txBox="1"/>
          <p:nvPr/>
        </p:nvSpPr>
        <p:spPr>
          <a:xfrm>
            <a:off x="5616872" y="5126209"/>
            <a:ext cx="3938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b="1" dirty="0"/>
              <a:t>Wirkung: </a:t>
            </a:r>
          </a:p>
          <a:p>
            <a:pPr lvl="1"/>
            <a:r>
              <a:rPr lang="de-DE" sz="1600" dirty="0"/>
              <a:t>Aktivierung der natürlichen Abwehr, z.T. auch Schädigung des Schaderregers</a:t>
            </a:r>
          </a:p>
          <a:p>
            <a:pPr lvl="1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6888075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D686C-BE17-5B19-4FB2-8B116FEBC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6ED75-B0E4-52A3-FF0E-299E0266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094" y="114839"/>
            <a:ext cx="9792419" cy="650873"/>
          </a:xfrm>
        </p:spPr>
        <p:txBody>
          <a:bodyPr>
            <a:noAutofit/>
          </a:bodyPr>
          <a:lstStyle/>
          <a:p>
            <a:r>
              <a:rPr lang="de-DE" dirty="0"/>
              <a:t>Biostimulanzien und Stärkungsmittel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6FD1F2-8186-1E70-5F89-30662DA3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79" y="795865"/>
            <a:ext cx="9792420" cy="49868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sz="3200" dirty="0"/>
              <a:t>4.) Biostimulanzien</a:t>
            </a:r>
          </a:p>
          <a:p>
            <a:pPr lvl="1"/>
            <a:r>
              <a:rPr lang="de-DE" sz="1800" dirty="0"/>
              <a:t>Algenextrakte</a:t>
            </a:r>
          </a:p>
          <a:p>
            <a:pPr lvl="1"/>
            <a:r>
              <a:rPr lang="de-DE" sz="1800" dirty="0"/>
              <a:t>Aminosäuren</a:t>
            </a:r>
          </a:p>
          <a:p>
            <a:pPr lvl="1"/>
            <a:r>
              <a:rPr lang="de-DE" sz="1800" dirty="0"/>
              <a:t>Huminstoffe &amp; </a:t>
            </a:r>
            <a:r>
              <a:rPr lang="de-DE" sz="1800" dirty="0" err="1"/>
              <a:t>Fulvosäuren</a:t>
            </a:r>
            <a:endParaRPr lang="de-DE" sz="1800" dirty="0"/>
          </a:p>
          <a:p>
            <a:pPr lvl="1"/>
            <a:r>
              <a:rPr lang="de-DE" sz="1800" dirty="0" err="1"/>
              <a:t>Mykorhizza</a:t>
            </a:r>
            <a:endParaRPr lang="de-DE" sz="1800" dirty="0"/>
          </a:p>
          <a:p>
            <a:pPr lvl="1"/>
            <a:r>
              <a:rPr lang="de-DE" sz="1800" dirty="0"/>
              <a:t>Silikate</a:t>
            </a:r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r>
              <a:rPr lang="de-DE" sz="3200" dirty="0"/>
              <a:t>5.) Pflanzenstärkungsmittel</a:t>
            </a:r>
          </a:p>
          <a:p>
            <a:pPr lvl="1"/>
            <a:r>
              <a:rPr lang="de-DE" sz="1800" dirty="0"/>
              <a:t>Chitosan</a:t>
            </a:r>
          </a:p>
          <a:p>
            <a:pPr lvl="1"/>
            <a:r>
              <a:rPr lang="de-DE" sz="1800" dirty="0"/>
              <a:t>Pflanzenextrakte (z.B. </a:t>
            </a:r>
            <a:r>
              <a:rPr lang="de-DE" sz="1800" dirty="0" err="1"/>
              <a:t>Agropyron</a:t>
            </a:r>
            <a:r>
              <a:rPr lang="de-DE" sz="1800" dirty="0"/>
              <a:t> repens)</a:t>
            </a:r>
          </a:p>
          <a:p>
            <a:pPr lvl="1"/>
            <a:r>
              <a:rPr lang="de-DE" sz="1800" dirty="0"/>
              <a:t>Silikate</a:t>
            </a:r>
          </a:p>
          <a:p>
            <a:pPr lvl="1"/>
            <a:r>
              <a:rPr lang="de-DE" sz="1800" dirty="0"/>
              <a:t>Milchprodukte</a:t>
            </a:r>
          </a:p>
          <a:p>
            <a:pPr lvl="1"/>
            <a:r>
              <a:rPr lang="de-DE" sz="1800" dirty="0"/>
              <a:t>Ton- und Gesteinsmehle</a:t>
            </a:r>
          </a:p>
          <a:p>
            <a:pPr marL="457200" lvl="1" indent="0">
              <a:buNone/>
            </a:pPr>
            <a:endParaRPr lang="de-DE" sz="1600" dirty="0"/>
          </a:p>
          <a:p>
            <a:pPr marL="457200" lvl="1" indent="0">
              <a:buNone/>
            </a:pPr>
            <a:endParaRPr 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A9F79E-74D9-0DCB-4CE5-8548D302D734}"/>
              </a:ext>
            </a:extLst>
          </p:cNvPr>
          <p:cNvSpPr txBox="1"/>
          <p:nvPr/>
        </p:nvSpPr>
        <p:spPr>
          <a:xfrm>
            <a:off x="5873389" y="1075268"/>
            <a:ext cx="5164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b="1" dirty="0"/>
              <a:t>Wirkung: </a:t>
            </a:r>
          </a:p>
          <a:p>
            <a:pPr lvl="1"/>
            <a:r>
              <a:rPr lang="de-DE" dirty="0"/>
              <a:t>Stressminderung</a:t>
            </a:r>
          </a:p>
          <a:p>
            <a:pPr lvl="1"/>
            <a:r>
              <a:rPr lang="de-DE" dirty="0"/>
              <a:t>Förderung von Wurzel – und Blattwachstum</a:t>
            </a:r>
          </a:p>
          <a:p>
            <a:pPr lvl="1"/>
            <a:r>
              <a:rPr lang="de-DE" dirty="0"/>
              <a:t>Unterstützung von Stoffwechselprozessen</a:t>
            </a:r>
          </a:p>
          <a:p>
            <a:pPr lvl="1"/>
            <a:r>
              <a:rPr lang="de-DE" dirty="0"/>
              <a:t>Zellwandstärkung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E12E92-78CD-A57F-2303-4F5B95965BE0}"/>
              </a:ext>
            </a:extLst>
          </p:cNvPr>
          <p:cNvSpPr txBox="1"/>
          <p:nvPr/>
        </p:nvSpPr>
        <p:spPr>
          <a:xfrm>
            <a:off x="5873389" y="3791804"/>
            <a:ext cx="43596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1600" b="1" dirty="0"/>
              <a:t>Wirkung: </a:t>
            </a:r>
          </a:p>
          <a:p>
            <a:pPr lvl="1"/>
            <a:r>
              <a:rPr lang="de-DE" dirty="0"/>
              <a:t>Bildung von Abwehrstoffen</a:t>
            </a:r>
          </a:p>
          <a:p>
            <a:pPr lvl="1"/>
            <a:r>
              <a:rPr lang="de-DE" dirty="0"/>
              <a:t>Verstärkte Zellwände</a:t>
            </a:r>
          </a:p>
          <a:p>
            <a:pPr lvl="1"/>
            <a:r>
              <a:rPr lang="de-DE" dirty="0"/>
              <a:t>Stresstoleranz</a:t>
            </a:r>
          </a:p>
          <a:p>
            <a:pPr lvl="1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6026528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1C470A8-D7CC-DB77-4DA9-57E7AF31E370}"/>
              </a:ext>
            </a:extLst>
          </p:cNvPr>
          <p:cNvSpPr txBox="1"/>
          <p:nvPr/>
        </p:nvSpPr>
        <p:spPr>
          <a:xfrm>
            <a:off x="1227667" y="971689"/>
            <a:ext cx="988906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400" b="1" dirty="0"/>
              <a:t>Was sind homöopathische Mittel?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Stark verdünnte Substanzen (Potenzierungen)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Kein nachweisbarer Wirkstoff im naturwissenschaftlichen Sinn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Ursprung in der </a:t>
            </a:r>
            <a:r>
              <a:rPr lang="de-DE" b="1" dirty="0"/>
              <a:t>Human-/Veterinärhomöopathie</a:t>
            </a:r>
            <a:r>
              <a:rPr lang="de-DE" dirty="0"/>
              <a:t>, nicht im Pflanzenschutz</a:t>
            </a:r>
          </a:p>
          <a:p>
            <a:pPr>
              <a:buNone/>
            </a:pPr>
            <a:br>
              <a:rPr lang="de-DE" dirty="0"/>
            </a:br>
            <a:endParaRPr lang="de-DE" dirty="0"/>
          </a:p>
          <a:p>
            <a:pPr>
              <a:buNone/>
            </a:pPr>
            <a:r>
              <a:rPr lang="de-DE" b="1" dirty="0"/>
              <a:t>Rechtlicher Status in Deutschland (entscheidend für Beratung!)</a:t>
            </a:r>
          </a:p>
          <a:p>
            <a:pPr>
              <a:buNone/>
            </a:pPr>
            <a:r>
              <a:rPr lang="de-DE" b="1" dirty="0"/>
              <a:t>Homöopathische Mittel sind: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❌ </a:t>
            </a:r>
            <a:r>
              <a:rPr lang="de-DE" b="1" dirty="0"/>
              <a:t>keine Pflanzenschutzmittel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❌ </a:t>
            </a:r>
            <a:r>
              <a:rPr lang="de-DE" b="1" dirty="0"/>
              <a:t>keine Biologika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❌ </a:t>
            </a:r>
            <a:r>
              <a:rPr lang="de-DE" b="1" dirty="0"/>
              <a:t>keine Biostimulanzien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❌ </a:t>
            </a:r>
            <a:r>
              <a:rPr lang="de-DE" b="1" dirty="0"/>
              <a:t>keine Pflanzenstärkungsmittel</a:t>
            </a:r>
            <a:r>
              <a:rPr lang="de-DE" dirty="0"/>
              <a:t> (nach deutschem Recht)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None/>
            </a:pPr>
            <a:r>
              <a:rPr lang="de-DE" b="1" dirty="0"/>
              <a:t>Nicht zugelassen</a:t>
            </a:r>
            <a:r>
              <a:rPr lang="de-DE" dirty="0"/>
              <a:t> nach: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Pflanzenschutzgesetz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EU-Pflanzenschutzrecht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EU-Düngeprodukte-Verordnung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None/>
            </a:pPr>
            <a:r>
              <a:rPr lang="de-DE" b="1" dirty="0"/>
              <a:t>Dürfen nicht mit Wirkung gegen Schaderreger beworben oder empfohlen werden!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A12797-F673-6509-AD4A-B998802325E3}"/>
              </a:ext>
            </a:extLst>
          </p:cNvPr>
          <p:cNvSpPr txBox="1"/>
          <p:nvPr/>
        </p:nvSpPr>
        <p:spPr>
          <a:xfrm>
            <a:off x="1227667" y="254000"/>
            <a:ext cx="7154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6.) Homöopathie Mittel</a:t>
            </a:r>
          </a:p>
        </p:txBody>
      </p:sp>
    </p:spTree>
    <p:extLst>
      <p:ext uri="{BB962C8B-B14F-4D97-AF65-F5344CB8AC3E}">
        <p14:creationId xmlns:p14="http://schemas.microsoft.com/office/powerpoint/2010/main" val="21152940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68EA4-F5F5-A66A-6D98-9EA62367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13" y="224575"/>
            <a:ext cx="9792419" cy="672891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Allgemeine Feststellung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B15B91-0AA0-127C-5066-33E83975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313" y="1043696"/>
            <a:ext cx="10058612" cy="4022080"/>
          </a:xfrm>
        </p:spPr>
        <p:txBody>
          <a:bodyPr>
            <a:normAutofit/>
          </a:bodyPr>
          <a:lstStyle/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de-DE" sz="3200" dirty="0"/>
              <a:t>Biologika (1-3) bekämpfen den Schaderreger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de-DE" sz="3200" dirty="0"/>
              <a:t>Biostimulanzien (4) füttern die Pflanze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de-DE" sz="3200" dirty="0"/>
              <a:t>Pflanzenstärkungsmittel (5 ) trainieren ihre Abwehr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sz="3200" dirty="0"/>
              <a:t>Homöopathische Mittel (6)… gibt es da eine Wirkung, oder hilft der Glaube?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21A414-E6FE-EFD3-F7C5-411B855B6E97}"/>
              </a:ext>
            </a:extLst>
          </p:cNvPr>
          <p:cNvSpPr txBox="1"/>
          <p:nvPr/>
        </p:nvSpPr>
        <p:spPr>
          <a:xfrm>
            <a:off x="1420939" y="5065776"/>
            <a:ext cx="986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Sobald beworbene Produkte irgendeine Form von Haupt- oder Mikronährstoffe enthalten, ist auch eine „Dünge-Wirkung“ zu erwarten! </a:t>
            </a:r>
            <a:r>
              <a:rPr lang="de-DE" sz="2400" b="1" dirty="0">
                <a:solidFill>
                  <a:srgbClr val="0070C0"/>
                </a:solidFill>
              </a:rPr>
              <a:t>Also, Vorsicht bei vielen Produktwerbungen!</a:t>
            </a:r>
          </a:p>
        </p:txBody>
      </p:sp>
    </p:spTree>
    <p:extLst>
      <p:ext uri="{BB962C8B-B14F-4D97-AF65-F5344CB8AC3E}">
        <p14:creationId xmlns:p14="http://schemas.microsoft.com/office/powerpoint/2010/main" val="30848984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31E6BA-69A1-6FC3-9508-E41C0D38B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52" y="134799"/>
            <a:ext cx="8591496" cy="6742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5100" dirty="0"/>
              <a:t>Zu unseren Versuchen </a:t>
            </a:r>
            <a:r>
              <a:rPr lang="de-DE" sz="4400" dirty="0"/>
              <a:t>- </a:t>
            </a:r>
            <a:r>
              <a:rPr lang="de-DE" sz="4400" b="1" dirty="0" err="1">
                <a:solidFill>
                  <a:srgbClr val="0070C0"/>
                </a:solidFill>
              </a:rPr>
              <a:t>Naše</a:t>
            </a:r>
            <a:r>
              <a:rPr lang="de-DE" sz="4400" b="1" dirty="0">
                <a:solidFill>
                  <a:srgbClr val="0070C0"/>
                </a:solidFill>
              </a:rPr>
              <a:t> </a:t>
            </a:r>
            <a:r>
              <a:rPr lang="de-DE" sz="4400" b="1" dirty="0" err="1">
                <a:solidFill>
                  <a:srgbClr val="0070C0"/>
                </a:solidFill>
              </a:rPr>
              <a:t>experimenty</a:t>
            </a:r>
            <a:endParaRPr lang="de-DE" sz="4400" b="1" dirty="0">
              <a:solidFill>
                <a:srgbClr val="0070C0"/>
              </a:solidFill>
            </a:endParaRPr>
          </a:p>
        </p:txBody>
      </p:sp>
      <p:pic>
        <p:nvPicPr>
          <p:cNvPr id="5" name="Grafik 4" descr="Ein Bild, das draußen, Himmel, Pflanze, Landwirtschaft enthält.&#10;&#10;KI-generierte Inhalte können fehlerhaft sein.">
            <a:extLst>
              <a:ext uri="{FF2B5EF4-FFF2-40B4-BE49-F238E27FC236}">
                <a16:creationId xmlns:a16="http://schemas.microsoft.com/office/drawing/2014/main" id="{B9BABC0A-B3DF-8C86-05F8-2E27CC546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50" y="809090"/>
            <a:ext cx="8504442" cy="5659750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27292964"/>
      </p:ext>
    </p:extLst>
  </p:cSld>
  <p:clrMapOvr>
    <a:masterClrMapping/>
  </p:clrMapOvr>
  <p:transition spd="slow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D0BD7-AA8F-F289-3C17-C32EF2D84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C8A2F-7196-5780-AB2E-104416DE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778" y="121640"/>
            <a:ext cx="10588608" cy="645953"/>
          </a:xfrm>
        </p:spPr>
        <p:txBody>
          <a:bodyPr>
            <a:noAutofit/>
          </a:bodyPr>
          <a:lstStyle/>
          <a:p>
            <a:r>
              <a:rPr lang="de-DE" sz="3200" b="1" dirty="0"/>
              <a:t>Auswahl an Biologika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>
                <a:solidFill>
                  <a:schemeClr val="tx1"/>
                </a:solidFill>
              </a:rPr>
              <a:t>mit Zulassung als PSM in </a:t>
            </a:r>
            <a:r>
              <a:rPr lang="de-DE" sz="3200" b="1" dirty="0"/>
              <a:t>D</a:t>
            </a:r>
            <a:r>
              <a:rPr lang="de-DE" sz="3200" b="1" dirty="0">
                <a:solidFill>
                  <a:schemeClr val="tx1"/>
                </a:solidFill>
              </a:rPr>
              <a:t>eutschland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82BFC33-B5EC-744A-CD0D-C9281C85FB1D}"/>
              </a:ext>
            </a:extLst>
          </p:cNvPr>
          <p:cNvSpPr txBox="1"/>
          <p:nvPr/>
        </p:nvSpPr>
        <p:spPr>
          <a:xfrm>
            <a:off x="1202778" y="650397"/>
            <a:ext cx="10159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Wichtig:</a:t>
            </a:r>
          </a:p>
          <a:p>
            <a:r>
              <a:rPr lang="de-DE" b="1" dirty="0">
                <a:solidFill>
                  <a:srgbClr val="FF0000"/>
                </a:solidFill>
              </a:rPr>
              <a:t>Eine Wirkung muss nachgewiesen werden, um in Deutschland eine Zulassung zu bekommen!</a:t>
            </a:r>
          </a:p>
          <a:p>
            <a:r>
              <a:rPr lang="de-DE" b="1" dirty="0">
                <a:solidFill>
                  <a:srgbClr val="0070C0"/>
                </a:solidFill>
              </a:rPr>
              <a:t>V </a:t>
            </a:r>
            <a:r>
              <a:rPr lang="de-DE" b="1" dirty="0" err="1">
                <a:solidFill>
                  <a:srgbClr val="0070C0"/>
                </a:solidFill>
              </a:rPr>
              <a:t>Německu</a:t>
            </a:r>
            <a:r>
              <a:rPr lang="de-DE" b="1" dirty="0">
                <a:solidFill>
                  <a:srgbClr val="0070C0"/>
                </a:solidFill>
              </a:rPr>
              <a:t> je pro </a:t>
            </a:r>
            <a:r>
              <a:rPr lang="de-DE" b="1" dirty="0" err="1">
                <a:solidFill>
                  <a:srgbClr val="0070C0"/>
                </a:solidFill>
              </a:rPr>
              <a:t>získání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schválení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vyžadován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důkaz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účinnosti</a:t>
            </a:r>
            <a:r>
              <a:rPr lang="de-DE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262969-8D67-F88E-A2C2-CA169B7D43AD}"/>
              </a:ext>
            </a:extLst>
          </p:cNvPr>
          <p:cNvSpPr txBox="1"/>
          <p:nvPr/>
        </p:nvSpPr>
        <p:spPr>
          <a:xfrm>
            <a:off x="1124125" y="1862354"/>
            <a:ext cx="2273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Biologika Fungizide</a:t>
            </a:r>
          </a:p>
          <a:p>
            <a:r>
              <a:rPr lang="de-DE" sz="1400" dirty="0" err="1">
                <a:solidFill>
                  <a:srgbClr val="0070C0"/>
                </a:solidFill>
              </a:rPr>
              <a:t>biologické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přípravky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fungicidy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5D2C410-02A4-DF7E-913B-F27DB147D057}"/>
              </a:ext>
            </a:extLst>
          </p:cNvPr>
          <p:cNvSpPr txBox="1">
            <a:spLocks/>
          </p:cNvSpPr>
          <p:nvPr/>
        </p:nvSpPr>
        <p:spPr>
          <a:xfrm>
            <a:off x="1124125" y="3323913"/>
            <a:ext cx="3036814" cy="2187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BioTen</a:t>
            </a:r>
            <a:endParaRPr lang="de-DE" dirty="0"/>
          </a:p>
          <a:p>
            <a:r>
              <a:rPr lang="de-DE" dirty="0" err="1"/>
              <a:t>FytoSave</a:t>
            </a:r>
            <a:endParaRPr lang="de-DE" dirty="0"/>
          </a:p>
          <a:p>
            <a:r>
              <a:rPr lang="de-DE" dirty="0"/>
              <a:t>Prestop</a:t>
            </a:r>
          </a:p>
          <a:p>
            <a:r>
              <a:rPr lang="de-DE" dirty="0"/>
              <a:t>Romeo</a:t>
            </a:r>
          </a:p>
          <a:p>
            <a:r>
              <a:rPr lang="de-DE" dirty="0"/>
              <a:t>Serenade ASO</a:t>
            </a:r>
          </a:p>
          <a:p>
            <a:r>
              <a:rPr lang="de-DE" dirty="0" err="1"/>
              <a:t>Taegro</a:t>
            </a:r>
            <a:endParaRPr lang="de-DE" dirty="0"/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AAE27B-65A7-8930-CDB6-EB876F90FDFA}"/>
              </a:ext>
            </a:extLst>
          </p:cNvPr>
          <p:cNvSpPr txBox="1"/>
          <p:nvPr/>
        </p:nvSpPr>
        <p:spPr>
          <a:xfrm>
            <a:off x="3822584" y="1862354"/>
            <a:ext cx="2273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Biologika Insektizide</a:t>
            </a:r>
          </a:p>
          <a:p>
            <a:r>
              <a:rPr lang="de-DE" sz="1400" dirty="0" err="1">
                <a:solidFill>
                  <a:srgbClr val="0070C0"/>
                </a:solidFill>
              </a:rPr>
              <a:t>biologické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přípravky</a:t>
            </a:r>
            <a:r>
              <a:rPr lang="de-DE" sz="1400" dirty="0">
                <a:solidFill>
                  <a:srgbClr val="0070C0"/>
                </a:solidFill>
              </a:rPr>
              <a:t> </a:t>
            </a:r>
            <a:r>
              <a:rPr lang="de-DE" sz="1400" dirty="0" err="1">
                <a:solidFill>
                  <a:srgbClr val="0070C0"/>
                </a:solidFill>
              </a:rPr>
              <a:t>insekticidy</a:t>
            </a:r>
            <a:endParaRPr lang="de-DE" sz="1400" b="1" dirty="0">
              <a:solidFill>
                <a:srgbClr val="0070C0"/>
              </a:solidFill>
            </a:endParaRPr>
          </a:p>
          <a:p>
            <a:endParaRPr lang="de-DE" sz="2800" b="1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D2BF471-9393-D7DE-B82D-7C8E67A95535}"/>
              </a:ext>
            </a:extLst>
          </p:cNvPr>
          <p:cNvSpPr txBox="1">
            <a:spLocks/>
          </p:cNvSpPr>
          <p:nvPr/>
        </p:nvSpPr>
        <p:spPr>
          <a:xfrm>
            <a:off x="3822584" y="3322684"/>
            <a:ext cx="4528162" cy="25128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dirty="0" err="1"/>
              <a:t>Bti</a:t>
            </a:r>
            <a:r>
              <a:rPr lang="de-DE" sz="2800" dirty="0"/>
              <a:t>-Produkte wie Dipel ES oder </a:t>
            </a:r>
            <a:r>
              <a:rPr lang="de-DE" sz="2800" dirty="0" err="1"/>
              <a:t>Florbac</a:t>
            </a:r>
            <a:endParaRPr lang="de-DE" sz="2800" dirty="0"/>
          </a:p>
          <a:p>
            <a:pPr algn="l"/>
            <a:r>
              <a:rPr lang="de-DE" sz="2800" dirty="0" err="1"/>
              <a:t>Lalguard</a:t>
            </a:r>
            <a:r>
              <a:rPr lang="de-DE" sz="2800" dirty="0"/>
              <a:t> M52 GR/OD</a:t>
            </a:r>
          </a:p>
          <a:p>
            <a:pPr algn="l"/>
            <a:r>
              <a:rPr lang="de-DE" sz="2800" dirty="0"/>
              <a:t>Naturalis</a:t>
            </a:r>
          </a:p>
          <a:p>
            <a:pPr algn="l"/>
            <a:r>
              <a:rPr lang="de-DE" sz="2800" dirty="0" err="1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Exigon</a:t>
            </a:r>
            <a:br>
              <a:rPr lang="de-DE" sz="2800" dirty="0"/>
            </a:br>
            <a:r>
              <a:rPr lang="de-DE" sz="1700" dirty="0"/>
              <a:t>(nur Notfallzulassung §53 PSchutzG)</a:t>
            </a:r>
          </a:p>
          <a:p>
            <a:pPr algn="l"/>
            <a:r>
              <a:rPr lang="de-DE" sz="2800" dirty="0" err="1"/>
              <a:t>Melocont</a:t>
            </a:r>
            <a:r>
              <a:rPr lang="de-DE" sz="2800" dirty="0"/>
              <a:t> Pilzgerste</a:t>
            </a:r>
            <a:br>
              <a:rPr lang="de-DE" sz="2800" dirty="0"/>
            </a:br>
            <a:r>
              <a:rPr lang="de-DE" sz="1700" dirty="0"/>
              <a:t>(in Deutschland nicht zugelassen)</a:t>
            </a:r>
          </a:p>
          <a:p>
            <a:pPr algn="l"/>
            <a:endParaRPr lang="de-DE" sz="17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A10F367-8010-10ED-CE1E-B45CAD505A9F}"/>
              </a:ext>
            </a:extLst>
          </p:cNvPr>
          <p:cNvSpPr txBox="1"/>
          <p:nvPr/>
        </p:nvSpPr>
        <p:spPr>
          <a:xfrm>
            <a:off x="8350746" y="1785410"/>
            <a:ext cx="3313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Keine Biologika aber Mittel für den Öko-Anbau</a:t>
            </a:r>
          </a:p>
          <a:p>
            <a:r>
              <a:rPr lang="de-DE" sz="1200" b="1" dirty="0" err="1">
                <a:solidFill>
                  <a:srgbClr val="0070C0"/>
                </a:solidFill>
              </a:rPr>
              <a:t>Nejde</a:t>
            </a:r>
            <a:r>
              <a:rPr lang="de-DE" sz="1200" b="1" dirty="0">
                <a:solidFill>
                  <a:srgbClr val="0070C0"/>
                </a:solidFill>
              </a:rPr>
              <a:t> o </a:t>
            </a:r>
            <a:r>
              <a:rPr lang="de-DE" sz="1200" b="1" dirty="0" err="1">
                <a:solidFill>
                  <a:srgbClr val="0070C0"/>
                </a:solidFill>
              </a:rPr>
              <a:t>bioprodukty</a:t>
            </a:r>
            <a:r>
              <a:rPr lang="de-DE" sz="1200" b="1" dirty="0">
                <a:solidFill>
                  <a:srgbClr val="0070C0"/>
                </a:solidFill>
              </a:rPr>
              <a:t>, </a:t>
            </a:r>
            <a:r>
              <a:rPr lang="de-DE" sz="1200" b="1" dirty="0" err="1">
                <a:solidFill>
                  <a:srgbClr val="0070C0"/>
                </a:solidFill>
              </a:rPr>
              <a:t>ale</a:t>
            </a:r>
            <a:r>
              <a:rPr lang="de-DE" sz="1200" b="1" dirty="0">
                <a:solidFill>
                  <a:srgbClr val="0070C0"/>
                </a:solidFill>
              </a:rPr>
              <a:t> o </a:t>
            </a:r>
            <a:r>
              <a:rPr lang="de-DE" sz="1200" b="1" dirty="0" err="1">
                <a:solidFill>
                  <a:srgbClr val="0070C0"/>
                </a:solidFill>
              </a:rPr>
              <a:t>produkty</a:t>
            </a:r>
            <a:r>
              <a:rPr lang="de-DE" sz="1200" b="1" dirty="0">
                <a:solidFill>
                  <a:srgbClr val="0070C0"/>
                </a:solidFill>
              </a:rPr>
              <a:t> pro </a:t>
            </a:r>
            <a:r>
              <a:rPr lang="de-DE" sz="1200" b="1" dirty="0" err="1">
                <a:solidFill>
                  <a:srgbClr val="0070C0"/>
                </a:solidFill>
              </a:rPr>
              <a:t>ekologické</a:t>
            </a:r>
            <a:r>
              <a:rPr lang="de-DE" sz="1200" b="1" dirty="0">
                <a:solidFill>
                  <a:srgbClr val="0070C0"/>
                </a:solidFill>
              </a:rPr>
              <a:t> </a:t>
            </a:r>
            <a:r>
              <a:rPr lang="de-DE" sz="1200" b="1" dirty="0" err="1">
                <a:solidFill>
                  <a:srgbClr val="0070C0"/>
                </a:solidFill>
              </a:rPr>
              <a:t>zemědělství</a:t>
            </a:r>
            <a:endParaRPr lang="de-DE" sz="1200" b="1" dirty="0">
              <a:solidFill>
                <a:srgbClr val="0070C0"/>
              </a:solidFill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FFFDDE4-2B09-671F-291E-6EFDCBE997EC}"/>
              </a:ext>
            </a:extLst>
          </p:cNvPr>
          <p:cNvSpPr txBox="1">
            <a:spLocks/>
          </p:cNvSpPr>
          <p:nvPr/>
        </p:nvSpPr>
        <p:spPr>
          <a:xfrm>
            <a:off x="8600749" y="3678236"/>
            <a:ext cx="3190637" cy="2246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dirty="0"/>
              <a:t>Kupfer</a:t>
            </a:r>
          </a:p>
          <a:p>
            <a:pPr algn="l"/>
            <a:r>
              <a:rPr lang="de-DE" sz="2800" dirty="0"/>
              <a:t>Neem-Azal T/S</a:t>
            </a:r>
          </a:p>
          <a:p>
            <a:pPr algn="l"/>
            <a:r>
              <a:rPr lang="de-DE" sz="2800" dirty="0"/>
              <a:t>Schwefel</a:t>
            </a:r>
          </a:p>
          <a:p>
            <a:pPr algn="l"/>
            <a:r>
              <a:rPr lang="de-DE" sz="2800" dirty="0" err="1"/>
              <a:t>Spruzit</a:t>
            </a:r>
            <a:r>
              <a:rPr lang="de-DE" sz="2800" dirty="0"/>
              <a:t> Neu</a:t>
            </a:r>
          </a:p>
          <a:p>
            <a:pPr algn="l"/>
            <a:r>
              <a:rPr lang="de-DE" sz="2800" dirty="0" err="1"/>
              <a:t>Vitisan</a:t>
            </a:r>
            <a:r>
              <a:rPr lang="de-DE" sz="2800" dirty="0"/>
              <a:t>/Kumar</a:t>
            </a:r>
          </a:p>
        </p:txBody>
      </p:sp>
    </p:spTree>
    <p:extLst>
      <p:ext uri="{BB962C8B-B14F-4D97-AF65-F5344CB8AC3E}">
        <p14:creationId xmlns:p14="http://schemas.microsoft.com/office/powerpoint/2010/main" val="115835987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0B8CB-3844-6A58-235B-3519B8AC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380" y="66745"/>
            <a:ext cx="9792419" cy="1039679"/>
          </a:xfrm>
        </p:spPr>
        <p:txBody>
          <a:bodyPr>
            <a:noAutofit/>
          </a:bodyPr>
          <a:lstStyle/>
          <a:p>
            <a:r>
              <a:rPr lang="de-DE" sz="3600" b="1" dirty="0"/>
              <a:t>Fungizide – Wirkstoffe und  Wirkmechanismus</a:t>
            </a:r>
            <a:br>
              <a:rPr lang="de-DE" sz="3600" b="1" dirty="0"/>
            </a:br>
            <a:r>
              <a:rPr lang="de-DE" sz="2800" b="1" dirty="0" err="1">
                <a:solidFill>
                  <a:srgbClr val="0070C0"/>
                </a:solidFill>
              </a:rPr>
              <a:t>Fungicidy</a:t>
            </a:r>
            <a:r>
              <a:rPr lang="de-DE" sz="2800" b="1" dirty="0">
                <a:solidFill>
                  <a:srgbClr val="0070C0"/>
                </a:solidFill>
              </a:rPr>
              <a:t> – </a:t>
            </a:r>
            <a:r>
              <a:rPr lang="de-DE" sz="2800" b="1" dirty="0" err="1">
                <a:solidFill>
                  <a:srgbClr val="0070C0"/>
                </a:solidFill>
              </a:rPr>
              <a:t>účinné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látky</a:t>
            </a:r>
            <a:r>
              <a:rPr lang="de-DE" sz="2800" b="1" dirty="0">
                <a:solidFill>
                  <a:srgbClr val="0070C0"/>
                </a:solidFill>
              </a:rPr>
              <a:t> a </a:t>
            </a:r>
            <a:r>
              <a:rPr lang="de-DE" sz="2800" b="1" dirty="0" err="1">
                <a:solidFill>
                  <a:srgbClr val="0070C0"/>
                </a:solidFill>
              </a:rPr>
              <a:t>mechanismus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účinku</a:t>
            </a:r>
            <a:endParaRPr lang="de-DE" sz="2800" b="1" dirty="0">
              <a:solidFill>
                <a:srgbClr val="0070C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956CA3-8AFC-F33B-A1D2-5834793FA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380" y="1106424"/>
            <a:ext cx="9792420" cy="5087792"/>
          </a:xfrm>
        </p:spPr>
        <p:txBody>
          <a:bodyPr>
            <a:norm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BioTen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Trichoderma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-Stämme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Wirkung: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Phytium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Phytophthora, Verticillium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FytoSave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chito-oligo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Saccharide+galacturonic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 Säuren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Wirkung: 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Echte Mehltaupilze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Prestop (</a:t>
            </a:r>
            <a:r>
              <a:rPr lang="de-D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Clonostachys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 rosea Stamm J1446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Wirkung: 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Botrytis, Fusarium,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Phytium</a:t>
            </a:r>
            <a:endParaRPr lang="de-DE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Romeo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Cerevisane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, aus Zellwänden von Hefestämmen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Wirkung: 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Botrytis, Echte Mehltaupilze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Serenade ASO (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de-D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amyloliquefaciens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 Stamm QST 713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Wirkung: 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Botrytis, Echte Mehltaupilze, Fusarium, Bakterien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Taegro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de-D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amyloliquefaciens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 FZB24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Wirkung: 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Botrytis, Echter Mehltau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6F8D103-AE37-B68D-CD9A-913AACB34577}"/>
              </a:ext>
            </a:extLst>
          </p:cNvPr>
          <p:cNvSpPr/>
          <p:nvPr/>
        </p:nvSpPr>
        <p:spPr>
          <a:xfrm>
            <a:off x="1561380" y="1911096"/>
            <a:ext cx="1885908" cy="493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4719C2F-35F8-6114-DE22-47A1B87D0793}"/>
              </a:ext>
            </a:extLst>
          </p:cNvPr>
          <p:cNvSpPr/>
          <p:nvPr/>
        </p:nvSpPr>
        <p:spPr>
          <a:xfrm>
            <a:off x="1561380" y="5287629"/>
            <a:ext cx="1520867" cy="493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6A087FB-C7AD-6FB7-2BC3-1B2211E68DD3}"/>
              </a:ext>
            </a:extLst>
          </p:cNvPr>
          <p:cNvSpPr txBox="1"/>
          <p:nvPr/>
        </p:nvSpPr>
        <p:spPr>
          <a:xfrm>
            <a:off x="1561379" y="6329590"/>
            <a:ext cx="9339501" cy="4616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FytoSave</a:t>
            </a:r>
            <a:r>
              <a:rPr lang="de-DE" sz="2400" dirty="0"/>
              <a:t> und </a:t>
            </a:r>
            <a:r>
              <a:rPr lang="de-DE" sz="2400" b="1" dirty="0" err="1"/>
              <a:t>Taegro</a:t>
            </a:r>
            <a:r>
              <a:rPr lang="de-DE" sz="2400" dirty="0"/>
              <a:t> haben wir in mehreren Versuchen getestet</a:t>
            </a:r>
          </a:p>
        </p:txBody>
      </p:sp>
    </p:spTree>
    <p:extLst>
      <p:ext uri="{BB962C8B-B14F-4D97-AF65-F5344CB8AC3E}">
        <p14:creationId xmlns:p14="http://schemas.microsoft.com/office/powerpoint/2010/main" val="191073070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08547-E91B-5F68-0AA2-F0DE5E9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565" y="93866"/>
            <a:ext cx="7419447" cy="532342"/>
          </a:xfrm>
        </p:spPr>
        <p:txBody>
          <a:bodyPr>
            <a:normAutofit fontScale="90000"/>
          </a:bodyPr>
          <a:lstStyle/>
          <a:p>
            <a:r>
              <a:rPr lang="de-DE" dirty="0"/>
              <a:t>Versuche ( </a:t>
            </a:r>
            <a:r>
              <a:rPr lang="de-DE" sz="3600" dirty="0" err="1">
                <a:solidFill>
                  <a:srgbClr val="0070C0"/>
                </a:solidFill>
              </a:rPr>
              <a:t>Pokus</a:t>
            </a:r>
            <a:r>
              <a:rPr lang="de-DE" dirty="0"/>
              <a:t>) 2023 + 2024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7340FD-A74F-5C3C-6ED7-1E50D128D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48" y="691390"/>
            <a:ext cx="10972799" cy="7579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dirty="0"/>
              <a:t>Testung einer Spritzfolge mit biologischen Fungiziden gegen</a:t>
            </a:r>
            <a:br>
              <a:rPr lang="de-DE" dirty="0"/>
            </a:br>
            <a:r>
              <a:rPr lang="de-DE" dirty="0"/>
              <a:t> </a:t>
            </a:r>
            <a:r>
              <a:rPr lang="de-DE" b="1" dirty="0"/>
              <a:t>Echten Mehltau (</a:t>
            </a:r>
            <a:r>
              <a:rPr lang="de-DE" sz="1900" i="1" dirty="0" err="1"/>
              <a:t>Podosphaera</a:t>
            </a:r>
            <a:r>
              <a:rPr lang="de-DE" sz="1900" i="1" dirty="0"/>
              <a:t> </a:t>
            </a:r>
            <a:r>
              <a:rPr lang="de-DE" sz="1900" i="1" dirty="0" err="1"/>
              <a:t>pannosa</a:t>
            </a:r>
            <a:r>
              <a:rPr lang="de-DE" dirty="0"/>
              <a:t>) an Rosa The Fairy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5" name="Grafik 4" descr="Ein Bild, das draußen, Himmel, Gelände, Pflanze enthält.&#10;&#10;KI-generierte Inhalte können fehlerhaft sein.">
            <a:extLst>
              <a:ext uri="{FF2B5EF4-FFF2-40B4-BE49-F238E27FC236}">
                <a16:creationId xmlns:a16="http://schemas.microsoft.com/office/drawing/2014/main" id="{197BC325-94BC-3FE1-C4E2-9C5640E5B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48" y="1514475"/>
            <a:ext cx="8981801" cy="5249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218894"/>
      </p:ext>
    </p:extLst>
  </p:cSld>
  <p:clrMapOvr>
    <a:masterClrMapping/>
  </p:clrMapOvr>
  <p:transition spd="slow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BE796-A7EB-503E-CD77-51506603A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7A79C-6A5C-5123-1D34-68E3C402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552" y="112969"/>
            <a:ext cx="9792419" cy="532342"/>
          </a:xfrm>
        </p:spPr>
        <p:txBody>
          <a:bodyPr>
            <a:no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Mittel in der Testung (</a:t>
            </a:r>
            <a:r>
              <a:rPr lang="de-DE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Testované</a:t>
            </a:r>
            <a:r>
              <a:rPr lang="de-D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8B49A9-FCE7-3660-976E-F7C3253E7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877093"/>
            <a:ext cx="10716768" cy="5745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FytoSave</a:t>
            </a:r>
            <a:r>
              <a:rPr lang="de-DE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von Syngenta (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als Pflanzenschutzmittel zugelassen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12 Anwendungen pro Jahr möglich </a:t>
            </a:r>
          </a:p>
          <a:p>
            <a:pPr marL="0" indent="0">
              <a:buNone/>
            </a:pPr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Wirkstoffe:</a:t>
            </a:r>
          </a:p>
          <a:p>
            <a:pPr lvl="1"/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12,5 g/l COS (</a:t>
            </a:r>
            <a:r>
              <a:rPr lang="de-DE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chito-oligosaccharides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OGA(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oligo-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galacturonic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Schalen von Krustentieren	aus Zitrusfrüchten</a:t>
            </a:r>
          </a:p>
          <a:p>
            <a:pPr marL="0" indent="0">
              <a:buNone/>
            </a:pPr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Wirkung: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Aktivierung der </a:t>
            </a:r>
            <a:r>
              <a:rPr lang="de-DE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pflanzeneignenen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Abwehrkräfte</a:t>
            </a: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Taegro</a:t>
            </a:r>
            <a:r>
              <a:rPr lang="de-DE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von Syngenta (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als Pflanzenschutzmittel zugelassen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10 Anwendungen pro Jahr möglich </a:t>
            </a:r>
          </a:p>
          <a:p>
            <a:pPr marL="0" indent="0">
              <a:buNone/>
            </a:pPr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Wirkstoffe:</a:t>
            </a:r>
            <a:b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130g/kg Bacillus </a:t>
            </a:r>
            <a:r>
              <a:rPr lang="de-DE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amyloliquefaciens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FZB24, natürlich vorkommend im Boden</a:t>
            </a:r>
          </a:p>
          <a:p>
            <a:pPr marL="0" indent="0">
              <a:buNone/>
            </a:pPr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Wirkung:</a:t>
            </a:r>
          </a:p>
          <a:p>
            <a:r>
              <a:rPr lang="de-DE" sz="20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fungizide Wirkung durch Bildung von Metaboliten </a:t>
            </a:r>
          </a:p>
          <a:p>
            <a:r>
              <a:rPr lang="de-DE" sz="20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die Zellmembran von Schadmikroorganismen zersetzen</a:t>
            </a:r>
            <a:endParaRPr lang="de-DE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21507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31345-7C41-074C-C72F-64D21CB8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(</a:t>
            </a:r>
            <a:r>
              <a:rPr lang="de-DE" sz="2800" b="1" dirty="0" err="1">
                <a:solidFill>
                  <a:srgbClr val="0070C0"/>
                </a:solidFill>
              </a:rPr>
              <a:t>Přehled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prezentace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D3F6E0-D2E8-BBD3-C6BB-7F628FA2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380" y="1842878"/>
            <a:ext cx="9792420" cy="4852890"/>
          </a:xfrm>
        </p:spPr>
        <p:txBody>
          <a:bodyPr>
            <a:normAutofit/>
          </a:bodyPr>
          <a:lstStyle/>
          <a:p>
            <a:r>
              <a:rPr lang="de-DE" dirty="0"/>
              <a:t>Vorstellung des Baumschul-Beratungsringes (BBR)</a:t>
            </a:r>
          </a:p>
          <a:p>
            <a:pPr lvl="1"/>
            <a:r>
              <a:rPr lang="de-DE" b="1" dirty="0" err="1">
                <a:solidFill>
                  <a:srgbClr val="0070C0"/>
                </a:solidFill>
              </a:rPr>
              <a:t>Zavedení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poradenské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služby</a:t>
            </a:r>
            <a:r>
              <a:rPr lang="de-DE" b="1" dirty="0">
                <a:solidFill>
                  <a:srgbClr val="0070C0"/>
                </a:solidFill>
              </a:rPr>
              <a:t> pro </a:t>
            </a:r>
            <a:r>
              <a:rPr lang="de-DE" b="1" dirty="0" err="1">
                <a:solidFill>
                  <a:srgbClr val="0070C0"/>
                </a:solidFill>
              </a:rPr>
              <a:t>školky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stromů</a:t>
            </a:r>
            <a:endParaRPr lang="de-DE" b="1" dirty="0">
              <a:solidFill>
                <a:srgbClr val="0070C0"/>
              </a:solidFill>
            </a:endParaRPr>
          </a:p>
          <a:p>
            <a:pPr lvl="1"/>
            <a:endParaRPr lang="de-DE" dirty="0"/>
          </a:p>
          <a:p>
            <a:r>
              <a:rPr lang="de-DE" dirty="0"/>
              <a:t>Begriffserläuterung - Biologika</a:t>
            </a:r>
          </a:p>
          <a:p>
            <a:pPr lvl="1"/>
            <a:r>
              <a:rPr lang="de-DE" b="1" dirty="0" err="1">
                <a:solidFill>
                  <a:srgbClr val="0070C0"/>
                </a:solidFill>
              </a:rPr>
              <a:t>Vysvětlení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pojmů</a:t>
            </a:r>
            <a:r>
              <a:rPr lang="de-DE" b="1" dirty="0">
                <a:solidFill>
                  <a:srgbClr val="0070C0"/>
                </a:solidFill>
              </a:rPr>
              <a:t> – </a:t>
            </a:r>
            <a:r>
              <a:rPr lang="de-DE" b="1" dirty="0" err="1">
                <a:solidFill>
                  <a:srgbClr val="0070C0"/>
                </a:solidFill>
              </a:rPr>
              <a:t>biologické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přípravky</a:t>
            </a:r>
            <a:endParaRPr lang="de-DE" b="1" dirty="0">
              <a:solidFill>
                <a:srgbClr val="0070C0"/>
              </a:solidFill>
            </a:endParaRPr>
          </a:p>
          <a:p>
            <a:pPr lvl="1"/>
            <a:endParaRPr lang="de-DE" dirty="0"/>
          </a:p>
          <a:p>
            <a:r>
              <a:rPr lang="de-DE" dirty="0"/>
              <a:t>Versuche</a:t>
            </a:r>
          </a:p>
          <a:p>
            <a:pPr lvl="1"/>
            <a:r>
              <a:rPr lang="de-DE" b="1" dirty="0" err="1">
                <a:solidFill>
                  <a:srgbClr val="0070C0"/>
                </a:solidFill>
              </a:rPr>
              <a:t>Pokus</a:t>
            </a:r>
            <a:endParaRPr lang="de-DE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Zusammenfassung</a:t>
            </a:r>
          </a:p>
          <a:p>
            <a:pPr lvl="1"/>
            <a:r>
              <a:rPr lang="de-DE" b="1" dirty="0" err="1">
                <a:solidFill>
                  <a:srgbClr val="0070C0"/>
                </a:solidFill>
              </a:rPr>
              <a:t>Shrnutí</a:t>
            </a:r>
            <a:endParaRPr lang="de-DE" b="1" dirty="0">
              <a:solidFill>
                <a:srgbClr val="0070C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8916068"/>
      </p:ext>
    </p:extLst>
  </p:cSld>
  <p:clrMapOvr>
    <a:masterClrMapping/>
  </p:clrMapOvr>
  <p:transition spd="slow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F50AF-3E04-8483-0DFE-57940F950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E1723-0A61-28F5-6F7D-E5AD4DDE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957" y="64235"/>
            <a:ext cx="4896209" cy="566208"/>
          </a:xfrm>
        </p:spPr>
        <p:txBody>
          <a:bodyPr>
            <a:normAutofit fontScale="90000"/>
          </a:bodyPr>
          <a:lstStyle/>
          <a:p>
            <a:r>
              <a:rPr lang="de-DE" dirty="0"/>
              <a:t>Spritzfolge 2023</a:t>
            </a:r>
          </a:p>
        </p:txBody>
      </p:sp>
      <p:pic>
        <p:nvPicPr>
          <p:cNvPr id="4" name="Grafik 3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7D7678E8-7590-BD69-F5B8-818CA14BA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825" y="996690"/>
            <a:ext cx="4974031" cy="4864619"/>
          </a:xfrm>
          <a:prstGeom prst="rect">
            <a:avLst/>
          </a:prstGeom>
        </p:spPr>
      </p:pic>
      <p:pic>
        <p:nvPicPr>
          <p:cNvPr id="7" name="Grafik 6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955BB49B-E43F-3CB2-7540-9213DFAE1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856" y="178440"/>
            <a:ext cx="4488734" cy="577247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C8874F9-2EAA-010D-C461-502CF230E899}"/>
              </a:ext>
            </a:extLst>
          </p:cNvPr>
          <p:cNvSpPr txBox="1"/>
          <p:nvPr/>
        </p:nvSpPr>
        <p:spPr>
          <a:xfrm>
            <a:off x="1301957" y="5892436"/>
            <a:ext cx="4803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Gelb </a:t>
            </a:r>
            <a:r>
              <a:rPr lang="de-DE" dirty="0"/>
              <a:t>= </a:t>
            </a:r>
            <a:r>
              <a:rPr lang="de-DE" b="1" dirty="0" err="1">
                <a:solidFill>
                  <a:srgbClr val="0070C0"/>
                </a:solidFill>
              </a:rPr>
              <a:t>Fungicidy</a:t>
            </a:r>
            <a:r>
              <a:rPr lang="de-DE" b="1" dirty="0">
                <a:solidFill>
                  <a:srgbClr val="0070C0"/>
                </a:solidFill>
              </a:rPr>
              <a:t>, </a:t>
            </a:r>
            <a:r>
              <a:rPr lang="de-DE" b="1" dirty="0" err="1">
                <a:solidFill>
                  <a:srgbClr val="0070C0"/>
                </a:solidFill>
              </a:rPr>
              <a:t>které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ničí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houby</a:t>
            </a:r>
            <a:endParaRPr lang="de-DE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r>
              <a:rPr lang="de-DE" dirty="0"/>
              <a:t>Stoppspritzungen!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81C7CFA-53E9-AE75-C146-E0BD2C1815A8}"/>
              </a:ext>
            </a:extLst>
          </p:cNvPr>
          <p:cNvSpPr txBox="1"/>
          <p:nvPr/>
        </p:nvSpPr>
        <p:spPr>
          <a:xfrm>
            <a:off x="6373368" y="5892436"/>
            <a:ext cx="2368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/>
              <a:t>*</a:t>
            </a:r>
            <a:r>
              <a:rPr lang="de-DE" sz="1300" dirty="0" err="1"/>
              <a:t>Množství</a:t>
            </a:r>
            <a:r>
              <a:rPr lang="de-DE" sz="1300" dirty="0"/>
              <a:t> </a:t>
            </a:r>
            <a:r>
              <a:rPr lang="de-DE" sz="1300" dirty="0" err="1"/>
              <a:t>vody</a:t>
            </a:r>
            <a:r>
              <a:rPr lang="de-DE" sz="1300" dirty="0"/>
              <a:t>: 1000 l/ha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D7ED46E-8CBA-1280-42F2-8620E2817D56}"/>
              </a:ext>
            </a:extLst>
          </p:cNvPr>
          <p:cNvSpPr txBox="1"/>
          <p:nvPr/>
        </p:nvSpPr>
        <p:spPr>
          <a:xfrm>
            <a:off x="7556247" y="630443"/>
            <a:ext cx="190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rgbClr val="0070C0"/>
                </a:solidFill>
              </a:rPr>
              <a:t>standardní</a:t>
            </a:r>
            <a:r>
              <a:rPr lang="de-DE" sz="1400" b="1" dirty="0">
                <a:solidFill>
                  <a:srgbClr val="0070C0"/>
                </a:solidFill>
              </a:rPr>
              <a:t> </a:t>
            </a:r>
            <a:r>
              <a:rPr lang="de-DE" sz="1400" b="1" dirty="0" err="1">
                <a:solidFill>
                  <a:srgbClr val="0070C0"/>
                </a:solidFill>
              </a:rPr>
              <a:t>praxe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EC10EC-EE71-0B1C-63E2-070796EAD8AA}"/>
              </a:ext>
            </a:extLst>
          </p:cNvPr>
          <p:cNvSpPr txBox="1"/>
          <p:nvPr/>
        </p:nvSpPr>
        <p:spPr>
          <a:xfrm>
            <a:off x="3264663" y="1450355"/>
            <a:ext cx="71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rgbClr val="0070C0"/>
                </a:solidFill>
              </a:rPr>
              <a:t>Pokus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07B6A86-5E5E-E9D6-B8C7-D33D359D972B}"/>
              </a:ext>
            </a:extLst>
          </p:cNvPr>
          <p:cNvSpPr txBox="1"/>
          <p:nvPr/>
        </p:nvSpPr>
        <p:spPr>
          <a:xfrm>
            <a:off x="1301957" y="537749"/>
            <a:ext cx="296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70C0"/>
                </a:solidFill>
              </a:rPr>
              <a:t>Sekvence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léčby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0549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078D5-2FC3-8892-7A0B-7B46F280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698" y="96983"/>
            <a:ext cx="3602517" cy="492952"/>
          </a:xfrm>
        </p:spPr>
        <p:txBody>
          <a:bodyPr>
            <a:noAutofit/>
          </a:bodyPr>
          <a:lstStyle/>
          <a:p>
            <a:r>
              <a:rPr lang="de-DE" sz="3600" dirty="0"/>
              <a:t>Ergebnisse 2023 </a:t>
            </a:r>
          </a:p>
        </p:txBody>
      </p:sp>
      <p:pic>
        <p:nvPicPr>
          <p:cNvPr id="5" name="Grafik 4" descr="Ein Bild, das Text, Screenshot, Farbigkeit, parallel enthält.&#10;&#10;KI-generierte Inhalte können fehlerhaft sein.">
            <a:extLst>
              <a:ext uri="{FF2B5EF4-FFF2-40B4-BE49-F238E27FC236}">
                <a16:creationId xmlns:a16="http://schemas.microsoft.com/office/drawing/2014/main" id="{4D18D30A-D560-6464-0A23-246063511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97" y="821266"/>
            <a:ext cx="8711765" cy="5939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07B7892-5440-7590-5EB8-79581332C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535" y="377083"/>
            <a:ext cx="6402363" cy="385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7CA4CF1-C2D2-DAC4-AD41-B3B3BBD8E929}"/>
              </a:ext>
            </a:extLst>
          </p:cNvPr>
          <p:cNvSpPr txBox="1"/>
          <p:nvPr/>
        </p:nvSpPr>
        <p:spPr>
          <a:xfrm>
            <a:off x="5964736" y="7751"/>
            <a:ext cx="423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Bonitur-Klassen - </a:t>
            </a:r>
            <a:r>
              <a:rPr lang="de-DE" b="1" dirty="0" err="1">
                <a:solidFill>
                  <a:srgbClr val="0070C0"/>
                </a:solidFill>
              </a:rPr>
              <a:t>systém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hodnocení</a:t>
            </a:r>
            <a:r>
              <a:rPr lang="de-DE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1511DBA-B0BE-175B-4BEE-1C01DC51D8C0}"/>
              </a:ext>
            </a:extLst>
          </p:cNvPr>
          <p:cNvSpPr txBox="1"/>
          <p:nvPr/>
        </p:nvSpPr>
        <p:spPr>
          <a:xfrm>
            <a:off x="1352040" y="464247"/>
            <a:ext cx="118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70C0"/>
                </a:solidFill>
              </a:rPr>
              <a:t>Výsledky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10970"/>
      </p:ext>
    </p:extLst>
  </p:cSld>
  <p:clrMapOvr>
    <a:masterClrMapping/>
  </p:clrMapOvr>
  <p:transition spd="slow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652D8-1FF1-4ECB-3D88-3DF1CC9F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180" y="111125"/>
            <a:ext cx="9792419" cy="549275"/>
          </a:xfrm>
        </p:spPr>
        <p:txBody>
          <a:bodyPr>
            <a:normAutofit fontScale="90000"/>
          </a:bodyPr>
          <a:lstStyle/>
          <a:p>
            <a:r>
              <a:rPr lang="de-DE" dirty="0"/>
              <a:t>Ergebnisse </a:t>
            </a:r>
          </a:p>
        </p:txBody>
      </p:sp>
      <p:pic>
        <p:nvPicPr>
          <p:cNvPr id="5" name="Grafik 4" descr="Ein Bild, das Text, Screenshot, parallel, Diagramm enthält.&#10;&#10;KI-generierte Inhalte können fehlerhaft sein.">
            <a:extLst>
              <a:ext uri="{FF2B5EF4-FFF2-40B4-BE49-F238E27FC236}">
                <a16:creationId xmlns:a16="http://schemas.microsoft.com/office/drawing/2014/main" id="{450E0021-EB58-D42F-5AD9-6C3F5EC08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30" y="802809"/>
            <a:ext cx="8622370" cy="57889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0F5ED5C-B28A-F4BA-23FF-EAAB715C0716}"/>
              </a:ext>
            </a:extLst>
          </p:cNvPr>
          <p:cNvSpPr txBox="1"/>
          <p:nvPr/>
        </p:nvSpPr>
        <p:spPr>
          <a:xfrm>
            <a:off x="4187787" y="131440"/>
            <a:ext cx="69226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/>
              <a:t>% Einteilung nach Verkaufsgrößen zum Versuchsende</a:t>
            </a:r>
          </a:p>
          <a:p>
            <a:r>
              <a:rPr lang="de-DE" sz="2000" b="1" dirty="0">
                <a:solidFill>
                  <a:srgbClr val="0070C0"/>
                </a:solidFill>
              </a:rPr>
              <a:t>% </a:t>
            </a:r>
            <a:r>
              <a:rPr lang="pl-PL" sz="2000" b="1" dirty="0">
                <a:solidFill>
                  <a:srgbClr val="0070C0"/>
                </a:solidFill>
              </a:rPr>
              <a:t>Klasifikace podle velikosti trhu na konci studie</a:t>
            </a:r>
            <a:endParaRPr lang="de-DE" sz="2000" b="1" dirty="0">
              <a:solidFill>
                <a:srgbClr val="0070C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1E46E4-4724-C045-ECE0-302E2C35B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115" y="6362548"/>
            <a:ext cx="2889576" cy="37160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649131F-D574-8DA6-7A9B-6ACCEACDE8A2}"/>
              </a:ext>
            </a:extLst>
          </p:cNvPr>
          <p:cNvSpPr txBox="1"/>
          <p:nvPr/>
        </p:nvSpPr>
        <p:spPr>
          <a:xfrm>
            <a:off x="1525018" y="546939"/>
            <a:ext cx="118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70C0"/>
                </a:solidFill>
              </a:rPr>
              <a:t>Výsledky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05251"/>
      </p:ext>
    </p:extLst>
  </p:cSld>
  <p:clrMapOvr>
    <a:masterClrMapping/>
  </p:clrMapOvr>
  <p:transition spd="slow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04EAD-7BFC-EB60-8B1A-83AFD180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514" y="94192"/>
            <a:ext cx="4868546" cy="540808"/>
          </a:xfrm>
        </p:spPr>
        <p:txBody>
          <a:bodyPr>
            <a:normAutofit fontScale="90000"/>
          </a:bodyPr>
          <a:lstStyle/>
          <a:p>
            <a:r>
              <a:rPr lang="de-DE" dirty="0"/>
              <a:t>Spritzplan 2024</a:t>
            </a:r>
          </a:p>
        </p:txBody>
      </p:sp>
      <p:pic>
        <p:nvPicPr>
          <p:cNvPr id="5" name="Grafik 4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A1AB868C-3F99-7160-F54B-1CA5B31FC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70" y="795867"/>
            <a:ext cx="4980389" cy="5398324"/>
          </a:xfrm>
          <a:prstGeom prst="rect">
            <a:avLst/>
          </a:prstGeom>
        </p:spPr>
      </p:pic>
      <p:pic>
        <p:nvPicPr>
          <p:cNvPr id="7" name="Grafik 6" descr="Ein Bild, das Text, Screenshot, Zahl, parallel enthält.&#10;&#10;KI-generierte Inhalte können fehlerhaft sein.">
            <a:extLst>
              <a:ext uri="{FF2B5EF4-FFF2-40B4-BE49-F238E27FC236}">
                <a16:creationId xmlns:a16="http://schemas.microsoft.com/office/drawing/2014/main" id="{5965D21D-1DB7-3BDF-BBC5-6426DE0E9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818" y="94192"/>
            <a:ext cx="4980390" cy="674119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AD81AEC-739D-9BCE-0C52-282AD4116EF7}"/>
              </a:ext>
            </a:extLst>
          </p:cNvPr>
          <p:cNvSpPr txBox="1"/>
          <p:nvPr/>
        </p:nvSpPr>
        <p:spPr>
          <a:xfrm>
            <a:off x="1400514" y="6117477"/>
            <a:ext cx="398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Fiona 6 = Testprodukt</a:t>
            </a:r>
          </a:p>
          <a:p>
            <a:r>
              <a:rPr lang="de-DE" dirty="0" err="1"/>
              <a:t>Elasto</a:t>
            </a:r>
            <a:r>
              <a:rPr lang="de-DE" dirty="0"/>
              <a:t> = Netzmittel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82F2C3-D13D-16E1-5B77-77E71B7AE681}"/>
              </a:ext>
            </a:extLst>
          </p:cNvPr>
          <p:cNvSpPr txBox="1"/>
          <p:nvPr/>
        </p:nvSpPr>
        <p:spPr>
          <a:xfrm>
            <a:off x="9466256" y="0"/>
            <a:ext cx="190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rgbClr val="0070C0"/>
                </a:solidFill>
              </a:rPr>
              <a:t>standardní</a:t>
            </a:r>
            <a:r>
              <a:rPr lang="de-DE" sz="1400" b="1" dirty="0">
                <a:solidFill>
                  <a:srgbClr val="0070C0"/>
                </a:solidFill>
              </a:rPr>
              <a:t> </a:t>
            </a:r>
            <a:r>
              <a:rPr lang="de-DE" sz="1400" b="1" dirty="0" err="1">
                <a:solidFill>
                  <a:srgbClr val="0070C0"/>
                </a:solidFill>
              </a:rPr>
              <a:t>praxe</a:t>
            </a:r>
            <a:endParaRPr lang="de-DE" sz="1400" b="1" dirty="0">
              <a:solidFill>
                <a:srgbClr val="0070C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1B53C27-5A09-A561-8AAA-9F15A84282C5}"/>
              </a:ext>
            </a:extLst>
          </p:cNvPr>
          <p:cNvSpPr txBox="1"/>
          <p:nvPr/>
        </p:nvSpPr>
        <p:spPr>
          <a:xfrm>
            <a:off x="4151631" y="765920"/>
            <a:ext cx="71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rgbClr val="0070C0"/>
                </a:solidFill>
              </a:rPr>
              <a:t>Pokus</a:t>
            </a:r>
            <a:endParaRPr lang="de-DE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0947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E7AA9-166E-BE30-5873-5FD6CC7B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14" y="59797"/>
            <a:ext cx="9792419" cy="540808"/>
          </a:xfrm>
        </p:spPr>
        <p:txBody>
          <a:bodyPr>
            <a:normAutofit fontScale="90000"/>
          </a:bodyPr>
          <a:lstStyle/>
          <a:p>
            <a:r>
              <a:rPr lang="de-DE" dirty="0"/>
              <a:t>Ergebnisse 2024</a:t>
            </a:r>
          </a:p>
        </p:txBody>
      </p:sp>
      <p:pic>
        <p:nvPicPr>
          <p:cNvPr id="5" name="Grafik 4" descr="Ein Bild, das Text, Screenshot, Farbigkeit, Reihe enthält.&#10;&#10;KI-generierte Inhalte können fehlerhaft sein.">
            <a:extLst>
              <a:ext uri="{FF2B5EF4-FFF2-40B4-BE49-F238E27FC236}">
                <a16:creationId xmlns:a16="http://schemas.microsoft.com/office/drawing/2014/main" id="{E09285E5-93F0-226D-FE70-77781DDF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766" y="549216"/>
            <a:ext cx="9306501" cy="684958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E0EF0D0-F12F-2647-EF1C-E5DA92E37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219" y="432298"/>
            <a:ext cx="5688760" cy="336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0486DB2-9B89-9AD5-0E20-3CDD5E50A0E8}"/>
              </a:ext>
            </a:extLst>
          </p:cNvPr>
          <p:cNvSpPr txBox="1"/>
          <p:nvPr/>
        </p:nvSpPr>
        <p:spPr>
          <a:xfrm>
            <a:off x="5253219" y="78912"/>
            <a:ext cx="5423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% Befall der Blattmasse -  </a:t>
            </a:r>
            <a:r>
              <a:rPr lang="de-DE" b="1" dirty="0" err="1">
                <a:solidFill>
                  <a:srgbClr val="0070C0"/>
                </a:solidFill>
              </a:rPr>
              <a:t>napadení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listové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plochy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5754ED7-99DE-9268-D631-BD2B1206186E}"/>
              </a:ext>
            </a:extLst>
          </p:cNvPr>
          <p:cNvSpPr txBox="1"/>
          <p:nvPr/>
        </p:nvSpPr>
        <p:spPr>
          <a:xfrm>
            <a:off x="1515605" y="476937"/>
            <a:ext cx="118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70C0"/>
                </a:solidFill>
              </a:rPr>
              <a:t>Výsledky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18233"/>
      </p:ext>
    </p:extLst>
  </p:cSld>
  <p:clrMapOvr>
    <a:masterClrMapping/>
  </p:clrMapOvr>
  <p:transition spd="slow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122E5-3B99-5914-A18F-D1D59C6A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446" y="178858"/>
            <a:ext cx="9792419" cy="508051"/>
          </a:xfrm>
        </p:spPr>
        <p:txBody>
          <a:bodyPr>
            <a:noAutofit/>
          </a:bodyPr>
          <a:lstStyle/>
          <a:p>
            <a:r>
              <a:rPr lang="de-DE" sz="3600" dirty="0"/>
              <a:t>Ergebnisse - </a:t>
            </a:r>
            <a:r>
              <a:rPr lang="de-DE" sz="3600" dirty="0" err="1"/>
              <a:t>Befallsunterschiede</a:t>
            </a:r>
            <a:endParaRPr lang="de-DE" sz="3600" dirty="0"/>
          </a:p>
        </p:txBody>
      </p:sp>
      <p:pic>
        <p:nvPicPr>
          <p:cNvPr id="5" name="Grafik 4" descr="Ein Bild, das Text, Screenshot, Diagramm, parallel enthält.&#10;&#10;KI-generierte Inhalte können fehlerhaft sein.">
            <a:extLst>
              <a:ext uri="{FF2B5EF4-FFF2-40B4-BE49-F238E27FC236}">
                <a16:creationId xmlns:a16="http://schemas.microsoft.com/office/drawing/2014/main" id="{42D25323-0D45-2D56-5729-2DF8E3ED0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57" y="788509"/>
            <a:ext cx="8265479" cy="589063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78D430A-1938-408E-0DF8-EEC97482F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805" y="2287174"/>
            <a:ext cx="5080045" cy="268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EA88681-20EA-CE5A-F697-9429DA6500D0}"/>
              </a:ext>
            </a:extLst>
          </p:cNvPr>
          <p:cNvSpPr txBox="1"/>
          <p:nvPr/>
        </p:nvSpPr>
        <p:spPr>
          <a:xfrm>
            <a:off x="9554967" y="3087494"/>
            <a:ext cx="229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Boniturnoten</a:t>
            </a:r>
            <a:r>
              <a:rPr lang="de-DE" dirty="0"/>
              <a:t> 1-6</a:t>
            </a:r>
          </a:p>
          <a:p>
            <a:r>
              <a:rPr lang="de-DE" dirty="0"/>
              <a:t>1=   -5% Befall</a:t>
            </a:r>
          </a:p>
          <a:p>
            <a:r>
              <a:rPr lang="de-DE" dirty="0"/>
              <a:t>6= &gt; 50% Befall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9D377D-4791-A120-32C9-DDD29762CF9C}"/>
              </a:ext>
            </a:extLst>
          </p:cNvPr>
          <p:cNvSpPr txBox="1"/>
          <p:nvPr/>
        </p:nvSpPr>
        <p:spPr>
          <a:xfrm>
            <a:off x="7974950" y="219121"/>
            <a:ext cx="3116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rgbClr val="0070C0"/>
                </a:solidFill>
              </a:rPr>
              <a:t>Rozdíly</a:t>
            </a:r>
            <a:r>
              <a:rPr lang="de-DE" sz="2400" b="1" dirty="0">
                <a:solidFill>
                  <a:srgbClr val="0070C0"/>
                </a:solidFill>
              </a:rPr>
              <a:t> v </a:t>
            </a:r>
            <a:r>
              <a:rPr lang="de-DE" sz="2400" b="1" dirty="0" err="1">
                <a:solidFill>
                  <a:srgbClr val="0070C0"/>
                </a:solidFill>
              </a:rPr>
              <a:t>zamoření</a:t>
            </a:r>
            <a:endParaRPr lang="de-DE" sz="2400" b="1" dirty="0">
              <a:solidFill>
                <a:srgbClr val="0070C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40E0B65-BEE1-99B5-6224-F16C1EBF1A29}"/>
              </a:ext>
            </a:extLst>
          </p:cNvPr>
          <p:cNvSpPr txBox="1"/>
          <p:nvPr/>
        </p:nvSpPr>
        <p:spPr>
          <a:xfrm>
            <a:off x="1544446" y="553043"/>
            <a:ext cx="118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70C0"/>
                </a:solidFill>
              </a:rPr>
              <a:t>Výsledky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29760"/>
      </p:ext>
    </p:extLst>
  </p:cSld>
  <p:clrMapOvr>
    <a:masterClrMapping/>
  </p:clrMapOvr>
  <p:transition spd="slow"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6A19B-C038-E6B3-315C-E3208A56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305" y="2522698"/>
            <a:ext cx="4613389" cy="1325563"/>
          </a:xfrm>
        </p:spPr>
        <p:txBody>
          <a:bodyPr/>
          <a:lstStyle/>
          <a:p>
            <a:r>
              <a:rPr lang="de-DE" dirty="0"/>
              <a:t>Versuch aus 2021 </a:t>
            </a:r>
          </a:p>
        </p:txBody>
      </p:sp>
    </p:spTree>
    <p:extLst>
      <p:ext uri="{BB962C8B-B14F-4D97-AF65-F5344CB8AC3E}">
        <p14:creationId xmlns:p14="http://schemas.microsoft.com/office/powerpoint/2010/main" val="386830264"/>
      </p:ext>
    </p:extLst>
  </p:cSld>
  <p:clrMapOvr>
    <a:masterClrMapping/>
  </p:clrMapOvr>
  <p:transition spd="slow"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C52AD-A426-72F3-577C-30261658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284" y="217244"/>
            <a:ext cx="9792419" cy="1193800"/>
          </a:xfrm>
        </p:spPr>
        <p:txBody>
          <a:bodyPr>
            <a:normAutofit fontScale="90000"/>
          </a:bodyPr>
          <a:lstStyle/>
          <a:p>
            <a:r>
              <a:rPr lang="de-DE" dirty="0"/>
              <a:t>Wirkung von Bio-Stimulanzien 2021</a:t>
            </a:r>
            <a:br>
              <a:rPr lang="de-DE" dirty="0"/>
            </a:br>
            <a:r>
              <a:rPr lang="de-DE" dirty="0"/>
              <a:t>gegen Blattkrankheiten an Rosen</a:t>
            </a:r>
            <a:br>
              <a:rPr lang="de-DE" dirty="0"/>
            </a:br>
            <a:r>
              <a:rPr lang="de-DE" sz="1200" dirty="0"/>
              <a:t>(durchgeführt von der LVG-Bad Zwischenahn in Zusammenarbeit mit dem BBR)</a:t>
            </a:r>
          </a:p>
        </p:txBody>
      </p:sp>
      <p:pic>
        <p:nvPicPr>
          <p:cNvPr id="5" name="Grafik 4" descr="Ein Bild, das Text, Zahl, Schrift, Dokument enthält.&#10;&#10;KI-generierte Inhalte können fehlerhaft sein.">
            <a:extLst>
              <a:ext uri="{FF2B5EF4-FFF2-40B4-BE49-F238E27FC236}">
                <a16:creationId xmlns:a16="http://schemas.microsoft.com/office/drawing/2014/main" id="{921036DC-4A9B-A635-3BE6-6B2AF7FBA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47" y="1595158"/>
            <a:ext cx="5695227" cy="4970379"/>
          </a:xfrm>
          <a:prstGeom prst="rect">
            <a:avLst/>
          </a:prstGeom>
        </p:spPr>
      </p:pic>
      <p:pic>
        <p:nvPicPr>
          <p:cNvPr id="7" name="Grafik 6" descr="Ein Bild, das Text, Screenshot, Schrift, Dokument enthält.&#10;&#10;KI-generierte Inhalte können fehlerhaft sein.">
            <a:extLst>
              <a:ext uri="{FF2B5EF4-FFF2-40B4-BE49-F238E27FC236}">
                <a16:creationId xmlns:a16="http://schemas.microsoft.com/office/drawing/2014/main" id="{7405A831-67B5-050A-FE1F-6E4E785075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80"/>
          <a:stretch>
            <a:fillRect/>
          </a:stretch>
        </p:blipFill>
        <p:spPr>
          <a:xfrm>
            <a:off x="6630074" y="1963387"/>
            <a:ext cx="5380415" cy="399562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3823327-A16E-CE7E-A4D0-7E391BE7D08A}"/>
              </a:ext>
            </a:extLst>
          </p:cNvPr>
          <p:cNvSpPr/>
          <p:nvPr/>
        </p:nvSpPr>
        <p:spPr>
          <a:xfrm>
            <a:off x="9826717" y="5556059"/>
            <a:ext cx="1618694" cy="2488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2863683-3D54-46DD-7E0C-E8D5CD8BC16B}"/>
              </a:ext>
            </a:extLst>
          </p:cNvPr>
          <p:cNvSpPr/>
          <p:nvPr/>
        </p:nvSpPr>
        <p:spPr>
          <a:xfrm>
            <a:off x="7419048" y="5163928"/>
            <a:ext cx="1190696" cy="2488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88828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7E540-11AE-D4E7-4F17-E2ED6013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380" y="120526"/>
            <a:ext cx="9792419" cy="481542"/>
          </a:xfrm>
        </p:spPr>
        <p:txBody>
          <a:bodyPr>
            <a:normAutofit fontScale="90000"/>
          </a:bodyPr>
          <a:lstStyle/>
          <a:p>
            <a:r>
              <a:rPr lang="de-DE" dirty="0"/>
              <a:t>Ergebnisse  - verkürzt dargestellt</a:t>
            </a:r>
          </a:p>
        </p:txBody>
      </p:sp>
      <p:pic>
        <p:nvPicPr>
          <p:cNvPr id="5" name="Grafik 4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C9B59ACC-3926-9733-6E2F-42F5AB60B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80" y="846668"/>
            <a:ext cx="7730588" cy="565003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C3D4C56-E70C-AA8F-74DB-BA8ED77E4E7D}"/>
              </a:ext>
            </a:extLst>
          </p:cNvPr>
          <p:cNvSpPr txBox="1"/>
          <p:nvPr/>
        </p:nvSpPr>
        <p:spPr>
          <a:xfrm>
            <a:off x="1628257" y="539702"/>
            <a:ext cx="118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70C0"/>
                </a:solidFill>
              </a:rPr>
              <a:t>Výsledky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79675"/>
      </p:ext>
    </p:extLst>
  </p:cSld>
  <p:clrMapOvr>
    <a:masterClrMapping/>
  </p:clrMapOvr>
  <p:transition spd="slow"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389FF-F971-A0EB-B9F4-9E6B47E0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512" y="224366"/>
            <a:ext cx="9792419" cy="591608"/>
          </a:xfrm>
        </p:spPr>
        <p:txBody>
          <a:bodyPr>
            <a:normAutofit/>
          </a:bodyPr>
          <a:lstStyle/>
          <a:p>
            <a:r>
              <a:rPr lang="de-DE" sz="3600" b="1" dirty="0"/>
              <a:t>Ergebnisse der Versuche zusammengefasst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4FCF16-3E15-609E-8F7F-197474C55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655" y="1335088"/>
            <a:ext cx="10444351" cy="4481511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Bei den Mittel </a:t>
            </a:r>
            <a:r>
              <a:rPr lang="de-DE" b="1" dirty="0" err="1">
                <a:solidFill>
                  <a:srgbClr val="7030A0"/>
                </a:solidFill>
              </a:rPr>
              <a:t>FytoSave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/>
              <a:t>und </a:t>
            </a:r>
            <a:r>
              <a:rPr lang="de-DE" b="1" dirty="0" err="1">
                <a:solidFill>
                  <a:srgbClr val="7030A0"/>
                </a:solidFill>
              </a:rPr>
              <a:t>Taegro</a:t>
            </a:r>
            <a:r>
              <a:rPr lang="de-DE" dirty="0"/>
              <a:t> und auch mit der Kombination aus </a:t>
            </a:r>
            <a:r>
              <a:rPr lang="de-DE" b="1" dirty="0">
                <a:solidFill>
                  <a:srgbClr val="7030A0"/>
                </a:solidFill>
              </a:rPr>
              <a:t>Biostimulanzien</a:t>
            </a:r>
            <a:r>
              <a:rPr lang="de-DE" dirty="0"/>
              <a:t> waren in unserem Versuchen Wirkungen erkennbar und auch messbar!</a:t>
            </a:r>
          </a:p>
          <a:p>
            <a:r>
              <a:rPr lang="de-DE" dirty="0"/>
              <a:t>Der Neubefall verzögerte sich (um ca. 1-2  Wochen)</a:t>
            </a:r>
          </a:p>
          <a:p>
            <a:r>
              <a:rPr lang="de-DE" dirty="0"/>
              <a:t>Auch der Wiederbefall nach einer „Stoppbehandlung“ war verzögert!</a:t>
            </a:r>
          </a:p>
          <a:p>
            <a:r>
              <a:rPr lang="de-DE" dirty="0"/>
              <a:t>Aber, es sind regelmäßige (wöchentliche) Spritzungen notwendig!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Wichtig: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Die Wirkung reichte aber bei einem „aggressiven“ Pilz wie dem </a:t>
            </a:r>
            <a:br>
              <a:rPr lang="de-DE" dirty="0"/>
            </a:br>
            <a:r>
              <a:rPr lang="de-DE" dirty="0"/>
              <a:t>Echten Mehltau (</a:t>
            </a:r>
            <a:r>
              <a:rPr lang="de-DE" sz="2200" i="1" dirty="0" err="1"/>
              <a:t>Podosphaera</a:t>
            </a:r>
            <a:r>
              <a:rPr lang="de-DE" sz="2200" i="1" dirty="0"/>
              <a:t> </a:t>
            </a:r>
            <a:r>
              <a:rPr lang="de-DE" sz="2200" i="1" dirty="0" err="1"/>
              <a:t>pannosa</a:t>
            </a:r>
            <a:r>
              <a:rPr lang="de-DE" dirty="0"/>
              <a:t>) </a:t>
            </a:r>
            <a:r>
              <a:rPr lang="de-DE" b="1" dirty="0"/>
              <a:t>nicht</a:t>
            </a:r>
            <a:r>
              <a:rPr lang="de-DE" dirty="0"/>
              <a:t> aus.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Es mussten „Stoppspritzungen eingebaut werden!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4D4AAE9-9EF9-B6B0-6760-0548F4ACFDE5}"/>
              </a:ext>
            </a:extLst>
          </p:cNvPr>
          <p:cNvSpPr txBox="1"/>
          <p:nvPr/>
        </p:nvSpPr>
        <p:spPr>
          <a:xfrm>
            <a:off x="1651820" y="796206"/>
            <a:ext cx="218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rgbClr val="0070C0"/>
                </a:solidFill>
              </a:rPr>
              <a:t>Shrnutí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výsledků</a:t>
            </a:r>
            <a:endParaRPr lang="de-D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2366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B6C69E5-8DCB-4533-A61A-535EF1A69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0867" y="988864"/>
            <a:ext cx="4860000" cy="1256794"/>
          </a:xfrm>
        </p:spPr>
        <p:txBody>
          <a:bodyPr/>
          <a:lstStyle/>
          <a:p>
            <a:pPr algn="ctr"/>
            <a:r>
              <a:rPr lang="de-DE" sz="3200" dirty="0"/>
              <a:t>Baumschul-Beratungsring Weser-Ems e.V.</a:t>
            </a:r>
          </a:p>
        </p:txBody>
      </p:sp>
      <p:pic>
        <p:nvPicPr>
          <p:cNvPr id="5" name="Grafik 4" descr="Ein Bild, das Kleidung, Person, draußen, Baum enthält.&#10;&#10;Automatisch generierte Beschreibung">
            <a:extLst>
              <a:ext uri="{FF2B5EF4-FFF2-40B4-BE49-F238E27FC236}">
                <a16:creationId xmlns:a16="http://schemas.microsoft.com/office/drawing/2014/main" id="{4863E19F-4CD5-BD65-1695-FAB4E34F79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t="15703" b="6149"/>
          <a:stretch/>
        </p:blipFill>
        <p:spPr>
          <a:xfrm>
            <a:off x="4455379" y="3001331"/>
            <a:ext cx="4364558" cy="3588438"/>
          </a:xfrm>
          <a:prstGeom prst="rect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9CFDD49-9138-A7E4-9A55-721EC1A0899D}"/>
              </a:ext>
            </a:extLst>
          </p:cNvPr>
          <p:cNvSpPr txBox="1"/>
          <p:nvPr/>
        </p:nvSpPr>
        <p:spPr>
          <a:xfrm>
            <a:off x="291252" y="479984"/>
            <a:ext cx="26348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Personal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(</a:t>
            </a:r>
            <a:r>
              <a:rPr lang="de-DE" sz="2400" b="1" dirty="0" err="1">
                <a:solidFill>
                  <a:schemeClr val="bg1"/>
                </a:solidFill>
              </a:rPr>
              <a:t>personál</a:t>
            </a:r>
            <a:r>
              <a:rPr lang="de-DE" sz="2400" b="1" dirty="0">
                <a:solidFill>
                  <a:schemeClr val="bg1"/>
                </a:solidFill>
              </a:rPr>
              <a:t>)</a:t>
            </a:r>
          </a:p>
          <a:p>
            <a:r>
              <a:rPr lang="de-DE" dirty="0">
                <a:solidFill>
                  <a:schemeClr val="bg1"/>
                </a:solidFill>
              </a:rPr>
              <a:t>von links; (</a:t>
            </a:r>
            <a:r>
              <a:rPr lang="de-DE" b="1" dirty="0" err="1">
                <a:solidFill>
                  <a:schemeClr val="bg1"/>
                </a:solidFill>
              </a:rPr>
              <a:t>zleva</a:t>
            </a:r>
            <a:r>
              <a:rPr lang="de-DE" dirty="0">
                <a:solidFill>
                  <a:schemeClr val="bg1"/>
                </a:solidFill>
              </a:rPr>
              <a:t>)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Martin Posner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Bianca Theiner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Insa Bartes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Jürgen Schlenz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Dr. Inga Binner</a:t>
            </a:r>
          </a:p>
        </p:txBody>
      </p:sp>
      <p:pic>
        <p:nvPicPr>
          <p:cNvPr id="4" name="Grafik 3" descr="Ein Bild, das Text, Schrift, Symbol, Logo enthält.&#10;&#10;KI-generierte Inhalte können fehlerhaft sein.">
            <a:extLst>
              <a:ext uri="{FF2B5EF4-FFF2-40B4-BE49-F238E27FC236}">
                <a16:creationId xmlns:a16="http://schemas.microsoft.com/office/drawing/2014/main" id="{F9AC02C6-7298-8CA0-2766-066C6390E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67" y="708692"/>
            <a:ext cx="1395296" cy="1536393"/>
          </a:xfrm>
          <a:prstGeom prst="rect">
            <a:avLst/>
          </a:prstGeom>
        </p:spPr>
      </p:pic>
      <p:pic>
        <p:nvPicPr>
          <p:cNvPr id="8" name="Grafik 7" descr="Ein Bild, das weiß, Design enthält.&#10;&#10;KI-generierte Inhalte können fehlerhaft sein.">
            <a:extLst>
              <a:ext uri="{FF2B5EF4-FFF2-40B4-BE49-F238E27FC236}">
                <a16:creationId xmlns:a16="http://schemas.microsoft.com/office/drawing/2014/main" id="{305FCB98-B3AD-1F24-81C6-EEEF03EBA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850" y="3801688"/>
            <a:ext cx="2652150" cy="30563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14E8D1F-A181-C85C-C598-C8B86DB740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8030"/>
          <a:stretch>
            <a:fillRect/>
          </a:stretch>
        </p:blipFill>
        <p:spPr>
          <a:xfrm>
            <a:off x="8940867" y="3362685"/>
            <a:ext cx="2013252" cy="23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27847"/>
      </p:ext>
    </p:extLst>
  </p:cSld>
  <p:clrMapOvr>
    <a:masterClrMapping/>
  </p:clrMapOvr>
  <p:transition spd="slow"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4F06C-4851-7ACF-37A1-E9CC2E883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20D9B-4004-D792-926D-57E11B9A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553" y="78062"/>
            <a:ext cx="10927079" cy="818050"/>
          </a:xfrm>
        </p:spPr>
        <p:txBody>
          <a:bodyPr>
            <a:normAutofit fontScale="90000"/>
          </a:bodyPr>
          <a:lstStyle/>
          <a:p>
            <a:r>
              <a:rPr lang="de-DE" sz="3600" b="1" dirty="0"/>
              <a:t>Ergebnisse aus den Betrieben und der Beratung</a:t>
            </a:r>
            <a:br>
              <a:rPr lang="de-DE" sz="3600" b="1" dirty="0"/>
            </a:br>
            <a:r>
              <a:rPr lang="de-DE" sz="3600" b="1" dirty="0"/>
              <a:t>mit biologischen Mitteln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E672D5-FE21-D6F4-78ED-A27BE82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3" y="978472"/>
            <a:ext cx="11119103" cy="5801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Biologika wie </a:t>
            </a:r>
            <a:r>
              <a:rPr lang="de-DE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Taegro</a:t>
            </a:r>
            <a:r>
              <a:rPr lang="de-D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Fytosave</a:t>
            </a:r>
            <a:r>
              <a:rPr lang="de-D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Romeo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usw.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 der Praxis nur wenige Erfahrungen, aber die Wirkungen sind bisher nicht überzeugend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besten Ergebnisse gibt es bei in der Vermehrung und bei Jungpflanzen unter kontrollierten Bedingungen (Glas / Folie)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Ebenfalls im </a:t>
            </a:r>
            <a:r>
              <a:rPr lang="de-DE" b="1" dirty="0"/>
              <a:t>Bio-Anbau</a:t>
            </a:r>
            <a:r>
              <a:rPr lang="de-DE" dirty="0"/>
              <a:t> zugelassen sind Mittel aus Grundstoffen wie Kupfer oder Schwefel. </a:t>
            </a:r>
          </a:p>
          <a:p>
            <a:r>
              <a:rPr lang="de-DE" b="1" dirty="0"/>
              <a:t>Kupfer-</a:t>
            </a:r>
            <a:r>
              <a:rPr lang="de-DE" dirty="0"/>
              <a:t> und </a:t>
            </a:r>
            <a:r>
              <a:rPr lang="de-DE" b="1" dirty="0"/>
              <a:t>Schwefel-Mittel</a:t>
            </a:r>
            <a:r>
              <a:rPr lang="de-DE" dirty="0"/>
              <a:t> sind von Wirkungsgrad bei der Bekämpfung von Blattflecken-Pilzen und Bakterien deutlich besser und messbarer als die Biologika. </a:t>
            </a:r>
          </a:p>
          <a:p>
            <a:r>
              <a:rPr lang="de-DE" dirty="0"/>
              <a:t>Das haben unsere Versuche gezeigt, und Erfahrungen in den Betrieben gezeigt.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94876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BAA99-EE98-BF46-9226-7745DA41F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C5C25-DE87-4990-C812-D49875D3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553" y="78062"/>
            <a:ext cx="10927079" cy="818050"/>
          </a:xfrm>
        </p:spPr>
        <p:txBody>
          <a:bodyPr>
            <a:normAutofit fontScale="90000"/>
          </a:bodyPr>
          <a:lstStyle/>
          <a:p>
            <a:r>
              <a:rPr lang="de-DE" sz="3600" b="1" dirty="0"/>
              <a:t>Ergebnisse aus den Betrieben und der Beratung</a:t>
            </a:r>
            <a:br>
              <a:rPr lang="de-DE" sz="3600" b="1" dirty="0"/>
            </a:br>
            <a:r>
              <a:rPr lang="de-DE" sz="3600" b="1" dirty="0"/>
              <a:t>mit biologischen Mitteln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B1B4D-6584-143D-6225-4E3624679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3" y="978472"/>
            <a:ext cx="11119103" cy="5801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Gängige Praxis mit teils guten Ergebnissen ist der Einsatz von Nützlingen</a:t>
            </a:r>
          </a:p>
          <a:p>
            <a:pPr lvl="1"/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Nematoden zur Bekämpfung von Dickmaulrüsslern (ab 8-10 Grad)</a:t>
            </a:r>
          </a:p>
          <a:p>
            <a:pPr lvl="2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Erfolge im Container bis über 90%</a:t>
            </a:r>
          </a:p>
          <a:p>
            <a:pPr lvl="2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Erfolge im Freiland deutlich weniger, vielleicht 50%?, aber teuer durch größere Fläche</a:t>
            </a:r>
          </a:p>
          <a:p>
            <a:pPr lvl="2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Gegen Blatthornkäfer-Engerlinge nur gegen 1. und 2. Larvenstadien (Erfolg 50% +?)</a:t>
            </a:r>
          </a:p>
          <a:p>
            <a:pPr lvl="2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Nematoden zur Trauermückenbekämpfung(unter Glas/Folie) (&gt;8-10 Grad)</a:t>
            </a:r>
          </a:p>
          <a:p>
            <a:pPr lvl="2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Erfolge über 90% möglich</a:t>
            </a:r>
          </a:p>
          <a:p>
            <a:pPr lvl="2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Raubmilben und Florfliegen zur Spinnmilbenbekämpfung (unter Glas/Folie)</a:t>
            </a:r>
          </a:p>
          <a:p>
            <a:pPr lvl="2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Erfolge von 50-90% möglich, Bedingungen müssen stimmen (&gt;50% Feuchte, Wärme)</a:t>
            </a:r>
          </a:p>
          <a:p>
            <a:pPr lvl="2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Pilze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Beauveria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ssp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) gegen die Larven von Blatthornkäfer (Engerlinge wie Maikäfer)</a:t>
            </a:r>
          </a:p>
          <a:p>
            <a:pPr lvl="2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Erfolge leider nur gegen junge Larvenstadien (Erfolge nicht ausreichend,30-60%?),</a:t>
            </a:r>
          </a:p>
          <a:p>
            <a:pPr lvl="2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74533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E6C7E-5D39-6A3F-D24E-09F295703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D7FD7-FE01-0426-7CEE-4CE0F4E1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652" y="187115"/>
            <a:ext cx="9792419" cy="580981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Fazit  - </a:t>
            </a:r>
            <a:r>
              <a:rPr lang="de-DE" sz="3600" b="1" dirty="0" err="1">
                <a:solidFill>
                  <a:srgbClr val="0070C0"/>
                </a:solidFill>
              </a:rPr>
              <a:t>Shrnutí</a:t>
            </a:r>
            <a:r>
              <a:rPr lang="de-DE" sz="3600" b="1" dirty="0">
                <a:solidFill>
                  <a:srgbClr val="0070C0"/>
                </a:solidFill>
              </a:rPr>
              <a:t> a </a:t>
            </a:r>
            <a:r>
              <a:rPr lang="de-DE" sz="3600" b="1" dirty="0" err="1">
                <a:solidFill>
                  <a:srgbClr val="0070C0"/>
                </a:solidFill>
              </a:rPr>
              <a:t>výhled</a:t>
            </a:r>
            <a:endParaRPr lang="de-DE" sz="3600" b="1" dirty="0">
              <a:solidFill>
                <a:srgbClr val="0070C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531DA4-C439-252C-4E6F-B728CB25B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523" y="863454"/>
            <a:ext cx="9792420" cy="561049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Die Biologika und Biostimulanzien haben oftmals nur eine vorbeugende Wirkung</a:t>
            </a:r>
          </a:p>
          <a:p>
            <a:r>
              <a:rPr lang="de-DE" b="1" dirty="0" err="1">
                <a:solidFill>
                  <a:srgbClr val="0070C0"/>
                </a:solidFill>
              </a:rPr>
              <a:t>Biologické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přípravky</a:t>
            </a:r>
            <a:r>
              <a:rPr lang="de-DE" b="1" dirty="0">
                <a:solidFill>
                  <a:srgbClr val="0070C0"/>
                </a:solidFill>
              </a:rPr>
              <a:t> a </a:t>
            </a:r>
            <a:r>
              <a:rPr lang="de-DE" b="1" dirty="0" err="1">
                <a:solidFill>
                  <a:srgbClr val="0070C0"/>
                </a:solidFill>
              </a:rPr>
              <a:t>biostimulanty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mají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často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pouze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preventivní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účinek</a:t>
            </a:r>
            <a:r>
              <a:rPr lang="de-DE" b="1" dirty="0">
                <a:solidFill>
                  <a:srgbClr val="0070C0"/>
                </a:solidFill>
              </a:rPr>
              <a:t>.</a:t>
            </a:r>
          </a:p>
          <a:p>
            <a:endParaRPr lang="de-DE" dirty="0"/>
          </a:p>
          <a:p>
            <a:r>
              <a:rPr lang="de-DE" dirty="0"/>
              <a:t>Daher müssen sie rechtzeitig und vorbeugend eingesetzt werden</a:t>
            </a:r>
          </a:p>
          <a:p>
            <a:r>
              <a:rPr lang="de-DE" b="1" dirty="0" err="1">
                <a:solidFill>
                  <a:srgbClr val="0070C0"/>
                </a:solidFill>
              </a:rPr>
              <a:t>Proto</a:t>
            </a:r>
            <a:r>
              <a:rPr lang="de-DE" b="1" dirty="0">
                <a:solidFill>
                  <a:srgbClr val="0070C0"/>
                </a:solidFill>
              </a:rPr>
              <a:t> je </a:t>
            </a:r>
            <a:r>
              <a:rPr lang="de-DE" b="1" dirty="0" err="1">
                <a:solidFill>
                  <a:srgbClr val="0070C0"/>
                </a:solidFill>
              </a:rPr>
              <a:t>nutné</a:t>
            </a:r>
            <a:r>
              <a:rPr lang="de-DE" b="1" dirty="0">
                <a:solidFill>
                  <a:srgbClr val="0070C0"/>
                </a:solidFill>
              </a:rPr>
              <a:t> je </a:t>
            </a:r>
            <a:r>
              <a:rPr lang="de-DE" b="1" dirty="0" err="1">
                <a:solidFill>
                  <a:srgbClr val="0070C0"/>
                </a:solidFill>
              </a:rPr>
              <a:t>používat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včas</a:t>
            </a:r>
            <a:r>
              <a:rPr lang="de-DE" b="1" dirty="0">
                <a:solidFill>
                  <a:srgbClr val="0070C0"/>
                </a:solidFill>
              </a:rPr>
              <a:t> a </a:t>
            </a:r>
            <a:r>
              <a:rPr lang="de-DE" b="1" dirty="0" err="1">
                <a:solidFill>
                  <a:srgbClr val="0070C0"/>
                </a:solidFill>
              </a:rPr>
              <a:t>preventivně</a:t>
            </a:r>
            <a:r>
              <a:rPr lang="de-DE" b="1" dirty="0">
                <a:solidFill>
                  <a:srgbClr val="0070C0"/>
                </a:solidFill>
              </a:rPr>
              <a:t>.</a:t>
            </a:r>
          </a:p>
          <a:p>
            <a:endParaRPr lang="de-DE" dirty="0"/>
          </a:p>
          <a:p>
            <a:r>
              <a:rPr lang="de-DE" dirty="0"/>
              <a:t>Man kann von wöchentlichen Behandlungen ausgehen</a:t>
            </a:r>
          </a:p>
          <a:p>
            <a:r>
              <a:rPr lang="de-DE" b="1" dirty="0" err="1">
                <a:solidFill>
                  <a:srgbClr val="0070C0"/>
                </a:solidFill>
              </a:rPr>
              <a:t>Lze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očekávat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týdenní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ošetření</a:t>
            </a:r>
            <a:r>
              <a:rPr lang="de-DE" b="1" dirty="0">
                <a:solidFill>
                  <a:srgbClr val="0070C0"/>
                </a:solidFill>
              </a:rPr>
              <a:t>.</a:t>
            </a:r>
          </a:p>
          <a:p>
            <a:endParaRPr lang="de-DE" dirty="0"/>
          </a:p>
          <a:p>
            <a:r>
              <a:rPr lang="de-DE" dirty="0"/>
              <a:t>Gegen aggressive Pilze reicht die Wirkung </a:t>
            </a:r>
            <a:r>
              <a:rPr lang="de-DE" b="1" dirty="0"/>
              <a:t>bei Befall </a:t>
            </a:r>
            <a:r>
              <a:rPr lang="de-DE" dirty="0"/>
              <a:t>nicht aus!</a:t>
            </a:r>
          </a:p>
          <a:p>
            <a:r>
              <a:rPr lang="de-DE" b="1" dirty="0" err="1">
                <a:solidFill>
                  <a:srgbClr val="0070C0"/>
                </a:solidFill>
              </a:rPr>
              <a:t>Ochrana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proti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agresivním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houbám</a:t>
            </a:r>
            <a:r>
              <a:rPr lang="de-DE" b="1" dirty="0">
                <a:solidFill>
                  <a:srgbClr val="0070C0"/>
                </a:solidFill>
              </a:rPr>
              <a:t> je </a:t>
            </a:r>
            <a:r>
              <a:rPr lang="de-DE" b="1" dirty="0" err="1">
                <a:solidFill>
                  <a:srgbClr val="0070C0"/>
                </a:solidFill>
              </a:rPr>
              <a:t>během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napadení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nedostatečná</a:t>
            </a:r>
            <a:r>
              <a:rPr lang="de-DE" b="1" dirty="0">
                <a:solidFill>
                  <a:srgbClr val="0070C0"/>
                </a:solidFill>
              </a:rPr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54766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D8C81-D9A1-EACA-161A-BB29FFA3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652" y="187115"/>
            <a:ext cx="9792419" cy="580981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Fazit - </a:t>
            </a:r>
            <a:r>
              <a:rPr lang="de-DE" sz="3600" b="1" dirty="0" err="1">
                <a:solidFill>
                  <a:srgbClr val="0070C0"/>
                </a:solidFill>
              </a:rPr>
              <a:t>Shrnutí</a:t>
            </a:r>
            <a:r>
              <a:rPr lang="de-DE" sz="3600" b="1" dirty="0">
                <a:solidFill>
                  <a:srgbClr val="0070C0"/>
                </a:solidFill>
              </a:rPr>
              <a:t> a </a:t>
            </a:r>
            <a:r>
              <a:rPr lang="de-DE" sz="3600" b="1" dirty="0" err="1">
                <a:solidFill>
                  <a:srgbClr val="0070C0"/>
                </a:solidFill>
              </a:rPr>
              <a:t>výhled</a:t>
            </a:r>
            <a:endParaRPr lang="de-DE" sz="36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95C47-ADAA-CB51-EFD1-8854B83DE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523" y="863454"/>
            <a:ext cx="9792420" cy="56104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Ein Einbau der Mittel in eine Spritzfolge kann sinnvoll sein</a:t>
            </a:r>
          </a:p>
          <a:p>
            <a:r>
              <a:rPr lang="de-DE" b="1" dirty="0" err="1">
                <a:solidFill>
                  <a:srgbClr val="0070C0"/>
                </a:solidFill>
              </a:rPr>
              <a:t>Zařazení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produktů</a:t>
            </a:r>
            <a:r>
              <a:rPr lang="de-DE" b="1" dirty="0">
                <a:solidFill>
                  <a:srgbClr val="0070C0"/>
                </a:solidFill>
              </a:rPr>
              <a:t> do </a:t>
            </a:r>
            <a:r>
              <a:rPr lang="de-DE" b="1" dirty="0" err="1">
                <a:solidFill>
                  <a:srgbClr val="0070C0"/>
                </a:solidFill>
              </a:rPr>
              <a:t>léčebného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procesu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může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být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prospěšné</a:t>
            </a:r>
            <a:r>
              <a:rPr lang="de-DE" b="1" dirty="0">
                <a:solidFill>
                  <a:srgbClr val="0070C0"/>
                </a:solidFill>
              </a:rPr>
              <a:t>.</a:t>
            </a:r>
          </a:p>
          <a:p>
            <a:endParaRPr lang="de-DE" dirty="0"/>
          </a:p>
          <a:p>
            <a:r>
              <a:rPr lang="de-DE" dirty="0"/>
              <a:t>Im Gewächshaus unter kontrollierten Bedingungen können die Ergebnisse etwas besser sein</a:t>
            </a:r>
          </a:p>
          <a:p>
            <a:r>
              <a:rPr lang="de-DE" b="1" dirty="0" err="1">
                <a:solidFill>
                  <a:srgbClr val="0070C0"/>
                </a:solidFill>
              </a:rPr>
              <a:t>Ve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skleníku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za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kontrolovaných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podmínek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mohou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být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výsledky</a:t>
            </a:r>
            <a:r>
              <a:rPr lang="de-DE" b="1" dirty="0">
                <a:solidFill>
                  <a:srgbClr val="0070C0"/>
                </a:solidFill>
              </a:rPr>
              <a:t> o </a:t>
            </a:r>
            <a:r>
              <a:rPr lang="de-DE" b="1" dirty="0" err="1">
                <a:solidFill>
                  <a:srgbClr val="0070C0"/>
                </a:solidFill>
              </a:rPr>
              <a:t>něco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lepší</a:t>
            </a:r>
            <a:r>
              <a:rPr lang="de-DE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32698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Flagge, Grafiken enthält.&#10;&#10;KI-generierte Inhalte können fehlerhaft sein.">
            <a:extLst>
              <a:ext uri="{FF2B5EF4-FFF2-40B4-BE49-F238E27FC236}">
                <a16:creationId xmlns:a16="http://schemas.microsoft.com/office/drawing/2014/main" id="{C2AD59FA-18D8-F6C1-B0A3-EAFFC152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75" y="-110613"/>
            <a:ext cx="11318625" cy="707922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30B6A71-EEBB-2672-3762-2EA94C1637C9}"/>
              </a:ext>
            </a:extLst>
          </p:cNvPr>
          <p:cNvSpPr txBox="1">
            <a:spLocks/>
          </p:cNvSpPr>
          <p:nvPr/>
        </p:nvSpPr>
        <p:spPr>
          <a:xfrm>
            <a:off x="5574890" y="1351515"/>
            <a:ext cx="4809032" cy="178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4800" b="1" dirty="0" err="1"/>
              <a:t>Děkuji</a:t>
            </a:r>
            <a:r>
              <a:rPr lang="de-DE" sz="4800" b="1" dirty="0"/>
              <a:t> </a:t>
            </a:r>
            <a:r>
              <a:rPr lang="de-DE" sz="4800" b="1" dirty="0" err="1"/>
              <a:t>za</a:t>
            </a:r>
            <a:r>
              <a:rPr lang="de-DE" sz="4800" b="1" dirty="0"/>
              <a:t> </a:t>
            </a:r>
            <a:r>
              <a:rPr lang="de-DE" sz="4800" b="1" dirty="0" err="1"/>
              <a:t>vaši</a:t>
            </a:r>
            <a:r>
              <a:rPr lang="de-DE" sz="4800" b="1" dirty="0"/>
              <a:t> </a:t>
            </a:r>
            <a:r>
              <a:rPr lang="de-DE" sz="4800" b="1" dirty="0" err="1"/>
              <a:t>pozornost</a:t>
            </a:r>
            <a:r>
              <a:rPr lang="de-DE" sz="4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05215956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B4F9D0FB-C157-D6D6-1E0D-1B133E97686D}"/>
              </a:ext>
            </a:extLst>
          </p:cNvPr>
          <p:cNvSpPr txBox="1">
            <a:spLocks/>
          </p:cNvSpPr>
          <p:nvPr/>
        </p:nvSpPr>
        <p:spPr>
          <a:xfrm>
            <a:off x="1320656" y="1388533"/>
            <a:ext cx="5647411" cy="533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Beratungsthemen:</a:t>
            </a:r>
          </a:p>
          <a:p>
            <a:pPr marL="0" indent="0">
              <a:buNone/>
            </a:pP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"/>
              </a:spcBef>
              <a:spcAft>
                <a:spcPts val="15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Pflanzenschutz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- Anwendungsempfehlungen, Spritzpläne</a:t>
            </a:r>
            <a:b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- Kontrolle auf Krankheiten und Schädlinge, Empfehlungen</a:t>
            </a:r>
          </a:p>
          <a:p>
            <a:pPr marL="285750" indent="-285750">
              <a:spcBef>
                <a:spcPts val="150"/>
              </a:spcBef>
              <a:spcAft>
                <a:spcPts val="150"/>
              </a:spcAft>
            </a:pP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"/>
              </a:spcBef>
              <a:spcAft>
                <a:spcPts val="15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Düngung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- Aufwandsempfehlungen inkl. Auswertung von Boden- und</a:t>
            </a:r>
            <a:b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  Substratproben</a:t>
            </a:r>
          </a:p>
          <a:p>
            <a:pPr marL="285750" indent="-285750">
              <a:spcBef>
                <a:spcPts val="150"/>
              </a:spcBef>
              <a:spcAft>
                <a:spcPts val="150"/>
              </a:spcAft>
            </a:pP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"/>
              </a:spcBef>
              <a:spcAft>
                <a:spcPts val="15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Substrate, Torfersatz</a:t>
            </a:r>
          </a:p>
          <a:p>
            <a:pPr lvl="1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Empfehlungen, Kontrolle, Versuche</a:t>
            </a:r>
          </a:p>
          <a:p>
            <a:pPr lvl="1">
              <a:spcBef>
                <a:spcPts val="150"/>
              </a:spcBef>
              <a:spcAft>
                <a:spcPts val="150"/>
              </a:spcAft>
              <a:buFontTx/>
              <a:buChar char="-"/>
            </a:pP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"/>
              </a:spcBef>
              <a:spcAft>
                <a:spcPts val="15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Wassermanagement, inkl. Brunnen- und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Teichbau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"/>
              </a:spcBef>
              <a:spcAft>
                <a:spcPts val="150"/>
              </a:spcAft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"/>
              </a:spcBef>
              <a:spcAft>
                <a:spcPts val="15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Technik, Beregnung inkl. Düsen- und Sensortechnik</a:t>
            </a:r>
          </a:p>
          <a:p>
            <a:pPr marL="285750" indent="-285750">
              <a:spcBef>
                <a:spcPts val="150"/>
              </a:spcBef>
              <a:spcAft>
                <a:spcPts val="150"/>
              </a:spcAft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"/>
              </a:spcBef>
              <a:spcAft>
                <a:spcPts val="15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Betriebsübergabe, Verpachtung</a:t>
            </a:r>
          </a:p>
          <a:p>
            <a:pPr marL="285750" indent="-285750">
              <a:spcBef>
                <a:spcPts val="150"/>
              </a:spcBef>
              <a:spcAft>
                <a:spcPts val="150"/>
              </a:spcAft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50"/>
              </a:spcBef>
              <a:spcAft>
                <a:spcPts val="15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Studienreisen in das In – und Ausland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197F1F7-3DCD-486D-A714-AA30850BC770}"/>
              </a:ext>
            </a:extLst>
          </p:cNvPr>
          <p:cNvSpPr txBox="1"/>
          <p:nvPr/>
        </p:nvSpPr>
        <p:spPr>
          <a:xfrm>
            <a:off x="1143000" y="372533"/>
            <a:ext cx="9888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Hauptarbeitsfelder (</a:t>
            </a:r>
            <a:r>
              <a:rPr lang="de-DE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</a:t>
            </a:r>
            <a:r>
              <a:rPr lang="de-D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) im Beratungsring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42B8A9-E0D1-AEC2-43D4-0EFB63ADA590}"/>
              </a:ext>
            </a:extLst>
          </p:cNvPr>
          <p:cNvSpPr txBox="1"/>
          <p:nvPr/>
        </p:nvSpPr>
        <p:spPr>
          <a:xfrm>
            <a:off x="7213601" y="1388533"/>
            <a:ext cx="4715933" cy="324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Information für Betriebe: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Telefon, Email,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Rundschreiben (ca. 20 pro Jahr)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Fachvorträge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Seminare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Studienreisen in das In – und Ausland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4552852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>
            <a:extLst>
              <a:ext uri="{FF2B5EF4-FFF2-40B4-BE49-F238E27FC236}">
                <a16:creationId xmlns:a16="http://schemas.microsoft.com/office/drawing/2014/main" id="{4866AA68-DE60-D1E4-0E8F-4714488014D7}"/>
              </a:ext>
            </a:extLst>
          </p:cNvPr>
          <p:cNvSpPr txBox="1">
            <a:spLocks/>
          </p:cNvSpPr>
          <p:nvPr/>
        </p:nvSpPr>
        <p:spPr>
          <a:xfrm>
            <a:off x="1037167" y="1032932"/>
            <a:ext cx="10117666" cy="5681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 b="1" dirty="0"/>
              <a:t>Pflanzenschutz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</a:pPr>
            <a:r>
              <a:rPr lang="de-DE" sz="1800" dirty="0"/>
              <a:t>Sachkundelehrgänge Pflanzenschutz (ca. 3 - 4 /Jahr)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</a:pPr>
            <a:r>
              <a:rPr lang="de-DE" sz="1800" dirty="0"/>
              <a:t>Pflege und Weiterentwicklung unsere Aufzeichnungsprogramm BBR-Quartiermanagers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sz="2600" b="1" dirty="0"/>
              <a:t>Produktion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</a:pPr>
            <a:r>
              <a:rPr lang="de-DE" sz="1800" dirty="0"/>
              <a:t>Zusatzberatung Baumschulen (14-tägig), ca. 35 Betriebe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</a:pPr>
            <a:r>
              <a:rPr lang="de-DE" sz="1800" dirty="0"/>
              <a:t>Beratung zur Arbeitssicherheit (Mitarbeiterunterweisung, Erarbeitung von Vorlagen und  Entwicklung eines EDV-gestützten Schulungs-Tools für Baumschulen 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</a:pPr>
            <a:r>
              <a:rPr lang="de-DE" sz="1800" dirty="0"/>
              <a:t>Auftragsversuche  - Planung, Betreuung und Abschlussberichte 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</a:pPr>
            <a:r>
              <a:rPr lang="de-DE" sz="1800" dirty="0"/>
              <a:t>Planung und Durchführung von Gabelstaplerlehrgängen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</a:pPr>
            <a:r>
              <a:rPr lang="de-DE" sz="1800" dirty="0"/>
              <a:t>Fachliche Stellungnahmen; für Bauvorhaben im Pflanzenbereich, oder bei Reklamationen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</a:pPr>
            <a:r>
              <a:rPr lang="de-DE" sz="1800" dirty="0"/>
              <a:t>Wassermanagement – Digitale Messung der Wasserstände und Durchflussmengen 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</a:pPr>
            <a:r>
              <a:rPr lang="de-DE" sz="1800" dirty="0"/>
              <a:t>Projekte – Planung, Betreuung, Berichte und Vorträge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</a:pPr>
            <a:r>
              <a:rPr lang="de-DE" sz="1800" dirty="0" err="1"/>
              <a:t>Zertifizierungssyteme</a:t>
            </a:r>
            <a:r>
              <a:rPr lang="de-DE" sz="1800" dirty="0"/>
              <a:t> wie </a:t>
            </a:r>
            <a:r>
              <a:rPr lang="de-DE" sz="1800" dirty="0" err="1"/>
              <a:t>GlobalGAP</a:t>
            </a:r>
            <a:r>
              <a:rPr lang="de-DE" sz="1800" dirty="0"/>
              <a:t> und MPS-GAP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50845A-D5D3-A787-3940-7768F0DDB162}"/>
              </a:ext>
            </a:extLst>
          </p:cNvPr>
          <p:cNvSpPr txBox="1"/>
          <p:nvPr/>
        </p:nvSpPr>
        <p:spPr>
          <a:xfrm>
            <a:off x="1117600" y="143358"/>
            <a:ext cx="946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Zusätzliche Dienstleistungen (</a:t>
            </a:r>
            <a:r>
              <a:rPr lang="de-DE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) des BBR</a:t>
            </a:r>
          </a:p>
        </p:txBody>
      </p:sp>
    </p:spTree>
    <p:extLst>
      <p:ext uri="{BB962C8B-B14F-4D97-AF65-F5344CB8AC3E}">
        <p14:creationId xmlns:p14="http://schemas.microsoft.com/office/powerpoint/2010/main" val="385270922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A9BCD-8BD3-B978-DFAB-3F87EBD1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068" y="99949"/>
            <a:ext cx="9792419" cy="512699"/>
          </a:xfrm>
        </p:spPr>
        <p:txBody>
          <a:bodyPr>
            <a:normAutofit fontScale="90000"/>
          </a:bodyPr>
          <a:lstStyle/>
          <a:p>
            <a:r>
              <a:rPr lang="de-DE" dirty="0"/>
              <a:t>Beratungsgebiet - </a:t>
            </a:r>
            <a:r>
              <a:rPr lang="de-DE" sz="4000" dirty="0" err="1">
                <a:solidFill>
                  <a:srgbClr val="0070C0"/>
                </a:solidFill>
              </a:rPr>
              <a:t>oblasti</a:t>
            </a:r>
            <a:endParaRPr lang="de-DE" sz="4000" dirty="0">
              <a:solidFill>
                <a:srgbClr val="0070C0"/>
              </a:solidFill>
            </a:endParaRPr>
          </a:p>
        </p:txBody>
      </p:sp>
      <p:pic>
        <p:nvPicPr>
          <p:cNvPr id="5" name="Grafik 4" descr="Ein Bild, das Text, Karte, Atlas, Schrift enthält.&#10;&#10;KI-generierte Inhalte können fehlerhaft sein.">
            <a:extLst>
              <a:ext uri="{FF2B5EF4-FFF2-40B4-BE49-F238E27FC236}">
                <a16:creationId xmlns:a16="http://schemas.microsoft.com/office/drawing/2014/main" id="{352C3C25-4EB4-CF36-A975-828B5598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42" y="700698"/>
            <a:ext cx="6830378" cy="562053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21F3ECE-0CF2-C74E-D4ED-EE3AE75E5893}"/>
              </a:ext>
            </a:extLst>
          </p:cNvPr>
          <p:cNvSpPr/>
          <p:nvPr/>
        </p:nvSpPr>
        <p:spPr>
          <a:xfrm>
            <a:off x="3136392" y="941320"/>
            <a:ext cx="1137657" cy="107241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2661160-C168-A5B8-8226-354AD1AD06D2}"/>
              </a:ext>
            </a:extLst>
          </p:cNvPr>
          <p:cNvSpPr/>
          <p:nvPr/>
        </p:nvSpPr>
        <p:spPr>
          <a:xfrm>
            <a:off x="6145066" y="3254933"/>
            <a:ext cx="204421" cy="2560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1C08A00-871E-3F93-7547-98C77D50C0C3}"/>
              </a:ext>
            </a:extLst>
          </p:cNvPr>
          <p:cNvSpPr/>
          <p:nvPr/>
        </p:nvSpPr>
        <p:spPr>
          <a:xfrm>
            <a:off x="5614177" y="4715838"/>
            <a:ext cx="481823" cy="3603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449A165-1009-B2F7-B094-82C79632BDB4}"/>
              </a:ext>
            </a:extLst>
          </p:cNvPr>
          <p:cNvSpPr/>
          <p:nvPr/>
        </p:nvSpPr>
        <p:spPr>
          <a:xfrm>
            <a:off x="4886731" y="4274049"/>
            <a:ext cx="292182" cy="27986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9FE60FE-8023-892B-5961-D03A5C236B05}"/>
              </a:ext>
            </a:extLst>
          </p:cNvPr>
          <p:cNvSpPr/>
          <p:nvPr/>
        </p:nvSpPr>
        <p:spPr>
          <a:xfrm>
            <a:off x="2844210" y="3289066"/>
            <a:ext cx="292182" cy="27986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3F3102C-0FA2-5E59-2968-D3B75345C2E0}"/>
              </a:ext>
            </a:extLst>
          </p:cNvPr>
          <p:cNvSpPr/>
          <p:nvPr/>
        </p:nvSpPr>
        <p:spPr>
          <a:xfrm>
            <a:off x="5852884" y="2681555"/>
            <a:ext cx="292182" cy="27986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63C71B0-2E60-CE16-4199-359B25C2E37A}"/>
              </a:ext>
            </a:extLst>
          </p:cNvPr>
          <p:cNvSpPr/>
          <p:nvPr/>
        </p:nvSpPr>
        <p:spPr>
          <a:xfrm>
            <a:off x="5468086" y="1695236"/>
            <a:ext cx="292182" cy="27986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B86B8C9-17C1-590B-8E2B-3E3C030CF003}"/>
              </a:ext>
            </a:extLst>
          </p:cNvPr>
          <p:cNvSpPr/>
          <p:nvPr/>
        </p:nvSpPr>
        <p:spPr>
          <a:xfrm>
            <a:off x="2698119" y="2782858"/>
            <a:ext cx="292182" cy="27986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92C7218-6F04-5927-2649-6ABE5B150F7B}"/>
              </a:ext>
            </a:extLst>
          </p:cNvPr>
          <p:cNvSpPr/>
          <p:nvPr/>
        </p:nvSpPr>
        <p:spPr>
          <a:xfrm>
            <a:off x="4087794" y="784741"/>
            <a:ext cx="292182" cy="27986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A40103B-6EBB-BE54-8220-C4A1EB8482D8}"/>
              </a:ext>
            </a:extLst>
          </p:cNvPr>
          <p:cNvSpPr txBox="1"/>
          <p:nvPr/>
        </p:nvSpPr>
        <p:spPr>
          <a:xfrm>
            <a:off x="8496728" y="634841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Hauptgebiet</a:t>
            </a:r>
          </a:p>
          <a:p>
            <a:r>
              <a:rPr lang="de-DE" dirty="0"/>
              <a:t>Raum: </a:t>
            </a:r>
            <a:r>
              <a:rPr lang="de-DE" dirty="0" err="1"/>
              <a:t>Olden</a:t>
            </a:r>
            <a:r>
              <a:rPr lang="de-DE" b="1" dirty="0" err="1"/>
              <a:t>Brandenburg</a:t>
            </a:r>
            <a:endParaRPr lang="de-DE" b="1" dirty="0"/>
          </a:p>
          <a:p>
            <a:r>
              <a:rPr lang="de-DE" dirty="0" err="1"/>
              <a:t>burg</a:t>
            </a:r>
            <a:r>
              <a:rPr lang="de-DE" dirty="0"/>
              <a:t> / Bremen</a:t>
            </a:r>
          </a:p>
          <a:p>
            <a:r>
              <a:rPr lang="de-DE" dirty="0"/>
              <a:t>ca. 170 Betriebe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AA8792-7477-F847-B1B1-8CA88BB288FC}"/>
              </a:ext>
            </a:extLst>
          </p:cNvPr>
          <p:cNvSpPr txBox="1"/>
          <p:nvPr/>
        </p:nvSpPr>
        <p:spPr>
          <a:xfrm>
            <a:off x="8496728" y="2038093"/>
            <a:ext cx="3524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Gesamtdeutschland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Brandenburg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Nordrhein-Westfalen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Reinland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Sachsen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Schleswig-Holstein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202CDC-BAD0-8A2B-D2C9-BDFD703AA35A}"/>
              </a:ext>
            </a:extLst>
          </p:cNvPr>
          <p:cNvSpPr txBox="1"/>
          <p:nvPr/>
        </p:nvSpPr>
        <p:spPr>
          <a:xfrm>
            <a:off x="8476617" y="3995342"/>
            <a:ext cx="3524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Finnland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Österrreich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Schweiz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Tschechien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35B4FD0-ED24-81DC-9888-D0BA264953F9}"/>
              </a:ext>
            </a:extLst>
          </p:cNvPr>
          <p:cNvSpPr/>
          <p:nvPr/>
        </p:nvSpPr>
        <p:spPr>
          <a:xfrm>
            <a:off x="3561489" y="5112320"/>
            <a:ext cx="481823" cy="3603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42271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93B28-B5DA-1EEA-4ECE-855724797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E4A21-9601-4B86-3192-ACE5443B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068" y="99949"/>
            <a:ext cx="9792419" cy="512699"/>
          </a:xfrm>
        </p:spPr>
        <p:txBody>
          <a:bodyPr>
            <a:noAutofit/>
          </a:bodyPr>
          <a:lstStyle/>
          <a:p>
            <a:r>
              <a:rPr lang="de-DE" sz="3600" dirty="0"/>
              <a:t>Wie kommt die Beratung zum Betrieb? - </a:t>
            </a:r>
            <a:r>
              <a:rPr lang="de-DE" sz="3600" b="1" dirty="0" err="1">
                <a:solidFill>
                  <a:srgbClr val="0070C0"/>
                </a:solidFill>
              </a:rPr>
              <a:t>sdělení</a:t>
            </a:r>
            <a:endParaRPr lang="de-DE" sz="3600" b="1" dirty="0">
              <a:solidFill>
                <a:srgbClr val="0070C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8E3D143-AAD3-E819-34B0-F0C63AC987C2}"/>
              </a:ext>
            </a:extLst>
          </p:cNvPr>
          <p:cNvSpPr txBox="1"/>
          <p:nvPr/>
        </p:nvSpPr>
        <p:spPr>
          <a:xfrm>
            <a:off x="1469205" y="805714"/>
            <a:ext cx="551722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Im Hauptgebiet per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Telefon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WhatsApp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Betriebsbesuch vor Ort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A05B782-39C2-E4BB-0937-78FFFFE1102C}"/>
              </a:ext>
            </a:extLst>
          </p:cNvPr>
          <p:cNvSpPr txBox="1"/>
          <p:nvPr/>
        </p:nvSpPr>
        <p:spPr>
          <a:xfrm>
            <a:off x="5719280" y="805714"/>
            <a:ext cx="63220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Gesamtdeutschland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Telefon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WhatsApp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Betriebsbesuch vor Ort nur in Ausnahmen nach extra Abrechnung möglich!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6D7EED2-F7C8-7516-F519-A475703724AB}"/>
              </a:ext>
            </a:extLst>
          </p:cNvPr>
          <p:cNvSpPr txBox="1"/>
          <p:nvPr/>
        </p:nvSpPr>
        <p:spPr>
          <a:xfrm>
            <a:off x="1469205" y="3536866"/>
            <a:ext cx="100583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Ausland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Telefon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WhatsApp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Betriebsbesuch vor Ort nur in Ausnahmen nach extra Abrechnung möglich!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In Tschechien und Österreich arbeiten wir mit </a:t>
            </a:r>
            <a:r>
              <a:rPr lang="de-DE" sz="2400" b="1" dirty="0"/>
              <a:t>Marie Machanderová</a:t>
            </a:r>
            <a:br>
              <a:rPr lang="de-DE" sz="2400" dirty="0"/>
            </a:br>
            <a:r>
              <a:rPr lang="de-DE" sz="2400" dirty="0"/>
              <a:t>zusammen. Sie übernimmt die Betriebsbesuche vor 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069842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8A702-8969-2EDA-5061-C8661DA6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E57AB0D6-759A-5841-CA4D-D2FE7BFBE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4514" y="570270"/>
            <a:ext cx="7780866" cy="4119716"/>
          </a:xfrm>
        </p:spPr>
        <p:txBody>
          <a:bodyPr>
            <a:normAutofit fontScale="90000"/>
          </a:bodyPr>
          <a:lstStyle/>
          <a:p>
            <a:r>
              <a:rPr lang="de-DE" sz="4900" dirty="0"/>
              <a:t>Biologika im Pflanzenschutz</a:t>
            </a:r>
            <a:br>
              <a:rPr lang="de-DE" sz="4900" dirty="0"/>
            </a:br>
            <a:r>
              <a:rPr lang="de-DE" sz="3600" dirty="0" err="1">
                <a:solidFill>
                  <a:srgbClr val="0070C0"/>
                </a:solidFill>
              </a:rPr>
              <a:t>biologická</a:t>
            </a:r>
            <a:r>
              <a:rPr lang="de-DE" sz="3600" dirty="0">
                <a:solidFill>
                  <a:srgbClr val="0070C0"/>
                </a:solidFill>
              </a:rPr>
              <a:t> </a:t>
            </a:r>
            <a:r>
              <a:rPr lang="de-DE" sz="3600" dirty="0" err="1">
                <a:solidFill>
                  <a:srgbClr val="0070C0"/>
                </a:solidFill>
              </a:rPr>
              <a:t>ochrana</a:t>
            </a:r>
            <a:r>
              <a:rPr lang="de-DE" sz="3600" dirty="0">
                <a:solidFill>
                  <a:srgbClr val="0070C0"/>
                </a:solidFill>
              </a:rPr>
              <a:t> </a:t>
            </a:r>
            <a:r>
              <a:rPr lang="de-DE" sz="3600" dirty="0" err="1">
                <a:solidFill>
                  <a:srgbClr val="0070C0"/>
                </a:solidFill>
              </a:rPr>
              <a:t>rostlin</a:t>
            </a:r>
            <a:br>
              <a:rPr lang="de-DE" sz="3200" dirty="0"/>
            </a:br>
            <a:br>
              <a:rPr lang="de-DE" sz="3200" dirty="0"/>
            </a:br>
            <a:r>
              <a:rPr lang="de-DE" sz="3200" dirty="0"/>
              <a:t> - Nutzen und Grenzen</a:t>
            </a:r>
            <a:br>
              <a:rPr lang="de-DE" sz="3200" dirty="0"/>
            </a:br>
            <a:r>
              <a:rPr lang="de-DE" sz="2700" b="1" dirty="0" err="1">
                <a:solidFill>
                  <a:srgbClr val="0070C0"/>
                </a:solidFill>
              </a:rPr>
              <a:t>Výhody</a:t>
            </a:r>
            <a:r>
              <a:rPr lang="de-DE" sz="2700" b="1" dirty="0">
                <a:solidFill>
                  <a:srgbClr val="0070C0"/>
                </a:solidFill>
              </a:rPr>
              <a:t> a </a:t>
            </a:r>
            <a:r>
              <a:rPr lang="de-DE" sz="2700" b="1" dirty="0" err="1">
                <a:solidFill>
                  <a:srgbClr val="0070C0"/>
                </a:solidFill>
              </a:rPr>
              <a:t>nevýhody</a:t>
            </a:r>
            <a:r>
              <a:rPr lang="de-DE" sz="2700" b="1" dirty="0">
                <a:solidFill>
                  <a:srgbClr val="0070C0"/>
                </a:solidFill>
              </a:rPr>
              <a:t> </a:t>
            </a:r>
            <a:br>
              <a:rPr lang="de-DE" sz="2700" b="1" dirty="0">
                <a:solidFill>
                  <a:srgbClr val="0070C0"/>
                </a:solidFill>
              </a:rPr>
            </a:br>
            <a:br>
              <a:rPr lang="de-DE" sz="3200" dirty="0"/>
            </a:br>
            <a:r>
              <a:rPr lang="de-DE" sz="3200" dirty="0"/>
              <a:t>- Erfahrungen aus der Beratung</a:t>
            </a:r>
            <a:br>
              <a:rPr lang="de-DE" sz="3200" dirty="0"/>
            </a:br>
            <a:r>
              <a:rPr lang="de-DE" sz="2700" b="1" dirty="0" err="1">
                <a:solidFill>
                  <a:srgbClr val="0070C0"/>
                </a:solidFill>
              </a:rPr>
              <a:t>Zkušenosti</a:t>
            </a:r>
            <a:r>
              <a:rPr lang="de-DE" sz="2700" b="1" dirty="0">
                <a:solidFill>
                  <a:srgbClr val="0070C0"/>
                </a:solidFill>
              </a:rPr>
              <a:t> s </a:t>
            </a:r>
            <a:r>
              <a:rPr lang="de-DE" sz="2700" b="1" dirty="0" err="1">
                <a:solidFill>
                  <a:srgbClr val="0070C0"/>
                </a:solidFill>
              </a:rPr>
              <a:t>konzultacemi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01DB0BE-E39A-06D2-8ADE-9DD745384CE2}"/>
              </a:ext>
            </a:extLst>
          </p:cNvPr>
          <p:cNvSpPr txBox="1"/>
          <p:nvPr/>
        </p:nvSpPr>
        <p:spPr>
          <a:xfrm>
            <a:off x="127818" y="4689986"/>
            <a:ext cx="30578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</a:rPr>
              <a:t>Es folgt zunächst eine Begriffsdefinition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 err="1">
                <a:solidFill>
                  <a:schemeClr val="bg1"/>
                </a:solidFill>
              </a:rPr>
              <a:t>Níže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naleznete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definice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použitých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pojmů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00531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D11BA-3571-6A06-218D-911DA0BD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94" y="191050"/>
            <a:ext cx="9792419" cy="833078"/>
          </a:xfrm>
        </p:spPr>
        <p:txBody>
          <a:bodyPr>
            <a:no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Was bedeutet „Biologika“ (</a:t>
            </a:r>
            <a:r>
              <a:rPr lang="de-DE" sz="2800" dirty="0" err="1">
                <a:solidFill>
                  <a:srgbClr val="0070C0"/>
                </a:solidFill>
              </a:rPr>
              <a:t>biologická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ochrana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rostlin</a:t>
            </a:r>
            <a:r>
              <a:rPr lang="de-DE" sz="2800" dirty="0">
                <a:solidFill>
                  <a:srgbClr val="0070C0"/>
                </a:solidFill>
              </a:rPr>
              <a:t> )</a:t>
            </a:r>
            <a:br>
              <a:rPr lang="de-DE" sz="2800" dirty="0">
                <a:solidFill>
                  <a:srgbClr val="0070C0"/>
                </a:solidFill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im Pflanzenschutz?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D2FDEE9-271B-8F88-EB8A-18AF5B659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594" y="1174222"/>
            <a:ext cx="10329333" cy="49471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Biologika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sind Produkte oder Verfahren biologischen Ursprungs, die zur 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Bekämpfung von Schaderregern 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Stärkung der Pflanze oder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Förderung natürlicher chemischer oder physiologischer Prozesse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eingesetzt werden.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Sie unterscheiden sich von chemisch-synthetischen Pflanzenschutzmitteln durch ihren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natürlichen Ursprung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meist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spezifischere Wirkmechanismen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Herstellung:</a:t>
            </a:r>
          </a:p>
          <a:p>
            <a:pPr marL="0" indent="0" algn="l">
              <a:lnSpc>
                <a:spcPts val="2000"/>
              </a:lnSpc>
              <a:spcBef>
                <a:spcPts val="0"/>
              </a:spcBef>
              <a:buNone/>
            </a:pPr>
            <a:r>
              <a:rPr lang="de-DE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Biologika sind komplexe biologische Wirkstoffmoleküle. Sie werden meistens durch biotechnologische Herstellungsverfahren auf der Basis lebender Organismen (Pflanzen und Tiere) gewonnen.</a:t>
            </a:r>
          </a:p>
          <a:p>
            <a:pPr marL="0" indent="0" algn="l">
              <a:buNone/>
            </a:pPr>
            <a:endParaRPr lang="de-DE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Ziel: </a:t>
            </a:r>
            <a:r>
              <a:rPr lang="de-D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Abwehr der Pflanzen zu verbessern, oder aber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teigerung des Wachstums.</a:t>
            </a:r>
          </a:p>
          <a:p>
            <a:pPr marL="0" indent="0" algn="l">
              <a:buNone/>
            </a:pP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de-DE" dirty="0">
              <a:solidFill>
                <a:srgbClr val="000000"/>
              </a:solidFill>
              <a:latin typeface="BundesSansWeb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6327960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neu Oktober 2024.potx" id="{5AF021AE-4BCB-406F-8D91-29D494EA9C73}" vid="{5611A374-EB36-44F9-AF81-2B690DECC44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neu Oktober 2024</Template>
  <TotalTime>7</TotalTime>
  <Words>1890</Words>
  <Application>Microsoft Office PowerPoint</Application>
  <PresentationFormat>Širokoúhlá obrazovka</PresentationFormat>
  <Paragraphs>360</Paragraphs>
  <Slides>34</Slides>
  <Notes>4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Aptos</vt:lpstr>
      <vt:lpstr>Aptos Display</vt:lpstr>
      <vt:lpstr>Arial</vt:lpstr>
      <vt:lpstr>BundesSansWeb-Regular</vt:lpstr>
      <vt:lpstr>Office</vt:lpstr>
      <vt:lpstr>Biologika im Pflanzenschutz biologická ochrana rostlin  </vt:lpstr>
      <vt:lpstr>Gliederung (Přehled prezentace)</vt:lpstr>
      <vt:lpstr>Baumschul-Beratungsring Weser-Ems e.V.</vt:lpstr>
      <vt:lpstr>Prezentace aplikace PowerPoint</vt:lpstr>
      <vt:lpstr>Prezentace aplikace PowerPoint</vt:lpstr>
      <vt:lpstr>Beratungsgebiet - oblasti</vt:lpstr>
      <vt:lpstr>Wie kommt die Beratung zum Betrieb? - sdělení</vt:lpstr>
      <vt:lpstr>Biologika im Pflanzenschutz biologická ochrana rostlin   - Nutzen und Grenzen Výhody a nevýhody   - Erfahrungen aus der Beratung Zkušenosti s konzultacemi </vt:lpstr>
      <vt:lpstr>Was bedeutet „Biologika“ (biologická ochrana rostlin ) im Pflanzenschutz?</vt:lpstr>
      <vt:lpstr>Versuch eine Einteilung -  Begrifflichkeiten</vt:lpstr>
      <vt:lpstr>Biologika -  genauere Einteilung</vt:lpstr>
      <vt:lpstr>Biostimulanzien und Stärkungsmittel</vt:lpstr>
      <vt:lpstr>Prezentace aplikace PowerPoint</vt:lpstr>
      <vt:lpstr>Allgemeine Feststellung</vt:lpstr>
      <vt:lpstr>Prezentace aplikace PowerPoint</vt:lpstr>
      <vt:lpstr>Auswahl an Biologika mit Zulassung als PSM in Deutschland</vt:lpstr>
      <vt:lpstr>Fungizide – Wirkstoffe und  Wirkmechanismus Fungicidy – účinné látky a mechanismus účinku</vt:lpstr>
      <vt:lpstr>Versuche ( Pokus) 2023 + 2024</vt:lpstr>
      <vt:lpstr>Mittel in der Testung (Testované produkty):</vt:lpstr>
      <vt:lpstr>Spritzfolge 2023</vt:lpstr>
      <vt:lpstr>Ergebnisse 2023 </vt:lpstr>
      <vt:lpstr>Ergebnisse </vt:lpstr>
      <vt:lpstr>Spritzplan 2024</vt:lpstr>
      <vt:lpstr>Ergebnisse 2024</vt:lpstr>
      <vt:lpstr>Ergebnisse - Befallsunterschiede</vt:lpstr>
      <vt:lpstr>Versuch aus 2021 </vt:lpstr>
      <vt:lpstr>Wirkung von Bio-Stimulanzien 2021 gegen Blattkrankheiten an Rosen (durchgeführt von der LVG-Bad Zwischenahn in Zusammenarbeit mit dem BBR)</vt:lpstr>
      <vt:lpstr>Ergebnisse  - verkürzt dargestellt</vt:lpstr>
      <vt:lpstr>Ergebnisse der Versuche zusammengefasst</vt:lpstr>
      <vt:lpstr>Ergebnisse aus den Betrieben und der Beratung mit biologischen Mitteln</vt:lpstr>
      <vt:lpstr>Ergebnisse aus den Betrieben und der Beratung mit biologischen Mitteln</vt:lpstr>
      <vt:lpstr>Fazit  - Shrnutí a výhled</vt:lpstr>
      <vt:lpstr>Fazit - Shrnutí a výhled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Baumschulberatungsring Weser-Ems</dc:creator>
  <cp:lastModifiedBy>pc</cp:lastModifiedBy>
  <cp:revision>167</cp:revision>
  <dcterms:created xsi:type="dcterms:W3CDTF">2026-01-22T11:03:26Z</dcterms:created>
  <dcterms:modified xsi:type="dcterms:W3CDTF">2026-02-12T11:04:00Z</dcterms:modified>
</cp:coreProperties>
</file>