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9"/>
  </p:notesMasterIdLst>
  <p:sldIdLst>
    <p:sldId id="257" r:id="rId3"/>
    <p:sldId id="333" r:id="rId4"/>
    <p:sldId id="343" r:id="rId5"/>
    <p:sldId id="344" r:id="rId6"/>
    <p:sldId id="334" r:id="rId7"/>
    <p:sldId id="335" r:id="rId8"/>
    <p:sldId id="345" r:id="rId9"/>
    <p:sldId id="336" r:id="rId10"/>
    <p:sldId id="339" r:id="rId11"/>
    <p:sldId id="337" r:id="rId12"/>
    <p:sldId id="348" r:id="rId13"/>
    <p:sldId id="349" r:id="rId14"/>
    <p:sldId id="353" r:id="rId15"/>
    <p:sldId id="354" r:id="rId16"/>
    <p:sldId id="351" r:id="rId17"/>
    <p:sldId id="342" r:id="rId18"/>
  </p:sldIdLst>
  <p:sldSz cx="9144000" cy="6858000" type="screen4x3"/>
  <p:notesSz cx="6765925" cy="9867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8D5B"/>
    <a:srgbClr val="889226"/>
    <a:srgbClr val="6BA0DB"/>
    <a:srgbClr val="62B6E4"/>
    <a:srgbClr val="CE7E36"/>
    <a:srgbClr val="B9702D"/>
    <a:srgbClr val="B19107"/>
    <a:srgbClr val="9E951A"/>
    <a:srgbClr val="5693D6"/>
    <a:srgbClr val="D29B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49" autoAdjust="0"/>
    <p:restoredTop sz="89988" autoAdjust="0"/>
  </p:normalViewPr>
  <p:slideViewPr>
    <p:cSldViewPr showGuides="1">
      <p:cViewPr varScale="1">
        <p:scale>
          <a:sx n="88" d="100"/>
          <a:sy n="88" d="100"/>
        </p:scale>
        <p:origin x="148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2458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5B80B-EC1E-4074-95AD-2EF003385490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593" y="4687253"/>
            <a:ext cx="5412740" cy="4440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2458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B7A0D-3484-4429-AE5E-AEF99A26D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39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63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547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812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3B7A0D-3484-4429-AE5E-AEF99A26D5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93993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3B7A0D-3484-4429-AE5E-AEF99A26D5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91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37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84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34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12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07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15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72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2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7A0D-3484-4429-AE5E-AEF99A26D5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78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4A5A-0CB2-4B22-89D3-16BA036D590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CEB0F-6F70-4883-991C-25F76AF39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9CD4F-8B63-437C-9F49-731E3E2F4AE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55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food/plant/plant_propagation_material/legislation/eu_marketing_requirements_en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66" y="0"/>
            <a:ext cx="9144000" cy="685800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639193" y="5661248"/>
            <a:ext cx="4523522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Lísek, 10. </a:t>
            </a:r>
            <a:r>
              <a:rPr lang="cs-CZ" sz="2000" b="1" dirty="0">
                <a:solidFill>
                  <a:schemeClr val="tx1"/>
                </a:solidFill>
              </a:rPr>
              <a:t>1</a:t>
            </a:r>
            <a:r>
              <a:rPr lang="cs-CZ" sz="2000" b="1" dirty="0" smtClean="0">
                <a:solidFill>
                  <a:schemeClr val="tx1"/>
                </a:solidFill>
              </a:rPr>
              <a:t>.  2018</a:t>
            </a:r>
            <a:endParaRPr lang="cs-CZ" sz="2000" dirty="0">
              <a:solidFill>
                <a:schemeClr val="tx1"/>
              </a:solidFill>
            </a:endParaRPr>
          </a:p>
          <a:p>
            <a:pPr algn="ctr"/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331640" y="1844824"/>
            <a:ext cx="6906843" cy="2154436"/>
          </a:xfrm>
          <a:prstGeom prst="rect">
            <a:avLst/>
          </a:prstGeom>
          <a:solidFill>
            <a:schemeClr val="accent3">
              <a:lumMod val="50000"/>
              <a:alpha val="7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chemeClr val="bg1"/>
                </a:solidFill>
              </a:rPr>
              <a:t>Novelizace </a:t>
            </a:r>
            <a:r>
              <a:rPr lang="cs-CZ" sz="3600" b="1" dirty="0">
                <a:solidFill>
                  <a:schemeClr val="bg1"/>
                </a:solidFill>
              </a:rPr>
              <a:t>legislativy ve vztahu k RM ovocných rodů a </a:t>
            </a:r>
            <a:r>
              <a:rPr lang="cs-CZ" sz="3600" b="1" dirty="0" smtClean="0">
                <a:solidFill>
                  <a:schemeClr val="bg1"/>
                </a:solidFill>
              </a:rPr>
              <a:t>druhů, podmínky pro UŘ v roce 2018</a:t>
            </a:r>
            <a:endParaRPr lang="cs-CZ" sz="2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cs-CZ" sz="2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2189"/>
            <a:ext cx="1203468" cy="133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301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CAC materiál</a:t>
            </a:r>
            <a:endParaRPr lang="cs-CZ" sz="20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 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359699" y="1196752"/>
            <a:ext cx="728749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smtClean="0"/>
              <a:t>Podává se oznámení o rozsahu výroby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i="1" dirty="0" smtClean="0"/>
              <a:t>Kvalita a odrůdová pravost na zodpovědnost dodavatele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smtClean="0"/>
              <a:t>Kontrolují se minimálně jednou ročně kritické body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i="1" u="sng" dirty="0" smtClean="0"/>
              <a:t>Nevydává se rozhodnutí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i="1" dirty="0" smtClean="0"/>
              <a:t>Identifikovaný zdroj RM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800" b="1" u="sng" dirty="0"/>
              <a:t>SRK – dle druhu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4800" b="1" i="1" u="sng" dirty="0"/>
          </a:p>
          <a:p>
            <a:pPr lvl="2"/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3744535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Jednotný systém testování a přehlížení v rámci EU</a:t>
            </a:r>
            <a:endParaRPr lang="cs-CZ" sz="20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 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359699" y="1196752"/>
            <a:ext cx="694860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 smtClean="0"/>
              <a:t>Dán jednotným certifikačním schématem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i="1" dirty="0" smtClean="0"/>
              <a:t>Stanovena četnost testování a přehlížení pro jednotlivé kategorie RM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 smtClean="0"/>
              <a:t>Izolační vzdálenosti ponechány na ČS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i="1" u="sng" dirty="0" smtClean="0"/>
              <a:t>CAC materiál minimálně na karanténní ŠO (identifikovaný zdroj)</a:t>
            </a:r>
            <a:endParaRPr lang="cs-CZ" sz="2000" b="1" i="1" u="sng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75447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Jednotná žádost UŘ+SRK</a:t>
            </a:r>
            <a:endParaRPr lang="cs-CZ" sz="20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 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359699" y="1196752"/>
            <a:ext cx="69486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</a:rPr>
              <a:t>Podání společné žádosti SRK/UŘ, podání oznámení o rozsahu výroby RM ovocných rodů a druhů.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4000" dirty="0">
                <a:solidFill>
                  <a:prstClr val="black"/>
                </a:solidFill>
              </a:rPr>
              <a:t>VŠE na jednom FORMULÁŘI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</a:rPr>
              <a:t>Od května 2018 </a:t>
            </a:r>
          </a:p>
          <a:p>
            <a:pPr lvl="1"/>
            <a:r>
              <a:rPr lang="cs-CZ" sz="4800" dirty="0">
                <a:solidFill>
                  <a:prstClr val="black"/>
                </a:solidFill>
              </a:rPr>
              <a:t>možno podávat přes </a:t>
            </a:r>
            <a:r>
              <a:rPr lang="cs-CZ" sz="4800" dirty="0" smtClean="0">
                <a:solidFill>
                  <a:prstClr val="black"/>
                </a:solidFill>
              </a:rPr>
              <a:t>PF (jednotné podací místo)</a:t>
            </a:r>
            <a:endParaRPr lang="cs-CZ" sz="4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486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ovéPole 1"/>
          <p:cNvSpPr txBox="1"/>
          <p:nvPr/>
        </p:nvSpPr>
        <p:spPr>
          <a:xfrm rot="5400000">
            <a:off x="-2545101" y="3198166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Jednotná žádost UŘ+SRK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8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www.ukzuz.cz</a:t>
            </a:r>
            <a:endParaRPr kumimoji="0" lang="cs-CZ" sz="8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5" name="Obrázek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66152" y="146637"/>
            <a:ext cx="6090675" cy="6522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444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Označování při uvádění do oběhu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8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www.ukzuz.cz</a:t>
            </a:r>
            <a:endParaRPr kumimoji="0" lang="cs-CZ" sz="8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359699" y="1196752"/>
            <a:ext cx="70894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80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CAC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8000" dirty="0" smtClean="0">
                <a:solidFill>
                  <a:prstClr val="black"/>
                </a:solidFill>
                <a:latin typeface="Calibri"/>
              </a:rPr>
              <a:t>Druh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80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Odrůda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8000" i="1" dirty="0" smtClean="0">
                <a:solidFill>
                  <a:prstClr val="black"/>
                </a:solidFill>
                <a:latin typeface="Calibri"/>
              </a:rPr>
              <a:t>Podnož</a:t>
            </a:r>
            <a:endParaRPr kumimoji="0" lang="cs-CZ" sz="8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8681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Rok 2018 a uznávací řízení</a:t>
            </a:r>
            <a:endParaRPr lang="cs-CZ" sz="20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 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390381" y="1176580"/>
            <a:ext cx="694860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cs-CZ" sz="4400" b="1" u="sng" dirty="0" smtClean="0"/>
              <a:t>Do konce dubna podle současných podmínek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cs-CZ" sz="4400" i="1" u="sng" dirty="0" smtClean="0"/>
              <a:t>Na začátku května školení podávání přes PF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cs-CZ" sz="4400" b="1" dirty="0" smtClean="0"/>
              <a:t>Následně podání žádostí přes PF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cs-CZ" sz="4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67606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 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 rot="10800000" flipV="1">
            <a:off x="1547664" y="4469310"/>
            <a:ext cx="598365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Petr Boleloucký, </a:t>
            </a:r>
          </a:p>
          <a:p>
            <a:pPr algn="ctr"/>
            <a:r>
              <a:rPr lang="cs-CZ" sz="2400" dirty="0" smtClean="0"/>
              <a:t>ÚKZÚZ</a:t>
            </a:r>
          </a:p>
          <a:p>
            <a:pPr algn="ctr"/>
            <a:r>
              <a:rPr lang="cs-CZ" sz="2400" dirty="0" smtClean="0"/>
              <a:t>SRV/</a:t>
            </a:r>
            <a:r>
              <a:rPr lang="cs-CZ" sz="2400" dirty="0" err="1" smtClean="0"/>
              <a:t>OdTK</a:t>
            </a:r>
            <a:endParaRPr lang="cs-CZ" sz="2400" dirty="0" smtClean="0"/>
          </a:p>
          <a:p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196752"/>
            <a:ext cx="65366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/>
              <a:t>Děkuji za pozornost</a:t>
            </a:r>
          </a:p>
          <a:p>
            <a:pPr algn="ctr"/>
            <a:r>
              <a:rPr lang="cs-CZ" sz="4400" dirty="0"/>
              <a:t>a</a:t>
            </a:r>
            <a:r>
              <a:rPr lang="cs-CZ" sz="4400" dirty="0" smtClean="0"/>
              <a:t> přeji vám všem příjemný rok 2018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64012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Legislativa EU</a:t>
            </a:r>
            <a:endParaRPr lang="cs-CZ" sz="20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 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359699" y="1196752"/>
            <a:ext cx="694860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SMĚRNICE RADY 92/34/EHS ze dne 28. dubna 1992 o uvádění na trh  rozmnožovacího materiálu ovocných rostlin a ovocných rostlin určených k produkci ovoce</a:t>
            </a:r>
          </a:p>
          <a:p>
            <a:endParaRPr lang="cs-CZ" sz="2400" dirty="0"/>
          </a:p>
          <a:p>
            <a:r>
              <a:rPr lang="cs-CZ" sz="2400" dirty="0"/>
              <a:t>SMĚRNICE KOMISE 93/48/EHS ze dne 23. června 1993, kterou se stanoví tabulka požadavků na rozmnožovací materiál ovocných rostlin a na ovocné rostliny určené k produkci ovoce podle směrnice Rady </a:t>
            </a:r>
            <a:r>
              <a:rPr lang="cs-CZ" sz="2400" dirty="0" smtClean="0"/>
              <a:t>92/34/EH</a:t>
            </a:r>
          </a:p>
          <a:p>
            <a:endParaRPr lang="cs-CZ" sz="2400" dirty="0"/>
          </a:p>
          <a:p>
            <a:r>
              <a:rPr lang="cs-CZ" sz="2400" dirty="0"/>
              <a:t>SMĚRNICE RADY </a:t>
            </a:r>
            <a:r>
              <a:rPr lang="cs-CZ" sz="2400" dirty="0" smtClean="0"/>
              <a:t>2008/90/ES ze </a:t>
            </a:r>
            <a:r>
              <a:rPr lang="cs-CZ" sz="2400" dirty="0"/>
              <a:t>dne 29. září 2008 o uvádění na trh rozmnožovacího materiálu ovocných rostlin a ovocných rostlin určených k produkci ovoce.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2334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Legislativa EU</a:t>
            </a:r>
            <a:endParaRPr lang="cs-CZ" sz="20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1013738"/>
            <a:ext cx="655446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PROVÁDĚCÍ SMĚRNICE KOMISE 2014/96/EU</a:t>
            </a:r>
          </a:p>
          <a:p>
            <a:r>
              <a:rPr lang="cs-CZ" sz="2000" dirty="0"/>
              <a:t>o požadavcích na označování, uzavírání a balení rozmnožovacího materiálu ovocných rostlin a ovocných rostlin určených k produkci ovoce, spadajících do oblasti působnosti směrnice Rady 2008/90/ES</a:t>
            </a:r>
          </a:p>
          <a:p>
            <a:endParaRPr lang="cs-CZ" sz="2000" dirty="0"/>
          </a:p>
          <a:p>
            <a:r>
              <a:rPr lang="cs-CZ" sz="2000" b="1" dirty="0" smtClean="0"/>
              <a:t>PROVÁDĚCÍ </a:t>
            </a:r>
            <a:r>
              <a:rPr lang="cs-CZ" sz="2000" b="1" dirty="0"/>
              <a:t>SMĚRNICE KOMISE </a:t>
            </a:r>
            <a:r>
              <a:rPr lang="cs-CZ" sz="2000" b="1" dirty="0" smtClean="0"/>
              <a:t>2014/97/EU </a:t>
            </a:r>
            <a:r>
              <a:rPr lang="cs-CZ" sz="2000" dirty="0" smtClean="0"/>
              <a:t>kterou </a:t>
            </a:r>
            <a:r>
              <a:rPr lang="cs-CZ" sz="2000" dirty="0"/>
              <a:t>se provádí směrnice Rady </a:t>
            </a:r>
            <a:r>
              <a:rPr lang="cs-CZ" sz="2000" dirty="0" smtClean="0"/>
              <a:t>2008/90/ES</a:t>
            </a:r>
            <a:r>
              <a:rPr lang="cs-CZ" sz="2000" dirty="0"/>
              <a:t>, pokud jde o zvláštní požadavky </a:t>
            </a:r>
            <a:r>
              <a:rPr lang="cs-CZ" sz="2000" dirty="0" smtClean="0"/>
              <a:t>na </a:t>
            </a:r>
            <a:r>
              <a:rPr lang="cs-CZ" sz="2000" dirty="0"/>
              <a:t>rody a druhy ovocných rostlin uvedených </a:t>
            </a:r>
            <a:r>
              <a:rPr lang="cs-CZ" sz="2000" dirty="0" smtClean="0"/>
              <a:t>v </a:t>
            </a:r>
            <a:r>
              <a:rPr lang="cs-CZ" sz="2000" dirty="0"/>
              <a:t>příloze I uvedené směrnice, zvláštní </a:t>
            </a:r>
            <a:r>
              <a:rPr lang="cs-CZ" sz="2000" dirty="0" smtClean="0"/>
              <a:t>požadavky </a:t>
            </a:r>
            <a:r>
              <a:rPr lang="cs-CZ" sz="2000" dirty="0"/>
              <a:t>na dodavatele a podrobná pravidla </a:t>
            </a:r>
            <a:r>
              <a:rPr lang="cs-CZ" sz="2000" dirty="0" smtClean="0"/>
              <a:t>pro </a:t>
            </a:r>
            <a:r>
              <a:rPr lang="cs-CZ" sz="2000" dirty="0"/>
              <a:t>úřední </a:t>
            </a:r>
            <a:r>
              <a:rPr lang="cs-CZ" sz="2000" dirty="0" smtClean="0"/>
              <a:t>inspekce</a:t>
            </a:r>
          </a:p>
          <a:p>
            <a:endParaRPr lang="cs-CZ" sz="2000" dirty="0"/>
          </a:p>
          <a:p>
            <a:r>
              <a:rPr lang="cs-CZ" sz="2000" b="1" dirty="0"/>
              <a:t>PROVÁDĚCÍ SMĚRNICE KOMISE 2014/98/EU </a:t>
            </a:r>
            <a:r>
              <a:rPr lang="cs-CZ" sz="2000" dirty="0"/>
              <a:t>kterou se provádí směrnice Rady 2008/90/ES, pokud jde o zvláštní požadavky na rody a druhy ovocných rostlin uvedených v příloze I uvedené směrnice, zvláštní požadavky na dodavatele a podrobná pravidla pro úřední inspekce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val="240977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Legislativa EU</a:t>
            </a:r>
            <a:endParaRPr lang="cs-CZ" sz="20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 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911727" y="1204434"/>
            <a:ext cx="69486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SMĚRNICE RADY 2000/29/ES o ochranných opatřeních proti zavlékání organismů škodlivých rostlinám nebo rostlinným produktům do Společenství a proti jejich rozšiřování na území </a:t>
            </a:r>
            <a:r>
              <a:rPr lang="cs-CZ" sz="2400" dirty="0" smtClean="0"/>
              <a:t>Společenství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404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Navazující legislativa ČR</a:t>
            </a:r>
            <a:endParaRPr lang="cs-CZ" sz="20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 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359699" y="1196752"/>
            <a:ext cx="694860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Zákon č. 219/2003 Sb., o uvádění do oběhu osiva a sadby pěstovaných rostlin </a:t>
            </a:r>
            <a:r>
              <a:rPr lang="cs-CZ" sz="2000" dirty="0" smtClean="0"/>
              <a:t> ve znění pozdějších předpisů.</a:t>
            </a:r>
          </a:p>
          <a:p>
            <a:endParaRPr lang="cs-CZ" sz="2000" dirty="0"/>
          </a:p>
          <a:p>
            <a:r>
              <a:rPr lang="cs-CZ" sz="2000" dirty="0"/>
              <a:t>Vyhláška č. 332/2006 Sb., kterou se stanoví podrobnosti o množitelských porostech a rozmnožovacím materiálu chmele, révy, ovocných a okrasných druhů a jeho uvádění do oběhu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b="1" i="1" dirty="0"/>
              <a:t>Vyhláška č. </a:t>
            </a:r>
            <a:r>
              <a:rPr lang="cs-CZ" sz="2000" b="1" i="1" dirty="0" err="1" smtClean="0"/>
              <a:t>xxx</a:t>
            </a:r>
            <a:r>
              <a:rPr lang="cs-CZ" sz="2000" b="1" i="1" dirty="0" smtClean="0"/>
              <a:t>/</a:t>
            </a:r>
            <a:r>
              <a:rPr lang="cs-CZ" sz="2000" b="1" i="1" dirty="0" err="1" smtClean="0"/>
              <a:t>xxxx</a:t>
            </a:r>
            <a:r>
              <a:rPr lang="cs-CZ" sz="2000" b="1" i="1" dirty="0" smtClean="0"/>
              <a:t> </a:t>
            </a:r>
            <a:r>
              <a:rPr lang="cs-CZ" sz="2000" b="1" i="1" dirty="0"/>
              <a:t>Sb., kterou se stanoví podrobnosti o množitelských porostech a rozmnožovacím materiálu </a:t>
            </a:r>
            <a:r>
              <a:rPr lang="cs-CZ" sz="2000" b="1" i="1" dirty="0" smtClean="0"/>
              <a:t>ovocných rodů a druhů </a:t>
            </a:r>
            <a:r>
              <a:rPr lang="cs-CZ" sz="2000" b="1" i="1" dirty="0"/>
              <a:t>a jeho uvádění do oběhu.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7517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Povinnosti vyplývající z legislativy</a:t>
            </a:r>
            <a:endParaRPr lang="cs-CZ" sz="20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 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359698" y="1158218"/>
            <a:ext cx="749561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Pokud dodavatel vyrábí RM ovocných rodů a druhů, musí v případě že jde o odrůdy popsané pro produkci ovoce podat na ÚKZÚZ ve stanovených termínech:</a:t>
            </a:r>
          </a:p>
          <a:p>
            <a:endParaRPr lang="cs-CZ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4400" b="1" u="sng" dirty="0" smtClean="0"/>
              <a:t>Žádost o uznání RM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4400" b="1" i="1" dirty="0" smtClean="0"/>
              <a:t>Oznámení o rozsahu výroby CAC materiálu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4400" b="1" u="sng" dirty="0" smtClean="0"/>
              <a:t>Žádost o SRK</a:t>
            </a:r>
            <a:endParaRPr lang="cs-CZ" sz="4400" b="1" u="sng" dirty="0"/>
          </a:p>
        </p:txBody>
      </p:sp>
    </p:spTree>
    <p:extLst>
      <p:ext uri="{BB962C8B-B14F-4D97-AF65-F5344CB8AC3E}">
        <p14:creationId xmlns:p14="http://schemas.microsoft.com/office/powerpoint/2010/main" val="406047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Uvádění do oběhu jen s popisem</a:t>
            </a:r>
            <a:endParaRPr lang="cs-CZ" sz="20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 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359699" y="1196752"/>
            <a:ext cx="694860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Od ledna 2017 zřízena databáze odrůd pro účely uvádění do oběhu na území EU (prozatím verze </a:t>
            </a:r>
            <a:r>
              <a:rPr lang="cs-CZ" sz="2800" b="1" dirty="0" err="1" smtClean="0"/>
              <a:t>excel</a:t>
            </a:r>
            <a:r>
              <a:rPr lang="cs-CZ" sz="2800" b="1" dirty="0" smtClean="0"/>
              <a:t>) která obsahuje: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u="sng" dirty="0" smtClean="0"/>
              <a:t>Odrůdy s úředním popisem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i="1" u="sng" dirty="0" smtClean="0"/>
              <a:t>Odrůdy s úředně uznaným popisem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 smtClean="0">
                <a:hlinkClick r:id="rId8"/>
              </a:rPr>
              <a:t>http</a:t>
            </a:r>
            <a:r>
              <a:rPr lang="en-GB" u="sng" dirty="0">
                <a:hlinkClick r:id="rId8"/>
              </a:rPr>
              <a:t>://ec.europa.eu/food/plant/plant_propagation_material/legislation/eu_marketing_requirements_en</a:t>
            </a:r>
            <a:r>
              <a:rPr lang="en-GB" dirty="0"/>
              <a:t> 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1" dirty="0" smtClean="0"/>
              <a:t>Dále výjimka pro místní odrůdy (popis u dodavatele)</a:t>
            </a:r>
            <a:endParaRPr lang="cs-CZ" sz="3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3647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Certifikovaný materiál</a:t>
            </a:r>
            <a:endParaRPr lang="cs-CZ" sz="20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 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799001" y="1684654"/>
            <a:ext cx="694860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dirty="0" smtClean="0"/>
              <a:t>Je přehlížen několikrát ročně dle požadavků na skupiny porostů.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i="1" dirty="0" smtClean="0"/>
              <a:t>Je předmětem žádosti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u="sng" dirty="0" smtClean="0"/>
              <a:t>Vydává se rozhodnutí s kulatým razítkem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u="sng" dirty="0" smtClean="0"/>
              <a:t>SRK – dle druhu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42462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5F8AA">
                  <a:alpha val="52000"/>
                </a:srgb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>
                  <a:alpha val="63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4305" y="429027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Certifikační schéma</a:t>
            </a:r>
            <a:endParaRPr lang="cs-CZ" sz="20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9" y="146637"/>
            <a:ext cx="647737" cy="72046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 rot="16200000">
            <a:off x="-2570440" y="3054561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8000" b="1" dirty="0" smtClean="0">
                <a:solidFill>
                  <a:schemeClr val="bg1">
                    <a:lumMod val="95000"/>
                  </a:schemeClr>
                </a:solidFill>
              </a:rPr>
              <a:t>www.ukzuz.cz</a:t>
            </a:r>
            <a:endParaRPr lang="cs-CZ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82271" y="1474474"/>
            <a:ext cx="6471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 </a:t>
            </a:r>
          </a:p>
          <a:p>
            <a:endParaRPr lang="cs-CZ" sz="2000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7531323" y="1158217"/>
            <a:ext cx="1617697" cy="5410474"/>
            <a:chOff x="7417743" y="1034219"/>
            <a:chExt cx="1617697" cy="5410474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639046" y="2342821"/>
              <a:ext cx="1295984" cy="86398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8" name="Obrázek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752" y="1034219"/>
              <a:ext cx="1080572" cy="81042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637" y="3732453"/>
              <a:ext cx="1496803" cy="99786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7743" y="5367902"/>
              <a:ext cx="1615187" cy="107679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359699" y="1196752"/>
            <a:ext cx="694860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6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14" name="Rectangle 33"/>
          <p:cNvSpPr>
            <a:spLocks noChangeArrowheads="1"/>
          </p:cNvSpPr>
          <p:nvPr/>
        </p:nvSpPr>
        <p:spPr bwMode="auto">
          <a:xfrm>
            <a:off x="2771800" y="2906859"/>
            <a:ext cx="2639457" cy="720725"/>
          </a:xfrm>
          <a:prstGeom prst="rect">
            <a:avLst/>
          </a:prstGeom>
          <a:solidFill>
            <a:srgbClr val="94C600"/>
          </a:soli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cs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Před-základní SE1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kern="0" dirty="0">
                <a:solidFill>
                  <a:prstClr val="white"/>
                </a:solidFill>
                <a:latin typeface="Verdana"/>
                <a:cs typeface="Arial" panose="020B0604020202020204" pitchFamily="34" charset="0"/>
              </a:rPr>
              <a:t>Matečná rostlina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cs typeface="Arial" panose="020B0604020202020204" pitchFamily="34" charset="0"/>
            </a:endParaRPr>
          </a:p>
        </p:txBody>
      </p:sp>
      <p:sp>
        <p:nvSpPr>
          <p:cNvPr id="15" name="Rectangle 34"/>
          <p:cNvSpPr>
            <a:spLocks noChangeArrowheads="1"/>
          </p:cNvSpPr>
          <p:nvPr/>
        </p:nvSpPr>
        <p:spPr bwMode="auto">
          <a:xfrm>
            <a:off x="2771800" y="3986359"/>
            <a:ext cx="2639457" cy="778022"/>
          </a:xfrm>
          <a:prstGeom prst="rect">
            <a:avLst/>
          </a:prstGeom>
          <a:solidFill>
            <a:srgbClr val="94C600"/>
          </a:soli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cs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Základní EI,EII,EIII…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kern="0" dirty="0">
                <a:solidFill>
                  <a:prstClr val="white"/>
                </a:solidFill>
                <a:latin typeface="Verdana"/>
                <a:cs typeface="Arial" panose="020B0604020202020204" pitchFamily="34" charset="0"/>
              </a:rPr>
              <a:t>Matečná rostlina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cs typeface="Arial" panose="020B0604020202020204" pitchFamily="34" charset="0"/>
            </a:endParaRPr>
          </a:p>
        </p:txBody>
      </p:sp>
      <p:sp>
        <p:nvSpPr>
          <p:cNvPr id="17" name="Rectangle 35"/>
          <p:cNvSpPr>
            <a:spLocks noChangeArrowheads="1"/>
          </p:cNvSpPr>
          <p:nvPr/>
        </p:nvSpPr>
        <p:spPr bwMode="auto">
          <a:xfrm>
            <a:off x="2771800" y="4900759"/>
            <a:ext cx="2639457" cy="647700"/>
          </a:xfrm>
          <a:prstGeom prst="rect">
            <a:avLst/>
          </a:prstGeom>
          <a:solidFill>
            <a:srgbClr val="94C600"/>
          </a:soli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Certifikovaná </a:t>
            </a: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C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Matečná rostlina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cs typeface="Arial" panose="020B0604020202020204" pitchFamily="34" charset="0"/>
            </a:endParaRPr>
          </a:p>
        </p:txBody>
      </p:sp>
      <p:sp>
        <p:nvSpPr>
          <p:cNvPr id="20" name="Rectangle 36"/>
          <p:cNvSpPr>
            <a:spLocks noChangeArrowheads="1"/>
          </p:cNvSpPr>
          <p:nvPr/>
        </p:nvSpPr>
        <p:spPr bwMode="auto">
          <a:xfrm>
            <a:off x="3250670" y="5931047"/>
            <a:ext cx="1944687" cy="790575"/>
          </a:xfrm>
          <a:prstGeom prst="rect">
            <a:avLst/>
          </a:prstGeom>
          <a:solidFill>
            <a:srgbClr val="94C600"/>
          </a:soli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Certifikovaný C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výpěstek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cs typeface="Arial" panose="020B0604020202020204" pitchFamily="34" charset="0"/>
            </a:endParaRPr>
          </a:p>
        </p:txBody>
      </p:sp>
      <p:sp>
        <p:nvSpPr>
          <p:cNvPr id="24" name="Rectangle 32"/>
          <p:cNvSpPr>
            <a:spLocks noChangeArrowheads="1"/>
          </p:cNvSpPr>
          <p:nvPr/>
        </p:nvSpPr>
        <p:spPr bwMode="auto">
          <a:xfrm>
            <a:off x="3179232" y="1968646"/>
            <a:ext cx="2274888" cy="649288"/>
          </a:xfrm>
          <a:prstGeom prst="rect">
            <a:avLst/>
          </a:prstGeom>
          <a:solidFill>
            <a:srgbClr val="94C600"/>
          </a:soli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Kandidátní rostlina</a:t>
            </a:r>
          </a:p>
        </p:txBody>
      </p:sp>
      <p:pic>
        <p:nvPicPr>
          <p:cNvPr id="25" name="Picture 37" descr="strom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769" y="3608511"/>
            <a:ext cx="576262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8" descr="strom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595" y="816121"/>
            <a:ext cx="8382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9" descr="strom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627" y="4634059"/>
            <a:ext cx="693737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40" descr="květináč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682" y="2661218"/>
            <a:ext cx="43338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48" descr="květináč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305" y="1701019"/>
            <a:ext cx="43338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52" descr="výpěstek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839" y="5785150"/>
            <a:ext cx="6445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ctangle 55"/>
          <p:cNvSpPr>
            <a:spLocks noChangeArrowheads="1"/>
          </p:cNvSpPr>
          <p:nvPr/>
        </p:nvSpPr>
        <p:spPr bwMode="auto">
          <a:xfrm>
            <a:off x="1163107" y="2689371"/>
            <a:ext cx="1223963" cy="1008063"/>
          </a:xfrm>
          <a:prstGeom prst="rect">
            <a:avLst/>
          </a:prstGeom>
          <a:solidFill>
            <a:srgbClr val="94C600"/>
          </a:soli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Kontrola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pravosti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odrůdy</a:t>
            </a:r>
          </a:p>
        </p:txBody>
      </p:sp>
      <p:pic>
        <p:nvPicPr>
          <p:cNvPr id="37" name="Picture 56" descr="strom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07" y="2832246"/>
            <a:ext cx="6223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ectangle 58"/>
          <p:cNvSpPr>
            <a:spLocks noChangeArrowheads="1"/>
          </p:cNvSpPr>
          <p:nvPr/>
        </p:nvSpPr>
        <p:spPr bwMode="auto">
          <a:xfrm>
            <a:off x="1234545" y="3913334"/>
            <a:ext cx="1079500" cy="1008062"/>
          </a:xfrm>
          <a:prstGeom prst="rect">
            <a:avLst/>
          </a:prstGeom>
          <a:solidFill>
            <a:srgbClr val="94C600"/>
          </a:soli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Kontrola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pravosti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cs typeface="Arial" panose="020B0604020202020204" pitchFamily="34" charset="0"/>
              </a:rPr>
              <a:t> odrůdy</a:t>
            </a:r>
          </a:p>
        </p:txBody>
      </p:sp>
      <p:pic>
        <p:nvPicPr>
          <p:cNvPr id="39" name="Picture 59" descr="strom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45" y="3840309"/>
            <a:ext cx="6223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137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4935D08-6BE2-4643-A59A-3BEF312E2C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Přebarvené obrázky v obrazcích s titulky</Template>
  <TotalTime>0</TotalTime>
  <Words>577</Words>
  <Application>Microsoft Office PowerPoint</Application>
  <PresentationFormat>Předvádění na obrazovce (4:3)</PresentationFormat>
  <Paragraphs>139</Paragraphs>
  <Slides>16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Verdana</vt:lpstr>
      <vt:lpstr>1_Office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2015-04-08T13:41:55Z</dcterms:created>
  <dcterms:modified xsi:type="dcterms:W3CDTF">2018-01-10T07:51:11Z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TC018814219991</vt:lpwstr>
  </property>
</Properties>
</file>