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8"/>
  </p:notesMasterIdLst>
  <p:sldIdLst>
    <p:sldId id="257" r:id="rId3"/>
    <p:sldId id="259" r:id="rId4"/>
    <p:sldId id="265" r:id="rId5"/>
    <p:sldId id="266" r:id="rId6"/>
    <p:sldId id="267" r:id="rId7"/>
    <p:sldId id="268" r:id="rId8"/>
    <p:sldId id="275" r:id="rId9"/>
    <p:sldId id="276" r:id="rId10"/>
    <p:sldId id="283" r:id="rId11"/>
    <p:sldId id="277" r:id="rId12"/>
    <p:sldId id="278" r:id="rId13"/>
    <p:sldId id="279" r:id="rId14"/>
    <p:sldId id="280" r:id="rId15"/>
    <p:sldId id="281" r:id="rId16"/>
    <p:sldId id="269" r:id="rId17"/>
    <p:sldId id="284" r:id="rId18"/>
    <p:sldId id="292" r:id="rId19"/>
    <p:sldId id="285" r:id="rId20"/>
    <p:sldId id="286" r:id="rId21"/>
    <p:sldId id="288" r:id="rId22"/>
    <p:sldId id="287" r:id="rId23"/>
    <p:sldId id="289" r:id="rId24"/>
    <p:sldId id="290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9C"/>
    <a:srgbClr val="D3D3D3"/>
    <a:srgbClr val="B42516"/>
    <a:srgbClr val="0891C2"/>
    <a:srgbClr val="0DA0BD"/>
    <a:srgbClr val="BFCF83"/>
    <a:srgbClr val="0FC10F"/>
    <a:srgbClr val="0A7C0A"/>
    <a:srgbClr val="7A3B14"/>
    <a:srgbClr val="9A7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9" autoAdjust="0"/>
    <p:restoredTop sz="89988" autoAdjust="0"/>
  </p:normalViewPr>
  <p:slideViewPr>
    <p:cSldViewPr showGuides="1">
      <p:cViewPr varScale="1">
        <p:scale>
          <a:sx n="73" d="100"/>
          <a:sy n="73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B80B-EC1E-4074-95AD-2EF003385490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7A0D-3484-4429-AE5E-AEF99A26D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3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9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6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7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7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1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5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7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2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7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B7A0D-3484-4429-AE5E-AEF99A26D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A4FB-D2E0-4F19-8181-953C6464C8C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7. 1. 2018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25A2-5E60-4A3A-B71E-547485B0F61C}" type="datetime1">
              <a:rPr lang="cs-CZ" smtClean="0"/>
              <a:t>7. 1. 2018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42B9-5ADD-46A0-8066-B6D9E108F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8964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5634D-0F1A-408E-98A3-8A56A454169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7. 1. 2018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5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wmf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75777" y="264717"/>
            <a:ext cx="9167530" cy="6858000"/>
            <a:chOff x="-23530" y="0"/>
            <a:chExt cx="9167530" cy="6858000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30" y="0"/>
              <a:ext cx="9167529" cy="6858000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-23530" y="4725144"/>
              <a:ext cx="9167530" cy="213285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4807715"/>
              <a:ext cx="1906044" cy="19060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94588" y="4887704"/>
              <a:ext cx="1826054" cy="18260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887704"/>
              <a:ext cx="1853664" cy="18536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098" y="4855572"/>
              <a:ext cx="1872000" cy="187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ovéPole 14"/>
          <p:cNvSpPr txBox="1"/>
          <p:nvPr/>
        </p:nvSpPr>
        <p:spPr>
          <a:xfrm>
            <a:off x="2492932" y="16260"/>
            <a:ext cx="53146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ÚSTŘEDNÍ KONTROLNÍ </a:t>
            </a:r>
          </a:p>
          <a:p>
            <a:r>
              <a:rPr lang="cs-CZ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ZKUŠEBNÍ ÚSTAV ZEMĚDĚLSKÝ</a:t>
            </a:r>
            <a:endParaRPr lang="cs-CZ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79945" y="278987"/>
            <a:ext cx="178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www.ukzuz.cz</a:t>
            </a:r>
            <a:endParaRPr lang="cs-CZ" sz="2000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" y="80051"/>
            <a:ext cx="1203468" cy="133859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807615" y="8005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600"/>
                </a:solidFill>
              </a:rPr>
              <a:t>ISO </a:t>
            </a:r>
            <a:r>
              <a:rPr lang="cs-CZ" b="1" dirty="0" smtClean="0">
                <a:solidFill>
                  <a:srgbClr val="006600"/>
                </a:solidFill>
              </a:rPr>
              <a:t>9001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40626" y="90893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Rostlinolékařská kontrola okrasných a lesních dřevin podle nové legislativy </a:t>
            </a:r>
            <a:r>
              <a:rPr lang="cs-CZ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EU</a:t>
            </a:r>
          </a:p>
          <a:p>
            <a:endParaRPr lang="cs-CZ" sz="3600" b="1" dirty="0">
              <a:latin typeface="Times New Roman" panose="02020603050405020304" pitchFamily="18" charset="0"/>
            </a:endParaRPr>
          </a:p>
          <a:p>
            <a:r>
              <a:rPr lang="cs-CZ" sz="3600" b="1" dirty="0" smtClean="0"/>
              <a:t>odborný </a:t>
            </a:r>
            <a:r>
              <a:rPr lang="cs-CZ" sz="3600" b="1" dirty="0" smtClean="0"/>
              <a:t>seminář Školkařské </a:t>
            </a:r>
            <a:r>
              <a:rPr lang="cs-CZ" sz="3600" b="1" dirty="0"/>
              <a:t>dny </a:t>
            </a:r>
            <a:r>
              <a:rPr lang="cs-CZ" sz="3600" b="1" dirty="0" smtClean="0"/>
              <a:t>2018</a:t>
            </a:r>
          </a:p>
          <a:p>
            <a:endParaRPr lang="cs-CZ" sz="3600" b="1" dirty="0"/>
          </a:p>
          <a:p>
            <a:r>
              <a:rPr lang="cs-CZ" sz="3600" b="1" dirty="0" smtClean="0"/>
              <a:t>Michal Hnízdil, ÚKZÚZ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4530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3956018"/>
            <a:ext cx="1950720" cy="2796540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 bwMode="auto">
          <a:xfrm>
            <a:off x="467544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Háďátko borovicové (</a:t>
            </a:r>
            <a:r>
              <a:rPr kumimoji="0" lang="cs-CZ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Bursaphelenchus xylophilus)</a:t>
            </a:r>
            <a:endParaRPr kumimoji="0" lang="cs-CZ" altLang="cs-CZ" sz="2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87186" y="1129780"/>
            <a:ext cx="6120680" cy="51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Původ: Asie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Jehličnany, hlavně borovice, šíření dřevěnými obaly 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Zavlečen do USA a v r.1999 z Číny (Macao) dřevěnými obaly do Portugalska (Lisabon a okolí)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Do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2017 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rozšířen celé PT + část Španělska, dosud nikoliv do zbytku Evropy</a:t>
            </a:r>
            <a:endParaRPr kumimoji="0" lang="cs-CZ" altLang="cs-CZ" sz="2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1052736"/>
            <a:ext cx="2682240" cy="1584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78339"/>
            <a:ext cx="3608832" cy="2378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72" y="4556517"/>
            <a:ext cx="3316224" cy="193986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64088" y="5695075"/>
            <a:ext cx="15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Zdroj:EPPO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258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467544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Kozlíček </a:t>
            </a:r>
            <a:r>
              <a:rPr kumimoji="0" lang="cs-CZ" altLang="cs-CZ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Anoplophora glabripennis</a:t>
            </a:r>
            <a:endParaRPr kumimoji="0" lang="cs-CZ" altLang="cs-CZ" sz="2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23528" y="1128117"/>
            <a:ext cx="6875819" cy="51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Původ: Asie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Javory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, topoly, vrby,……, larvy dlouhý vývoj, i v kořenech pod úrovní terénu…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Zavlečen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z Číny dřevěnými obaly do USA, a 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opakovaně do Evropy</a:t>
            </a:r>
            <a:r>
              <a:rPr kumimoji="0" lang="cs-CZ" altLang="cs-CZ" sz="24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ohniska eradikována</a:t>
            </a:r>
            <a:r>
              <a:rPr kumimoji="0" lang="cs-CZ" altLang="cs-CZ" sz="2400" b="1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(Německo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Rakousko, Itálie, Švýcarsko….), 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přežív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á (Francie, UK, Finsko)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2" y="1128117"/>
            <a:ext cx="2340864" cy="31203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90" y="3429000"/>
            <a:ext cx="2340864" cy="3348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91" y="4897356"/>
            <a:ext cx="3023616" cy="22677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7899" y="4301490"/>
            <a:ext cx="4445318" cy="2476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37722" y="3433923"/>
            <a:ext cx="15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EPPO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21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Pilíře nového nařízení</a:t>
            </a:r>
            <a:endParaRPr kumimoji="0" lang="cs-CZ" alt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23850" y="1484784"/>
            <a:ext cx="7704534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Základní systém fytosanitární ochrany se nemění, ale…..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„Inventura“ seznamů</a:t>
            </a:r>
            <a:r>
              <a:rPr kumimoji="0" lang="cs-CZ" alt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regulovaných</a:t>
            </a:r>
            <a:r>
              <a:rPr kumimoji="0" lang="cs-CZ" alt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ŠO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Zpřísnění podmínek dovozu rostlin ze 3. zemí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Rozšíření okruhu rostlin splňujících fytosanitární garance na vnitřním trhu EU</a:t>
            </a:r>
          </a:p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 Větší harmonizace při vydávání RL pasů</a:t>
            </a:r>
          </a:p>
        </p:txBody>
      </p:sp>
    </p:spTree>
    <p:extLst>
      <p:ext uri="{BB962C8B-B14F-4D97-AF65-F5344CB8AC3E}">
        <p14:creationId xmlns:p14="http://schemas.microsoft.com/office/powerpoint/2010/main" val="109732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3200" b="1" kern="0" dirty="0">
                <a:solidFill>
                  <a:srgbClr val="000000"/>
                </a:solidFill>
                <a:latin typeface="Arial"/>
              </a:rPr>
              <a:t>„Inventura“ seznamů regulovaných </a:t>
            </a:r>
            <a:r>
              <a:rPr lang="cs-CZ" altLang="cs-CZ" sz="3200" b="1" kern="0" dirty="0" smtClean="0">
                <a:solidFill>
                  <a:srgbClr val="000000"/>
                </a:solidFill>
                <a:latin typeface="Arial"/>
              </a:rPr>
              <a:t>ŠO</a:t>
            </a:r>
            <a:endParaRPr lang="cs-CZ" altLang="cs-CZ" sz="32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95536" y="1268760"/>
            <a:ext cx="7056784" cy="51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Karanténní </a:t>
            </a:r>
            <a:r>
              <a:rPr lang="cs-CZ" altLang="cs-CZ" sz="2400" b="1" kern="0" dirty="0" err="1" smtClean="0">
                <a:solidFill>
                  <a:srgbClr val="000000"/>
                </a:solidFill>
                <a:latin typeface="Arial"/>
              </a:rPr>
              <a:t>xx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NE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karanténní regulované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ŠO</a:t>
            </a:r>
          </a:p>
          <a:p>
            <a:pPr eaLnBrk="1" hangingPunct="1">
              <a:defRPr/>
            </a:pP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Karanténní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ŠO (KŠO)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částečně deregulace (rozšíření v EU), zčásti přesun do RNŠO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ze zbylých nejrizikovější (10%) jako tzv. prioritní ŠO (koncentrace aktivit, financí..)</a:t>
            </a:r>
          </a:p>
          <a:p>
            <a:pPr eaLnBrk="1" hangingPunct="1">
              <a:defRPr/>
            </a:pP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Nekaranténní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regulované 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ŠO (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RNŠO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celosvětový koncept – mezinárodní úmluva OR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regulace jen na RM rostlin, nikoliv eradikace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unifikace seznamů ŠO v „marketingových směrnicích“ </a:t>
            </a:r>
          </a:p>
          <a:p>
            <a:pPr lvl="1" eaLnBrk="1" hangingPunct="1">
              <a:defRPr/>
            </a:pP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5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„Inventura“ seznamů regulovaných ŠO</a:t>
            </a: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02010" y="1215175"/>
            <a:ext cx="8229600" cy="49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Projekt EU – EPPO k revizi (všech existujících) seznamů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regulovaných ŠO</a:t>
            </a:r>
          </a:p>
          <a:p>
            <a:pPr lvl="0" eaLnBrk="1" hangingPunct="1">
              <a:defRPr/>
            </a:pPr>
            <a:r>
              <a:rPr lang="cs-CZ" altLang="cs-CZ" sz="2400" b="1" kern="0" baseline="0" dirty="0" smtClean="0">
                <a:solidFill>
                  <a:srgbClr val="000000"/>
                </a:solidFill>
                <a:latin typeface="Arial"/>
              </a:rPr>
              <a:t>Pro oblast lesních dřevin – návrh seznamu RNŠO: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nově </a:t>
            </a:r>
            <a:r>
              <a:rPr lang="cs-CZ" sz="2800" b="1" dirty="0" smtClean="0"/>
              <a:t>4 ŠO (dříve karanténní) </a:t>
            </a:r>
            <a:r>
              <a:rPr lang="cs-CZ" sz="2800" b="1" dirty="0"/>
              <a:t>a 6 </a:t>
            </a:r>
            <a:r>
              <a:rPr lang="cs-CZ" sz="2800" b="1" dirty="0" smtClean="0"/>
              <a:t>ŠO navrženo </a:t>
            </a:r>
          </a:p>
          <a:p>
            <a:pPr marL="0" lvl="0" indent="0" eaLnBrk="1" hangingPunct="1">
              <a:buNone/>
              <a:defRPr/>
            </a:pPr>
            <a:r>
              <a:rPr lang="cs-CZ" sz="2800" b="1" dirty="0"/>
              <a:t> </a:t>
            </a:r>
            <a:r>
              <a:rPr lang="cs-CZ" sz="2800" b="1" dirty="0" smtClean="0"/>
              <a:t>   zcela z regulace vyřadit</a:t>
            </a:r>
          </a:p>
          <a:p>
            <a:pPr lvl="0" eaLnBrk="1" hangingPunct="1">
              <a:defRPr/>
            </a:pPr>
            <a:endParaRPr lang="cs-CZ" b="1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2638"/>
              </p:ext>
            </p:extLst>
          </p:nvPr>
        </p:nvGraphicFramePr>
        <p:xfrm>
          <a:off x="814399" y="3501008"/>
          <a:ext cx="7829827" cy="3869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227">
                  <a:extLst>
                    <a:ext uri="{9D8B030D-6E8A-4147-A177-3AD203B41FA5}">
                      <a16:colId xmlns:a16="http://schemas.microsoft.com/office/drawing/2014/main" val="4250237613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83936712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0064455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50195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9072207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1570014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Xanthomonas </a:t>
                      </a:r>
                      <a:r>
                        <a:rPr lang="cs-CZ" sz="1200" b="1" u="none" strike="noStrike" dirty="0" err="1">
                          <a:effectLst/>
                        </a:rPr>
                        <a:t>arboricola</a:t>
                      </a:r>
                      <a:r>
                        <a:rPr lang="cs-CZ" sz="1200" b="1" u="none" strike="noStrike" dirty="0">
                          <a:effectLst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</a:rPr>
                        <a:t>pv</a:t>
                      </a:r>
                      <a:r>
                        <a:rPr lang="cs-CZ" sz="1200" b="1" u="none" strike="noStrike" dirty="0">
                          <a:effectLst/>
                        </a:rPr>
                        <a:t>. </a:t>
                      </a:r>
                      <a:r>
                        <a:rPr lang="cs-CZ" sz="1200" b="1" u="none" strike="noStrike" dirty="0" smtClean="0">
                          <a:effectLst/>
                        </a:rPr>
                        <a:t>Pruni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Prunus </a:t>
                      </a:r>
                      <a:r>
                        <a:rPr lang="cs-CZ" sz="1200" b="1" u="none" strike="noStrike" dirty="0" err="1">
                          <a:effectLst/>
                        </a:rPr>
                        <a:t>avium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Plants intended for planting, other than seeds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Disqualified: no economic impact in the forestry sector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>
                          <a:effectLst/>
                        </a:rPr>
                        <a:t>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>
                          <a:effectLst/>
                        </a:rPr>
                        <a:t>Delisting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2584374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Candidatus Phytoplasma ulmi'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 err="1">
                          <a:effectLst/>
                        </a:rPr>
                        <a:t>Ulmus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Plants intended for planting, other than seeds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Disqualified: economic impact is minimal and considered as acceptable for the forestry sector.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 err="1">
                          <a:effectLst/>
                        </a:rPr>
                        <a:t>Delisting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06299608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Candidatus Phytoplasma ulmi'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 err="1">
                          <a:effectLst/>
                        </a:rPr>
                        <a:t>Zelkova</a:t>
                      </a:r>
                      <a:r>
                        <a:rPr lang="cs-CZ" sz="1200" b="1" u="none" strike="noStrike" dirty="0">
                          <a:effectLst/>
                        </a:rPr>
                        <a:t> </a:t>
                      </a:r>
                      <a:r>
                        <a:rPr lang="cs-CZ" sz="1200" b="1" u="none" strike="noStrike" dirty="0" err="1">
                          <a:effectLst/>
                        </a:rPr>
                        <a:t>serrata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Plants intended for planting, other than seeds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Disqualified: economic impact is minimal and considered as acceptable for the forestry sector.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effectLst/>
                        </a:rPr>
                        <a:t>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Not recommended for the RNQP status.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285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56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10001633\Local Settings\Temporary Internet Files\Content.IE5\RH1FIOYJ\MC900438792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66" y="722756"/>
            <a:ext cx="32448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Zpřísnění podmínek dovozu rostlin ze 3. zemí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107504" y="1200125"/>
            <a:ext cx="7776864" cy="51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Proaktivní přístup: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indent="-342900" eaLnBrk="1" hangingPunct="1">
              <a:buFontTx/>
              <a:buChar char="•"/>
              <a:defRPr/>
            </a:pP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okruhu rostlin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včetně plodů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dovozu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opatřených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ve vyvážející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zemi rostlinolékařským osvědčením a 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podléhajících 100%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fytokontrole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 vstupu do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lvl="1" indent="-342900" eaLnBrk="1" hangingPunct="1">
              <a:buFontTx/>
              <a:buChar char="•"/>
              <a:defRPr/>
            </a:pP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dovoz vysoce rizikových rostlin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(přenos regulov.ŠO) = </a:t>
            </a: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dřeviny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(!) ze 3. zemí </a:t>
            </a: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preventivně zakázán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povolen až dle výsledku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odborného posouzení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fytokaranténních rizik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dovozu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 konkrétní třetí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země</a:t>
            </a:r>
          </a:p>
          <a:p>
            <a:pPr lvl="1" indent="-342900" eaLnBrk="1" hangingPunct="1">
              <a:buFontTx/>
              <a:buChar char="•"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dovozní </a:t>
            </a: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fytokontrola sleduje i výskyt RNŠO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tj.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 kvalitativně významných ŠO, nejen KŠO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eaLnBrk="1" hangingPunct="1">
              <a:buFontTx/>
              <a:buChar char="•"/>
              <a:defRPr/>
            </a:pP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26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827583" y="692696"/>
            <a:ext cx="80132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Rozšíření okruhu rostlin splňujících fytosanitární garance na vnitřním trhu EU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235" y="1772816"/>
            <a:ext cx="7705181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Povinnost RL pasů a odpovídajících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zdravotních garancí </a:t>
            </a: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rozšířena 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na:</a:t>
            </a:r>
          </a:p>
          <a:p>
            <a:pPr lvl="1" eaLnBrk="1" hangingPunct="1">
              <a:defRPr/>
            </a:pPr>
            <a:r>
              <a:rPr kumimoji="0" lang="cs-CZ" altLang="cs-CZ" sz="24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vegetativní části schopné dalšího pěstování </a:t>
            </a: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všech druhů rostlin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osivo druhů rostlin rizikových z hlediska přenosu KŠO a RNŠO</a:t>
            </a:r>
            <a:r>
              <a:rPr kumimoji="0" lang="cs-CZ" altLang="cs-CZ" sz="24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eaLnBrk="1" hangingPunct="1">
              <a:defRPr/>
            </a:pP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Výjimka</a:t>
            </a: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cs-CZ" altLang="cs-CZ" sz="24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 prodej malých množství rostlin konečným spotřebitelům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(kromě internetového prodeje a dodávek do tzv. chráněných zón)</a:t>
            </a:r>
          </a:p>
          <a:p>
            <a:pPr eaLnBrk="1" hangingPunct="1"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Komise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 14.12.2021 předloží EP a Radě zkušenosti z rozšíření systému RL pasů včetně analýzy nákladů a přínosů pro provozovatele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66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056" y="548680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Registrace pro RL účely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b="1" u="sng" dirty="0" smtClean="0"/>
              <a:t>Současné registrace </a:t>
            </a:r>
            <a:r>
              <a:rPr lang="cs-CZ" sz="2800" b="1" dirty="0" smtClean="0"/>
              <a:t>školkařů </a:t>
            </a:r>
            <a:r>
              <a:rPr lang="cs-CZ" sz="2800" b="1" u="sng" dirty="0" smtClean="0"/>
              <a:t>nadále v platnosti</a:t>
            </a:r>
            <a:r>
              <a:rPr lang="cs-CZ" sz="2800" b="1" dirty="0" smtClean="0"/>
              <a:t>, nutná registrace školek pěstujících jen druhy rostlin, na které bude nově vyžadován RL pas</a:t>
            </a:r>
          </a:p>
          <a:p>
            <a:r>
              <a:rPr lang="cs-CZ" sz="2800" b="1" u="sng" dirty="0" smtClean="0"/>
              <a:t>Možnost ověřit </a:t>
            </a:r>
            <a:r>
              <a:rPr lang="cs-CZ" sz="2800" b="1" dirty="0" smtClean="0"/>
              <a:t>na žádost školkaře </a:t>
            </a:r>
            <a:r>
              <a:rPr lang="cs-CZ" sz="2800" b="1" u="sng" dirty="0" smtClean="0"/>
              <a:t>platnost registrace konkrétního operátora kdekoliv v EU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xx</a:t>
            </a:r>
            <a:r>
              <a:rPr lang="cs-CZ" sz="2800" b="1" dirty="0" smtClean="0"/>
              <a:t> možnost </a:t>
            </a:r>
            <a:r>
              <a:rPr lang="cs-CZ" sz="2800" b="1" u="sng" dirty="0" smtClean="0"/>
              <a:t>zveřejnit část registru </a:t>
            </a:r>
            <a:r>
              <a:rPr lang="cs-CZ" sz="2800" b="1" dirty="0" smtClean="0"/>
              <a:t>(zachování ochrany dat) </a:t>
            </a:r>
          </a:p>
          <a:p>
            <a:r>
              <a:rPr lang="cs-CZ" sz="2800" b="1" dirty="0" smtClean="0"/>
              <a:t>Proces registrace bude automatický, postačí jen vyplněná žádost </a:t>
            </a:r>
            <a:endParaRPr lang="cs-CZ" sz="2800" b="1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29539-B08A-4784-BC4D-BFD54759017F}" type="datetime1">
              <a:rPr lang="cs-CZ" smtClean="0"/>
              <a:t>7. 1. 2018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542B9-5ADD-46A0-8066-B6D9E108F110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64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Harmonizovaný formát RL pasů</a:t>
            </a: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200125"/>
            <a:ext cx="822960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Prováděcí nařízení Komise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(EU)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2017/2313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 formálních náležitostech RL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pasů:</a:t>
            </a:r>
          </a:p>
          <a:p>
            <a:pPr lvl="1" eaLnBrk="1" hangingPunct="1"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sjednocení tvaru =</a:t>
            </a:r>
          </a:p>
          <a:p>
            <a:pPr marL="457200" lvl="1" indent="0" eaLnBrk="1" hangingPunct="1">
              <a:buNone/>
              <a:defRPr/>
            </a:pPr>
            <a:endParaRPr kumimoji="0" lang="cs-CZ" altLang="cs-CZ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levý horní rok – </a:t>
            </a:r>
            <a:r>
              <a:rPr lang="cs-CZ" altLang="cs-CZ" sz="24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EU</a:t>
            </a: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pravý horní rok – AJ název „</a:t>
            </a:r>
            <a:r>
              <a:rPr lang="cs-CZ" altLang="cs-CZ" sz="24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Passport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 eaLnBrk="1" hangingPunct="1"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áležitosti pasu dtto nyní, ale </a:t>
            </a:r>
            <a:r>
              <a:rPr lang="cs-CZ" altLang="cs-CZ" sz="2400" b="1" u="sng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přiřazeny k písmenům A - D</a:t>
            </a:r>
            <a:endParaRPr kumimoji="0" lang="cs-CZ" altLang="cs-CZ" sz="24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libovolné (barva, typ písma, velikost, orámování..)</a:t>
            </a:r>
          </a:p>
          <a:p>
            <a:pPr eaLnBrk="1" hangingPunct="1">
              <a:defRPr/>
            </a:pPr>
            <a:r>
              <a:rPr lang="cs-CZ" b="1" dirty="0" smtClean="0"/>
              <a:t>RL </a:t>
            </a:r>
            <a:r>
              <a:rPr lang="cs-CZ" b="1" dirty="0"/>
              <a:t>pasy vydané </a:t>
            </a:r>
            <a:r>
              <a:rPr lang="cs-CZ" b="1" dirty="0" smtClean="0"/>
              <a:t>před 14.12.2019 v </a:t>
            </a:r>
            <a:r>
              <a:rPr lang="cs-CZ" b="1" dirty="0"/>
              <a:t>platnosti do </a:t>
            </a:r>
            <a:r>
              <a:rPr lang="cs-CZ" b="1" dirty="0" smtClean="0"/>
              <a:t>14.12.2023</a:t>
            </a:r>
            <a:endParaRPr kumimoji="0" lang="cs-CZ" alt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83968" y="2215726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>
            <a:spLocks noChangeAspect="1"/>
          </p:cNvSpPr>
          <p:nvPr/>
        </p:nvSpPr>
        <p:spPr>
          <a:xfrm>
            <a:off x="5148064" y="2215726"/>
            <a:ext cx="455981" cy="45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65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484784"/>
            <a:ext cx="822960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42900" eaLnBrk="1" hangingPunct="1">
              <a:buFontTx/>
              <a:buChar char="•"/>
              <a:defRPr/>
            </a:pP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4" y="0"/>
            <a:ext cx="8984436" cy="96033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28555" y="34746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b="1" dirty="0" smtClean="0"/>
              <a:t>+MOŽNÝ I NÁZEV V CZ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91680" y="120012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baseline="30000" dirty="0" smtClean="0"/>
              <a:t>2 </a:t>
            </a:r>
            <a:r>
              <a:rPr lang="cs-CZ" b="1" dirty="0" smtClean="0"/>
              <a:t>BOTANICKÝ NÁZEV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67744" y="15254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baseline="30000" dirty="0" smtClean="0"/>
              <a:t>3</a:t>
            </a:r>
            <a:r>
              <a:rPr lang="cs-CZ" b="1" dirty="0" smtClean="0"/>
              <a:t> CZ- </a:t>
            </a:r>
            <a:r>
              <a:rPr lang="cs-CZ" b="1" baseline="30000" dirty="0" smtClean="0"/>
              <a:t>4 </a:t>
            </a:r>
            <a:r>
              <a:rPr lang="cs-CZ" b="1" dirty="0" smtClean="0"/>
              <a:t>REG.ČÍSLO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91680" y="188221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baseline="30000" dirty="0" smtClean="0"/>
              <a:t>5 </a:t>
            </a:r>
            <a:r>
              <a:rPr lang="cs-CZ" b="1" dirty="0" smtClean="0"/>
              <a:t>KÓD VYSLEDOVATELNOSTI ROSTLINY + příp. </a:t>
            </a:r>
            <a:r>
              <a:rPr lang="cs-CZ" b="1" baseline="30000" dirty="0" smtClean="0"/>
              <a:t>6 </a:t>
            </a:r>
            <a:r>
              <a:rPr lang="cs-CZ" b="1" dirty="0" smtClean="0"/>
              <a:t>NOSIČ </a:t>
            </a:r>
            <a:r>
              <a:rPr lang="cs-CZ" b="1" dirty="0"/>
              <a:t>DAT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28554" y="2622614"/>
            <a:ext cx="375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baseline="30000" dirty="0" smtClean="0"/>
              <a:t>7</a:t>
            </a:r>
            <a:r>
              <a:rPr lang="cs-CZ" b="1" dirty="0" smtClean="0"/>
              <a:t> KÓD 3.ZEMĚ nebo </a:t>
            </a:r>
            <a:r>
              <a:rPr lang="cs-CZ" b="1" baseline="30000" dirty="0" smtClean="0"/>
              <a:t>8</a:t>
            </a:r>
            <a:r>
              <a:rPr lang="cs-CZ" b="1" dirty="0" smtClean="0"/>
              <a:t> KÓD ČS PŮVODU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892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91440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="1" kern="0" dirty="0" smtClean="0">
                <a:solidFill>
                  <a:srgbClr val="000000"/>
                </a:solidFill>
                <a:latin typeface="Arial"/>
              </a:rPr>
              <a:t>Nová fytosanitární legislativa EU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539552" y="1268760"/>
            <a:ext cx="7776864" cy="51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Nařízení </a:t>
            </a: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EP a Rady (EU) 2016/2031 o zdraví 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rostlin - platné </a:t>
            </a:r>
            <a:r>
              <a:rPr lang="cs-CZ" altLang="cs-CZ" sz="2800" b="1" kern="0" dirty="0">
                <a:solidFill>
                  <a:srgbClr val="000000"/>
                </a:solidFill>
                <a:latin typeface="Arial"/>
              </a:rPr>
              <a:t>od 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14.12.2019</a:t>
            </a:r>
          </a:p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Nařízení EP a Rady (EU) 2017/625 o úředních kontrolách – platné dtto</a:t>
            </a:r>
          </a:p>
          <a:p>
            <a:pPr eaLnBrk="1" hangingPunct="1">
              <a:defRPr/>
            </a:pPr>
            <a:r>
              <a:rPr lang="cs-CZ" altLang="cs-CZ" sz="2400" b="1" i="1" kern="0" dirty="0">
                <a:solidFill>
                  <a:srgbClr val="000000"/>
                </a:solidFill>
                <a:latin typeface="Arial"/>
              </a:rPr>
              <a:t>s</a:t>
            </a:r>
            <a:r>
              <a:rPr lang="cs-CZ" altLang="cs-CZ" sz="2400" b="1" i="1" kern="0" dirty="0" smtClean="0">
                <a:solidFill>
                  <a:srgbClr val="000000"/>
                </a:solidFill>
                <a:latin typeface="Arial"/>
              </a:rPr>
              <a:t>ekundární (implementační) legislativa – připravovaná nyní Komisí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…</a:t>
            </a:r>
          </a:p>
          <a:p>
            <a:r>
              <a:rPr lang="cs-CZ" altLang="cs-CZ" sz="2400" b="1" i="1" kern="0" dirty="0">
                <a:solidFill>
                  <a:srgbClr val="000000"/>
                </a:solidFill>
                <a:latin typeface="Arial"/>
              </a:rPr>
              <a:t>z</a:t>
            </a:r>
            <a:r>
              <a:rPr lang="cs-CZ" altLang="cs-CZ" sz="2400" b="1" i="1" kern="0" dirty="0" smtClean="0">
                <a:solidFill>
                  <a:srgbClr val="000000"/>
                </a:solidFill>
                <a:latin typeface="Arial"/>
              </a:rPr>
              <a:t>atím (jen) 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Prováděcí nařízení Komise </a:t>
            </a:r>
            <a:r>
              <a:rPr lang="pt-BR" b="1" dirty="0" smtClean="0"/>
              <a:t> </a:t>
            </a:r>
            <a:r>
              <a:rPr lang="pt-BR" b="1" dirty="0"/>
              <a:t>(EU) 2017/2313 </a:t>
            </a:r>
            <a:r>
              <a:rPr lang="cs-CZ" b="1" dirty="0" smtClean="0"/>
              <a:t>o formálních náležitostech RL pasů</a:t>
            </a:r>
            <a:r>
              <a:rPr lang="cs-CZ" sz="2800" b="1" dirty="0" smtClean="0"/>
              <a:t> </a:t>
            </a: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7" descr="C:\Documents and Settings\10001633\Dokumenty\Obrázky\logo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49243"/>
            <a:ext cx="1638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4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Šetření před vydáním RL pasů - SRK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340768"/>
            <a:ext cx="5832648" cy="51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cs-CZ" altLang="cs-CZ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Provádí</a:t>
            </a:r>
            <a:r>
              <a:rPr kumimoji="0" lang="cs-CZ" altLang="cs-CZ" sz="2400" b="1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registrovaný operátor, pokud má pověření k vydávání RL pasů</a:t>
            </a:r>
            <a:r>
              <a:rPr kumimoji="0" lang="cs-CZ" altLang="cs-CZ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, kromě případů:</a:t>
            </a:r>
          </a:p>
          <a:p>
            <a:pPr lvl="1" eaLnBrk="1" hangingPunct="1">
              <a:defRPr/>
            </a:pPr>
            <a:r>
              <a:rPr lang="cs-CZ" altLang="cs-CZ" sz="2400" b="1" kern="0" baseline="0" dirty="0" smtClean="0">
                <a:solidFill>
                  <a:srgbClr val="000000"/>
                </a:solidFill>
                <a:latin typeface="Arial"/>
              </a:rPr>
              <a:t>šetření v okolí školky,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pokud tam nemá přístup</a:t>
            </a:r>
          </a:p>
          <a:p>
            <a:pPr lvl="1" eaLnBrk="1" hangingPunct="1"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vzorkování v případě podezření na KŠO nebo překročení tolerance u RNŠO</a:t>
            </a:r>
          </a:p>
          <a:p>
            <a:pPr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Šetření bez závad je podmínkou vystavení RL pasu pro příslušné rostliny, výsledky uchovány 3 roky</a:t>
            </a:r>
          </a:p>
          <a:p>
            <a:pPr eaLnBrk="1" hangingPunct="1">
              <a:defRPr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Operátor může zavést plán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řízení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rizik ŠO, který schvaluje úřad</a:t>
            </a:r>
            <a:endParaRPr kumimoji="0" lang="cs-CZ" altLang="cs-CZ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7" y="629369"/>
            <a:ext cx="33432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L:\Ostatní činnosti\Fotodokumentace k činnosti OdRLI\5. Vystavování RL pasů\Machová - OdRLI Plzeň - kontrola pasové povinnosti - Actinidia sp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01525"/>
            <a:ext cx="3826972" cy="215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07" y="4940338"/>
            <a:ext cx="2856419" cy="214518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  <a:reflection stA="45000" endPos="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909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V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ydávání RL pasů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484784"/>
            <a:ext cx="7272808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RL pas – „úřední návěska“, má být připojen k prodávané „obchodní jednotce rostlin“</a:t>
            </a:r>
          </a:p>
          <a:p>
            <a:pPr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Možný také e-RL pas (harmonizaci stanoví Komise)</a:t>
            </a:r>
          </a:p>
          <a:p>
            <a:pPr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RL pasy k rostlinám připojuje vždy operátor </a:t>
            </a:r>
            <a:endParaRPr kumimoji="0" lang="cs-CZ" altLang="cs-CZ" sz="24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eaLnBrk="1" hangingPunct="1"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Povinnost evidovat 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vydané RL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pasy 3 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roky i elektronicky formou archivace dat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  <a:p>
            <a:pPr marL="0" indent="0" eaLnBrk="1" hangingPunct="1">
              <a:buNone/>
              <a:defRPr/>
            </a:pP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10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8065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05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400" b="1" kern="0">
                <a:solidFill>
                  <a:srgbClr val="000000"/>
                </a:solidFill>
                <a:latin typeface="Arial"/>
              </a:rPr>
              <a:t>Změna systému pověřování vydávání RL pasů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827584" y="1340768"/>
            <a:ext cx="6969968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RL pasy vydává k tomu pověřený registrovaný operátor nebo úřad</a:t>
            </a:r>
          </a:p>
          <a:p>
            <a:pPr eaLnBrk="1" hangingPunct="1">
              <a:defRPr/>
            </a:pP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Pověření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je </a:t>
            </a:r>
            <a:r>
              <a:rPr lang="cs-CZ" altLang="cs-CZ" sz="2400" b="1" u="sng" kern="0" dirty="0">
                <a:solidFill>
                  <a:srgbClr val="000000"/>
                </a:solidFill>
                <a:latin typeface="Arial"/>
              </a:rPr>
              <a:t>podmíněno ověřením odborných znalostí operátora</a:t>
            </a:r>
          </a:p>
          <a:p>
            <a:pPr marL="800100" lvl="1" algn="just"/>
            <a:r>
              <a:rPr lang="cs-CZ" sz="2400" b="1" dirty="0" smtClean="0"/>
              <a:t>pro </a:t>
            </a:r>
            <a:r>
              <a:rPr lang="cs-CZ" sz="2400" b="1" dirty="0"/>
              <a:t>provádění šetření s ohledem na KŠO i </a:t>
            </a:r>
            <a:r>
              <a:rPr lang="cs-CZ" sz="2400" b="1" dirty="0" smtClean="0"/>
              <a:t>RNQ (příznaky </a:t>
            </a:r>
            <a:r>
              <a:rPr lang="cs-CZ" sz="2400" b="1" dirty="0"/>
              <a:t>napadení), vzorkování, prevence a </a:t>
            </a:r>
            <a:r>
              <a:rPr lang="cs-CZ" sz="2400" b="1" dirty="0" smtClean="0"/>
              <a:t>       opatření</a:t>
            </a:r>
          </a:p>
          <a:p>
            <a:pPr marL="800100" lvl="1" algn="just"/>
            <a:r>
              <a:rPr lang="cs-CZ" sz="2400" b="1" dirty="0" smtClean="0"/>
              <a:t>a jeho schopnosti </a:t>
            </a:r>
            <a:r>
              <a:rPr lang="cs-CZ" sz="2400" b="1" dirty="0"/>
              <a:t>zajistit vysledovatelnost rostlin opatřených </a:t>
            </a:r>
            <a:r>
              <a:rPr lang="cs-CZ" sz="2400" b="1" dirty="0" smtClean="0"/>
              <a:t>RL pasy</a:t>
            </a:r>
            <a:endParaRPr lang="cs-CZ" sz="2400" b="1" dirty="0"/>
          </a:p>
          <a:p>
            <a:pPr marL="0" indent="0" eaLnBrk="1" hangingPunct="1">
              <a:buNone/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	rozsah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a formu 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ověření má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teprve </a:t>
            </a: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	stanovit Komise</a:t>
            </a:r>
          </a:p>
          <a:p>
            <a:pPr eaLnBrk="1" hangingPunct="1">
              <a:defRPr/>
            </a:pPr>
            <a:r>
              <a:rPr lang="cs-CZ" altLang="cs-CZ" sz="2400" b="1" u="sng" kern="0" dirty="0" smtClean="0">
                <a:solidFill>
                  <a:srgbClr val="000000"/>
                </a:solidFill>
                <a:latin typeface="Arial"/>
              </a:rPr>
              <a:t>Úřad kontroluje 1x ročně plnění </a:t>
            </a:r>
            <a:endParaRPr lang="cs-CZ" altLang="cs-CZ" sz="2400" b="1" u="sng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7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28" y="910406"/>
            <a:ext cx="15287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9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61539" y="692696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Spolufinancování opatření k potlačení ŠO</a:t>
            </a: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7491" y="1206805"/>
            <a:ext cx="612068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42900" eaLnBrk="1" hangingPunct="1">
              <a:buFontTx/>
              <a:buChar char="•"/>
              <a:defRPr/>
            </a:pPr>
            <a:r>
              <a:rPr lang="cs-CZ" b="1" dirty="0" smtClean="0"/>
              <a:t>Komise bude spolufinancovat </a:t>
            </a:r>
            <a:r>
              <a:rPr lang="cs-CZ" b="1" dirty="0"/>
              <a:t>členským státům náklady na </a:t>
            </a:r>
            <a:endParaRPr lang="cs-CZ" b="1" dirty="0" smtClean="0"/>
          </a:p>
          <a:p>
            <a:pPr lvl="2" indent="-342900" eaLnBrk="1" hangingPunct="1">
              <a:defRPr/>
            </a:pPr>
            <a:r>
              <a:rPr lang="cs-CZ" sz="2800" b="1" dirty="0" smtClean="0"/>
              <a:t>provádění </a:t>
            </a:r>
            <a:r>
              <a:rPr lang="cs-CZ" sz="2800" b="1" dirty="0"/>
              <a:t>průzkumů výskytu </a:t>
            </a:r>
            <a:r>
              <a:rPr lang="cs-CZ" sz="2800" b="1" dirty="0" smtClean="0"/>
              <a:t>RŠO (postupné </a:t>
            </a:r>
            <a:r>
              <a:rPr lang="cs-CZ" sz="2800" b="1" dirty="0"/>
              <a:t>navýšení až na 29 mil EUR v roce 2020) </a:t>
            </a:r>
            <a:r>
              <a:rPr lang="cs-CZ" sz="2800" b="1" dirty="0" smtClean="0"/>
              <a:t>a</a:t>
            </a:r>
          </a:p>
          <a:p>
            <a:pPr lvl="2" indent="-342900" eaLnBrk="1" hangingPunct="1">
              <a:defRPr/>
            </a:pPr>
            <a:r>
              <a:rPr lang="cs-CZ" sz="2800" b="1" dirty="0" smtClean="0"/>
              <a:t>jejich </a:t>
            </a:r>
            <a:r>
              <a:rPr lang="cs-CZ" sz="2800" b="1" dirty="0"/>
              <a:t>eradikaci (20 mil EUR ročně – včetně veterinární problematiky</a:t>
            </a:r>
            <a:r>
              <a:rPr lang="cs-CZ" sz="2800" b="1" dirty="0" smtClean="0"/>
              <a:t>) </a:t>
            </a:r>
            <a:r>
              <a:rPr lang="cs-CZ" sz="2800" b="1" u="sng" dirty="0" smtClean="0"/>
              <a:t>včetně nákladů operátorů </a:t>
            </a:r>
            <a:r>
              <a:rPr lang="cs-CZ" sz="2800" b="1" u="sng" dirty="0"/>
              <a:t>na plnění eradikačních opatření</a:t>
            </a:r>
            <a:endParaRPr kumimoji="0" lang="cs-CZ" altLang="cs-CZ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72133"/>
            <a:ext cx="4292283" cy="24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28" y="3789040"/>
            <a:ext cx="3905129" cy="3721667"/>
          </a:xfrm>
          <a:prstGeom prst="rect">
            <a:avLst/>
          </a:prstGeom>
        </p:spPr>
      </p:pic>
      <p:pic>
        <p:nvPicPr>
          <p:cNvPr id="6" name="Picture 9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9" y="5230727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0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spcBef>
                <a:spcPct val="20000"/>
              </a:spcBef>
              <a:defRPr/>
            </a:pPr>
            <a:r>
              <a:rPr lang="cs-CZ" altLang="cs-CZ" sz="3600" b="1" kern="0" dirty="0" smtClean="0">
                <a:solidFill>
                  <a:srgbClr val="000000"/>
                </a:solidFill>
                <a:latin typeface="Arial"/>
              </a:rPr>
              <a:t>Závěr</a:t>
            </a:r>
            <a:endParaRPr lang="cs-CZ" altLang="cs-CZ" sz="3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484784"/>
            <a:ext cx="822960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kumimoji="0" lang="cs-CZ" alt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Nyní 2-leté</a:t>
            </a:r>
            <a:r>
              <a:rPr kumimoji="0" lang="cs-CZ" altLang="cs-CZ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období na adaptaci národních předpisů</a:t>
            </a:r>
          </a:p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Expertní skupiny Komise pro přípravu sekundární legislativy (rozsah regulace, seznamy ŠO, četnost šetření před vydáním RL pasů,……)</a:t>
            </a:r>
          </a:p>
          <a:p>
            <a:pPr eaLnBrk="1" hangingPunct="1">
              <a:defRPr/>
            </a:pPr>
            <a:endParaRPr kumimoji="0" lang="cs-CZ" altLang="cs-CZ" sz="28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indent="-342900" eaLnBrk="1" hangingPunct="1">
              <a:buFontTx/>
              <a:buChar char="•"/>
              <a:defRPr/>
            </a:pP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7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4653136"/>
            <a:ext cx="2579688" cy="152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705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eaLnBrk="1" hangingPunct="1">
              <a:spcBef>
                <a:spcPct val="20000"/>
              </a:spcBef>
              <a:defRPr/>
            </a:pPr>
            <a:endParaRPr lang="cs-CZ" altLang="cs-CZ" sz="24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1345715" y="817798"/>
            <a:ext cx="822960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42900" eaLnBrk="1" hangingPunct="1">
              <a:buFontTx/>
              <a:buChar char="•"/>
              <a:defRPr/>
            </a:pP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79390" y="1675476"/>
            <a:ext cx="7272338" cy="36242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cs-CZ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Děkuji za </a:t>
            </a:r>
            <a:r>
              <a:rPr lang="cs-CZ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pozornost a přeji </a:t>
            </a:r>
          </a:p>
          <a:p>
            <a:pPr algn="ctr"/>
            <a:r>
              <a:rPr lang="cs-CZ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úspěšný rok 2018 </a:t>
            </a:r>
            <a:endParaRPr lang="cs-CZ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  <a:p>
            <a:pPr algn="ctr"/>
            <a:r>
              <a:rPr lang="cs-CZ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 !!</a:t>
            </a:r>
          </a:p>
        </p:txBody>
      </p:sp>
    </p:spTree>
    <p:extLst>
      <p:ext uri="{BB962C8B-B14F-4D97-AF65-F5344CB8AC3E}">
        <p14:creationId xmlns:p14="http://schemas.microsoft.com/office/powerpoint/2010/main" val="2269383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467544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Proč nová legislativa?</a:t>
            </a:r>
            <a:endParaRPr kumimoji="0" lang="cs-CZ" altLang="cs-CZ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467544" y="1149861"/>
            <a:ext cx="7560840" cy="495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Stávající fytosanitární legislativa z r. 2000</a:t>
            </a:r>
          </a:p>
          <a:p>
            <a:pPr eaLnBrk="1" hangingPunct="1"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Zvyšující se riziko zavlékání nových invazních škodlivých organismů (ŠO) rostlin do Evropy a jejich šíření v Evropě:</a:t>
            </a:r>
          </a:p>
          <a:p>
            <a:pPr lvl="1" eaLnBrk="1" hangingPunct="1">
              <a:defRPr/>
            </a:pPr>
            <a:r>
              <a:rPr kumimoji="0" lang="cs-CZ" altLang="cs-CZ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oteplování klimatu</a:t>
            </a:r>
          </a:p>
          <a:p>
            <a:pPr lvl="1" eaLnBrk="1" hangingPunct="1">
              <a:defRPr/>
            </a:pPr>
            <a:r>
              <a:rPr lang="cs-CZ" altLang="cs-CZ" b="1" kern="0" dirty="0" smtClean="0">
                <a:solidFill>
                  <a:srgbClr val="000000"/>
                </a:solidFill>
                <a:latin typeface="Arial"/>
              </a:rPr>
              <a:t>globalizace světového obchodu (i s rostlinami..) … internetový prodej</a:t>
            </a:r>
          </a:p>
          <a:p>
            <a:pPr lvl="1" eaLnBrk="1" hangingPunct="1"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kontroly zboží na vnitřních hranicích mezi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ČS</a:t>
            </a:r>
          </a:p>
          <a:p>
            <a:pPr lvl="1" eaLnBrk="1" hangingPunct="1"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turistika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kumimoji="0" lang="cs-CZ" altLang="cs-CZ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eaLnBrk="1" hangingPunct="1">
              <a:defRPr/>
            </a:pPr>
            <a:endParaRPr kumimoji="0" lang="cs-CZ" altLang="cs-CZ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eaLnBrk="1" hangingPunct="1">
              <a:defRPr/>
            </a:pPr>
            <a:endParaRPr kumimoji="0" lang="cs-CZ" altLang="cs-CZ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3911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Aktuální fytosanitární rizika pro dřeviny 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11560" y="1268760"/>
            <a:ext cx="6912768" cy="517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b="1" dirty="0"/>
              <a:t>Největší ohrožení – planě rostoucí a lesní dřeviny, veřejná a soukromá </a:t>
            </a:r>
            <a:r>
              <a:rPr lang="cs-CZ" sz="2800" b="1" dirty="0" smtClean="0"/>
              <a:t>zeleň</a:t>
            </a:r>
          </a:p>
          <a:p>
            <a:r>
              <a:rPr lang="cs-CZ" sz="2800" b="1" dirty="0" smtClean="0"/>
              <a:t>nejrizikovější </a:t>
            </a:r>
            <a:r>
              <a:rPr lang="cs-CZ" sz="2800" b="1" dirty="0"/>
              <a:t>komodity pro přenos karanténních ŠO: výpěstky okrasných listnáčů, dřevěný obalový </a:t>
            </a:r>
            <a:r>
              <a:rPr lang="cs-CZ" sz="2800" b="1" dirty="0" smtClean="0"/>
              <a:t>materiál</a:t>
            </a:r>
          </a:p>
          <a:p>
            <a:r>
              <a:rPr lang="cs-CZ" sz="2800" b="1" dirty="0" smtClean="0"/>
              <a:t>V novém tisíciletí zavlékání a šíření řady nových exotických dřevokazných druhů škůdců do EU …….</a:t>
            </a:r>
          </a:p>
          <a:p>
            <a:endParaRPr lang="cs-CZ" sz="2800" b="1" dirty="0"/>
          </a:p>
        </p:txBody>
      </p:sp>
      <p:pic>
        <p:nvPicPr>
          <p:cNvPr id="4" name="Obrázek 16" descr="hmyzí děrování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5034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2699792" y="4941168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11" y="4509120"/>
            <a:ext cx="2229505" cy="24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539552" y="64517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cs-CZ" sz="4000" b="1" dirty="0" smtClean="0">
                <a:solidFill>
                  <a:schemeClr val="tx1"/>
                </a:solidFill>
              </a:rPr>
              <a:t>Krasec </a:t>
            </a:r>
            <a:r>
              <a:rPr lang="cs-CZ" sz="4000" b="1" i="1" dirty="0">
                <a:solidFill>
                  <a:schemeClr val="tx1"/>
                </a:solidFill>
              </a:rPr>
              <a:t>Aromia bungii</a:t>
            </a:r>
            <a:endParaRPr kumimoji="0" lang="cs-CZ" alt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0" y="1340768"/>
            <a:ext cx="8028384" cy="48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dirty="0" smtClean="0"/>
              <a:t>Původ východní Čína (30-100% škody - listnáče)</a:t>
            </a:r>
          </a:p>
          <a:p>
            <a:r>
              <a:rPr lang="cs-CZ" b="1" dirty="0" smtClean="0"/>
              <a:t>Zavlečení do Ruska, opakovaně od r. 2009 záchyty v USA a Evropě (Německo, UK), </a:t>
            </a:r>
            <a:r>
              <a:rPr lang="cs-CZ" b="1" u="sng" dirty="0" smtClean="0"/>
              <a:t>usídlení v Itálii (2012) – eradikace</a:t>
            </a:r>
            <a:r>
              <a:rPr lang="cs-CZ" b="1" dirty="0" smtClean="0"/>
              <a:t>…..</a:t>
            </a:r>
          </a:p>
          <a:p>
            <a:pPr marL="0" indent="0">
              <a:buNone/>
            </a:pPr>
            <a:endParaRPr lang="cs-CZ" b="1" dirty="0" smtClean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598"/>
            <a:ext cx="4343400" cy="21958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2" y="4254525"/>
            <a:ext cx="3640455" cy="19002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83768" y="593485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Zdroj: Wikipedie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28184" y="5787586"/>
            <a:ext cx="172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Zdroj: Wikipedie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1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467544" y="62068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cs-CZ" sz="3200" b="1" dirty="0" smtClean="0">
                <a:solidFill>
                  <a:schemeClr val="tx1"/>
                </a:solidFill>
              </a:rPr>
              <a:t>Listokaz japonský </a:t>
            </a:r>
            <a:r>
              <a:rPr lang="cs-CZ" sz="3200" b="1" i="1" dirty="0" smtClean="0">
                <a:solidFill>
                  <a:schemeClr val="tx1"/>
                </a:solidFill>
              </a:rPr>
              <a:t>Popillia </a:t>
            </a:r>
            <a:r>
              <a:rPr lang="cs-CZ" sz="3200" b="1" i="1" dirty="0">
                <a:solidFill>
                  <a:schemeClr val="tx1"/>
                </a:solidFill>
              </a:rPr>
              <a:t>japonica </a:t>
            </a:r>
            <a:endParaRPr kumimoji="0" lang="cs-CZ" altLang="cs-CZ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699119" y="1341011"/>
            <a:ext cx="7998025" cy="53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b="1" dirty="0"/>
              <a:t>Původ východní </a:t>
            </a:r>
            <a:r>
              <a:rPr lang="cs-CZ" sz="2800" b="1" dirty="0" smtClean="0"/>
              <a:t>Asie </a:t>
            </a:r>
            <a:r>
              <a:rPr lang="cs-CZ" sz="2400" b="1" dirty="0" smtClean="0"/>
              <a:t>(široce polyfágní - listnáče, holožíry, úhyn stromů)</a:t>
            </a:r>
            <a:endParaRPr lang="cs-CZ" sz="2800" b="1" dirty="0"/>
          </a:p>
          <a:p>
            <a:r>
              <a:rPr lang="cs-CZ" sz="2800" b="1" dirty="0"/>
              <a:t>Zavlečení do </a:t>
            </a:r>
            <a:r>
              <a:rPr lang="cs-CZ" sz="2800" b="1" dirty="0" smtClean="0"/>
              <a:t>USA, Azory, </a:t>
            </a:r>
            <a:r>
              <a:rPr lang="cs-CZ" sz="2800" b="1" u="sng" dirty="0" smtClean="0"/>
              <a:t>od r. 2014 do Itálie </a:t>
            </a:r>
            <a:r>
              <a:rPr lang="cs-CZ" sz="2800" b="1" u="sng" dirty="0"/>
              <a:t>– </a:t>
            </a:r>
            <a:r>
              <a:rPr lang="cs-CZ" sz="2800" b="1" u="sng" dirty="0" smtClean="0"/>
              <a:t>snaha o eradikaci, 2017 Švýcarsko</a:t>
            </a:r>
            <a:endParaRPr lang="cs-CZ" sz="28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2" y="3132103"/>
            <a:ext cx="2028825" cy="23812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204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foto: </a:t>
            </a:r>
            <a:r>
              <a:rPr lang="cs-CZ" dirty="0" err="1" smtClean="0">
                <a:solidFill>
                  <a:schemeClr val="bg1"/>
                </a:solidFill>
              </a:rPr>
              <a:t>DeLucia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51" y="3892195"/>
            <a:ext cx="2577084" cy="226580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79777" y="39533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Foto:DePavezi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16" y="4223181"/>
            <a:ext cx="3905726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611560" y="548680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cs-CZ" sz="3200" b="1" dirty="0">
                <a:solidFill>
                  <a:schemeClr val="tx1"/>
                </a:solidFill>
              </a:rPr>
              <a:t>Drtník </a:t>
            </a:r>
            <a:r>
              <a:rPr lang="cs-CZ" sz="3200" b="1" i="1" dirty="0">
                <a:solidFill>
                  <a:schemeClr val="tx1"/>
                </a:solidFill>
              </a:rPr>
              <a:t>Xylosandrus compactus </a:t>
            </a:r>
            <a:endParaRPr kumimoji="0" lang="cs-CZ" altLang="cs-CZ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23850" y="1268760"/>
            <a:ext cx="8229600" cy="51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b="1" dirty="0"/>
              <a:t>Původ </a:t>
            </a:r>
            <a:r>
              <a:rPr lang="cs-CZ" sz="2800" b="1" dirty="0" smtClean="0"/>
              <a:t>a rozšíření -  tropické lesy Asie a Afriky</a:t>
            </a:r>
          </a:p>
          <a:p>
            <a:r>
              <a:rPr lang="cs-CZ" sz="2800" b="1" dirty="0" smtClean="0"/>
              <a:t>Široce </a:t>
            </a:r>
            <a:r>
              <a:rPr lang="cs-CZ" sz="2800" b="1" dirty="0"/>
              <a:t>polyfágní </a:t>
            </a:r>
            <a:r>
              <a:rPr lang="cs-CZ" sz="2800" b="1" dirty="0" smtClean="0"/>
              <a:t>– listnáče + jehličnany</a:t>
            </a:r>
          </a:p>
          <a:p>
            <a:r>
              <a:rPr lang="cs-CZ" sz="2800" b="1" dirty="0" smtClean="0"/>
              <a:t>Kompletní odumření napadených stromů</a:t>
            </a:r>
            <a:endParaRPr lang="cs-CZ" b="1" dirty="0"/>
          </a:p>
          <a:p>
            <a:r>
              <a:rPr lang="cs-CZ" sz="2800" b="1" dirty="0"/>
              <a:t>Zavlečení do USA, </a:t>
            </a:r>
            <a:r>
              <a:rPr lang="cs-CZ" sz="2800" b="1" dirty="0" smtClean="0"/>
              <a:t>Pacifiku, Nový Zéland, </a:t>
            </a:r>
          </a:p>
          <a:p>
            <a:pPr marL="0" indent="0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</a:t>
            </a:r>
            <a:r>
              <a:rPr lang="cs-CZ" sz="2800" b="1" u="sng" dirty="0" smtClean="0"/>
              <a:t>od r. 2011 šíření v Itálii</a:t>
            </a:r>
            <a:r>
              <a:rPr lang="cs-CZ" sz="2800" b="1" dirty="0" smtClean="0"/>
              <a:t>, záchyty jižní Francie</a:t>
            </a:r>
            <a:endParaRPr kumimoji="0" lang="cs-CZ" alt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4389120" cy="246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54" y="4385618"/>
            <a:ext cx="3175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1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7504" y="692696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Pozitivní příklady fingující fytokarantény u dřevin </a:t>
            </a:r>
            <a:endParaRPr kumimoji="0" lang="cs-CZ" altLang="cs-CZ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827584" y="1552866"/>
            <a:ext cx="8029496" cy="430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Polník jasanový </a:t>
            </a:r>
            <a:r>
              <a:rPr lang="cs-CZ" altLang="cs-CZ" sz="2400" b="1" i="1" kern="0" dirty="0" smtClean="0">
                <a:solidFill>
                  <a:srgbClr val="000000"/>
                </a:solidFill>
                <a:latin typeface="Arial"/>
              </a:rPr>
              <a:t>Agrilus planipennis</a:t>
            </a:r>
          </a:p>
          <a:p>
            <a:pPr lvl="0" eaLnBrk="1" hangingPunct="1">
              <a:defRPr/>
            </a:pPr>
            <a:r>
              <a:rPr lang="cs-CZ" altLang="cs-CZ" sz="2400" b="1" kern="0" dirty="0" smtClean="0">
                <a:solidFill>
                  <a:srgbClr val="000000"/>
                </a:solidFill>
                <a:latin typeface="Arial"/>
              </a:rPr>
              <a:t>Háďátko borovicové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cs-CZ" altLang="cs-CZ" sz="2400" b="1" i="1" kern="0" dirty="0">
                <a:solidFill>
                  <a:srgbClr val="000000"/>
                </a:solidFill>
                <a:latin typeface="Arial"/>
              </a:rPr>
              <a:t>Bursaphelenchus xylophilus)</a:t>
            </a:r>
            <a:endParaRPr lang="cs-CZ" altLang="cs-CZ" sz="2400" b="1" kern="0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Kozlíček </a:t>
            </a:r>
            <a:r>
              <a:rPr kumimoji="0" lang="cs-CZ" altLang="cs-CZ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Anoplophora glabripennis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cs-CZ" alt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9" y="3284984"/>
            <a:ext cx="1899920" cy="3298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45" y="3707475"/>
            <a:ext cx="3316224" cy="19398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8597"/>
            <a:ext cx="2340864" cy="33489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5888373"/>
            <a:ext cx="15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EPPO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3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74" y="1759258"/>
            <a:ext cx="2794000" cy="4851400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 bwMode="auto">
          <a:xfrm>
            <a:off x="395536" y="655628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Polník jasanový (Agrilus planipennis)</a:t>
            </a:r>
            <a:endParaRPr kumimoji="0" lang="cs-CZ" altLang="cs-CZ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323850" y="1412776"/>
            <a:ext cx="6768430" cy="502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Původ východní Asie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Jasany, ořešáky, jilmy</a:t>
            </a:r>
            <a:endParaRPr lang="cs-CZ" altLang="cs-CZ" sz="2800" b="1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cs-CZ" altLang="cs-CZ" sz="2800" b="1" u="sng" kern="0" dirty="0" smtClean="0">
                <a:solidFill>
                  <a:srgbClr val="000000"/>
                </a:solidFill>
                <a:latin typeface="Arial"/>
              </a:rPr>
              <a:t>Zavlečen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 do USA, Kanady, Ruska (evropská část), </a:t>
            </a:r>
            <a:r>
              <a:rPr lang="cs-CZ" altLang="cs-CZ" sz="2800" b="1" u="sng" kern="0" dirty="0" smtClean="0">
                <a:solidFill>
                  <a:srgbClr val="000000"/>
                </a:solidFill>
                <a:latin typeface="Arial"/>
              </a:rPr>
              <a:t>dosud nikoliv do zbytku Evropy </a:t>
            </a:r>
            <a:r>
              <a:rPr lang="cs-CZ" altLang="cs-CZ" sz="2800" b="1" kern="0" dirty="0" smtClean="0">
                <a:solidFill>
                  <a:srgbClr val="000000"/>
                </a:solidFill>
                <a:latin typeface="Arial"/>
              </a:rPr>
              <a:t>i díky přísné fytokaranténě</a:t>
            </a:r>
            <a:endParaRPr kumimoji="0" lang="cs-CZ" altLang="cs-CZ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19091" y="6419225"/>
            <a:ext cx="226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Foto: Wikipedie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249" y="4358897"/>
            <a:ext cx="45137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935D08-6BE2-4643-A59A-3BEF312E2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Přebarvené obrázky v obrazcích s titulky</Template>
  <TotalTime>0</TotalTime>
  <Words>1296</Words>
  <Application>Microsoft Office PowerPoint</Application>
  <PresentationFormat>Předvádění na obrazovce (4:3)</PresentationFormat>
  <Paragraphs>183</Paragraphs>
  <Slides>25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Impact</vt:lpstr>
      <vt:lpstr>Times New Roman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Registrace pro RL účely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2015-04-08T13:41:55Z</dcterms:created>
  <dcterms:modified xsi:type="dcterms:W3CDTF">2018-01-07T19:05:21Z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TC018814219991</vt:lpwstr>
  </property>
</Properties>
</file>