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281" r:id="rId4"/>
    <p:sldId id="265" r:id="rId5"/>
    <p:sldId id="266" r:id="rId6"/>
    <p:sldId id="271" r:id="rId7"/>
    <p:sldId id="267" r:id="rId8"/>
    <p:sldId id="272" r:id="rId9"/>
    <p:sldId id="273" r:id="rId10"/>
    <p:sldId id="274" r:id="rId11"/>
    <p:sldId id="280" r:id="rId12"/>
    <p:sldId id="279" r:id="rId13"/>
    <p:sldId id="278" r:id="rId14"/>
    <p:sldId id="277" r:id="rId15"/>
    <p:sldId id="27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29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973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51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21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11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07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80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56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33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15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45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26AAC-FD2A-4B21-A1D7-044AAB33AE52}" type="datetimeFigureOut">
              <a:rPr lang="cs-CZ" smtClean="0"/>
              <a:t>09.01.2018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8446-1D50-4763-B43A-599C62E419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25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kzuz.cz/rlport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321868"/>
            <a:ext cx="9144000" cy="6188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707" y="448357"/>
            <a:ext cx="1101155" cy="5878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02182" y="1382573"/>
            <a:ext cx="730788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smtClean="0"/>
              <a:t>Rostlinolékařský portál</a:t>
            </a:r>
          </a:p>
          <a:p>
            <a:pPr algn="ctr"/>
            <a:endParaRPr lang="cs-CZ" sz="6000" b="1" dirty="0" smtClean="0"/>
          </a:p>
          <a:p>
            <a:pPr algn="ctr"/>
            <a:r>
              <a:rPr lang="cs-CZ" sz="2400" b="1" dirty="0" smtClean="0"/>
              <a:t>Skalský Dvůr, 10. leden 2018</a:t>
            </a:r>
          </a:p>
          <a:p>
            <a:pPr algn="ctr"/>
            <a:r>
              <a:rPr lang="cs-CZ" sz="2400" b="1" dirty="0" smtClean="0"/>
              <a:t>Ing. Jana Patočková, Ph.D.</a:t>
            </a:r>
          </a:p>
          <a:p>
            <a:pPr algn="ctr"/>
            <a:endParaRPr lang="cs-CZ" sz="40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98854" y="5995958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7415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907" b="5005"/>
          <a:stretch/>
        </p:blipFill>
        <p:spPr>
          <a:xfrm>
            <a:off x="387706" y="936347"/>
            <a:ext cx="8465985" cy="54571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66223" t="67872" r="8743" b="22671"/>
          <a:stretch/>
        </p:blipFill>
        <p:spPr>
          <a:xfrm>
            <a:off x="6035040" y="4637837"/>
            <a:ext cx="1053389" cy="24871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25464" y="3606393"/>
            <a:ext cx="2260397" cy="4828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97936" y="3567312"/>
            <a:ext cx="936346" cy="1170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969204" y="4520792"/>
            <a:ext cx="1175308" cy="43159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297936" y="4570171"/>
            <a:ext cx="936346" cy="135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Obdélníkový bublinový popisek 11"/>
          <p:cNvSpPr/>
          <p:nvPr/>
        </p:nvSpPr>
        <p:spPr>
          <a:xfrm>
            <a:off x="1448410" y="2585864"/>
            <a:ext cx="1697125" cy="479205"/>
          </a:xfrm>
          <a:prstGeom prst="wedgeRectCallout">
            <a:avLst>
              <a:gd name="adj1" fmla="val 59214"/>
              <a:gd name="adj2" fmla="val 1673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Zvolený </a:t>
            </a:r>
            <a:r>
              <a:rPr lang="cs-CZ" sz="1200" dirty="0" err="1" smtClean="0">
                <a:solidFill>
                  <a:srgbClr val="FF0000"/>
                </a:solidFill>
              </a:rPr>
              <a:t>chem</a:t>
            </a:r>
            <a:r>
              <a:rPr lang="cs-CZ" sz="1200" dirty="0" smtClean="0">
                <a:solidFill>
                  <a:srgbClr val="FF0000"/>
                </a:solidFill>
              </a:rPr>
              <a:t>. přípravek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230368" y="3028249"/>
            <a:ext cx="219456" cy="1465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925312" y="3006423"/>
            <a:ext cx="219456" cy="1465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Obdélníkový bublinový popisek 14"/>
          <p:cNvSpPr/>
          <p:nvPr/>
        </p:nvSpPr>
        <p:spPr>
          <a:xfrm>
            <a:off x="1600811" y="5035730"/>
            <a:ext cx="1697125" cy="342509"/>
          </a:xfrm>
          <a:prstGeom prst="wedgeRectCallout">
            <a:avLst>
              <a:gd name="adj1" fmla="val 46714"/>
              <a:gd name="adj2" fmla="val -164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Zvolený </a:t>
            </a:r>
            <a:r>
              <a:rPr lang="cs-CZ" sz="1200" dirty="0" err="1" smtClean="0">
                <a:solidFill>
                  <a:srgbClr val="FF0000"/>
                </a:solidFill>
              </a:rPr>
              <a:t>chem</a:t>
            </a:r>
            <a:r>
              <a:rPr lang="cs-CZ" sz="1200" dirty="0" smtClean="0">
                <a:solidFill>
                  <a:srgbClr val="FF0000"/>
                </a:solidFill>
              </a:rPr>
              <a:t>. přípravek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6" name="Obdélníkový bublinový popisek 15"/>
          <p:cNvSpPr/>
          <p:nvPr/>
        </p:nvSpPr>
        <p:spPr>
          <a:xfrm>
            <a:off x="5844846" y="2123860"/>
            <a:ext cx="1697125" cy="342509"/>
          </a:xfrm>
          <a:prstGeom prst="wedgeRectCallout">
            <a:avLst>
              <a:gd name="adj1" fmla="val -75700"/>
              <a:gd name="adj2" fmla="val 19663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Parametr ochranné pásmo vod</a:t>
            </a:r>
          </a:p>
        </p:txBody>
      </p:sp>
      <p:sp>
        <p:nvSpPr>
          <p:cNvPr id="17" name="Obdélníkový bublinový popisek 16"/>
          <p:cNvSpPr/>
          <p:nvPr/>
        </p:nvSpPr>
        <p:spPr>
          <a:xfrm>
            <a:off x="7316480" y="3003542"/>
            <a:ext cx="1432499" cy="342509"/>
          </a:xfrm>
          <a:prstGeom prst="wedgeRectCallout">
            <a:avLst>
              <a:gd name="adj1" fmla="val -43803"/>
              <a:gd name="adj2" fmla="val 18381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Upřesnění omezení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8" name="Obdélníkový bublinový popisek 17"/>
          <p:cNvSpPr/>
          <p:nvPr/>
        </p:nvSpPr>
        <p:spPr>
          <a:xfrm>
            <a:off x="7316480" y="4952390"/>
            <a:ext cx="1432499" cy="342509"/>
          </a:xfrm>
          <a:prstGeom prst="wedgeRectCallout">
            <a:avLst>
              <a:gd name="adj1" fmla="val -55548"/>
              <a:gd name="adj2" fmla="val -12800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Upřesnění omezení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9" name="Obdélníkový bublinový popisek 18"/>
          <p:cNvSpPr/>
          <p:nvPr/>
        </p:nvSpPr>
        <p:spPr>
          <a:xfrm>
            <a:off x="6676271" y="2507807"/>
            <a:ext cx="1697125" cy="342509"/>
          </a:xfrm>
          <a:prstGeom prst="wedgeRectCallout">
            <a:avLst>
              <a:gd name="adj1" fmla="val -80872"/>
              <a:gd name="adj2" fmla="val 8770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Parametr včely</a:t>
            </a:r>
          </a:p>
        </p:txBody>
      </p:sp>
    </p:spTree>
    <p:extLst>
      <p:ext uri="{BB962C8B-B14F-4D97-AF65-F5344CB8AC3E}">
        <p14:creationId xmlns:p14="http://schemas.microsoft.com/office/powerpoint/2010/main" val="22839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4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/>
              <a:t> </a:t>
            </a:r>
            <a:r>
              <a:rPr lang="cs-CZ" dirty="0" smtClean="0"/>
              <a:t>– 2) výběr přes fotogalerii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559" b="5696"/>
          <a:stretch/>
        </p:blipFill>
        <p:spPr>
          <a:xfrm>
            <a:off x="71172" y="724206"/>
            <a:ext cx="8824331" cy="558149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730" y="3460090"/>
            <a:ext cx="1261494" cy="2845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1729" y="1323394"/>
            <a:ext cx="1261494" cy="21001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52110" y="1329818"/>
            <a:ext cx="4404952" cy="49758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829389" y="1329818"/>
            <a:ext cx="3085557" cy="49758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Obdélníkový bublinový popisek 11"/>
          <p:cNvSpPr/>
          <p:nvPr/>
        </p:nvSpPr>
        <p:spPr>
          <a:xfrm>
            <a:off x="1506932" y="5753892"/>
            <a:ext cx="1697125" cy="479205"/>
          </a:xfrm>
          <a:prstGeom prst="wedgeRectCallout">
            <a:avLst>
              <a:gd name="adj1" fmla="val -82596"/>
              <a:gd name="adj2" fmla="val -16392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Přehled ŠO pro zvolenou dřevinu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3" name="Obdélníkový bublinový popisek 12"/>
          <p:cNvSpPr/>
          <p:nvPr/>
        </p:nvSpPr>
        <p:spPr>
          <a:xfrm>
            <a:off x="176036" y="937962"/>
            <a:ext cx="1134833" cy="306096"/>
          </a:xfrm>
          <a:prstGeom prst="wedgeRectCallout">
            <a:avLst>
              <a:gd name="adj1" fmla="val -19235"/>
              <a:gd name="adj2" fmla="val 1871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Výběr dřeviny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4" name="Obdélníkový bublinový popisek 13"/>
          <p:cNvSpPr/>
          <p:nvPr/>
        </p:nvSpPr>
        <p:spPr>
          <a:xfrm>
            <a:off x="2550567" y="899528"/>
            <a:ext cx="1697125" cy="359281"/>
          </a:xfrm>
          <a:prstGeom prst="wedgeRectCallout">
            <a:avLst>
              <a:gd name="adj1" fmla="val -55010"/>
              <a:gd name="adj2" fmla="val 19633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Informace o vybrané dřevině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5" name="Obdélníkový bublinový popisek 14"/>
          <p:cNvSpPr/>
          <p:nvPr/>
        </p:nvSpPr>
        <p:spPr>
          <a:xfrm>
            <a:off x="6464804" y="937962"/>
            <a:ext cx="1697125" cy="312520"/>
          </a:xfrm>
          <a:prstGeom prst="wedgeRectCallout">
            <a:avLst>
              <a:gd name="adj1" fmla="val -20959"/>
              <a:gd name="adj2" fmla="val 19481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Vyobrazení dřeviny/ŠO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221638" y="687467"/>
            <a:ext cx="504749" cy="2120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697773" y="708921"/>
            <a:ext cx="241352" cy="1906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06892" y="5639546"/>
            <a:ext cx="656302" cy="1143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8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817" b="3235"/>
          <a:stretch/>
        </p:blipFill>
        <p:spPr>
          <a:xfrm>
            <a:off x="187723" y="775411"/>
            <a:ext cx="8684606" cy="5530291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88228" y="4952389"/>
            <a:ext cx="509129" cy="1463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30377" y="2150669"/>
            <a:ext cx="498653" cy="13899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92301" y="1331366"/>
            <a:ext cx="4250131" cy="33723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09992" y="4886553"/>
            <a:ext cx="4232440" cy="12728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813146" y="1331366"/>
            <a:ext cx="3059183" cy="47768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Obdélníkový bublinový popisek 11"/>
          <p:cNvSpPr/>
          <p:nvPr/>
        </p:nvSpPr>
        <p:spPr>
          <a:xfrm>
            <a:off x="2550567" y="899528"/>
            <a:ext cx="1882444" cy="359281"/>
          </a:xfrm>
          <a:prstGeom prst="wedgeRectCallout">
            <a:avLst>
              <a:gd name="adj1" fmla="val -55010"/>
              <a:gd name="adj2" fmla="val 19633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Informace o vybraném ŠO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4" name="Obdélníkový bublinový popisek 13"/>
          <p:cNvSpPr/>
          <p:nvPr/>
        </p:nvSpPr>
        <p:spPr>
          <a:xfrm>
            <a:off x="3617366" y="4615473"/>
            <a:ext cx="1697125" cy="359281"/>
          </a:xfrm>
          <a:prstGeom prst="wedgeRectCallout">
            <a:avLst>
              <a:gd name="adj1" fmla="val -136045"/>
              <a:gd name="adj2" fmla="val 14543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Semafor POR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5" name="Obdélníkový bublinový popisek 14"/>
          <p:cNvSpPr/>
          <p:nvPr/>
        </p:nvSpPr>
        <p:spPr>
          <a:xfrm>
            <a:off x="6480989" y="885974"/>
            <a:ext cx="1697125" cy="359281"/>
          </a:xfrm>
          <a:prstGeom prst="wedgeRectCallout">
            <a:avLst>
              <a:gd name="adj1" fmla="val -9320"/>
              <a:gd name="adj2" fmla="val 1943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Vyobrazení ŠO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492" b="3803"/>
          <a:stretch/>
        </p:blipFill>
        <p:spPr>
          <a:xfrm>
            <a:off x="279411" y="942323"/>
            <a:ext cx="8616092" cy="556686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09992" y="4945074"/>
            <a:ext cx="4232440" cy="156411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Obdélníkový bublinový popisek 7"/>
          <p:cNvSpPr/>
          <p:nvPr/>
        </p:nvSpPr>
        <p:spPr>
          <a:xfrm>
            <a:off x="2550566" y="3892518"/>
            <a:ext cx="1882444" cy="359281"/>
          </a:xfrm>
          <a:prstGeom prst="wedgeRectCallout">
            <a:avLst>
              <a:gd name="adj1" fmla="val -4492"/>
              <a:gd name="adj2" fmla="val 26963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Semafor - práce s řádky 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9" name="Obdélníkový bublinový popisek 8"/>
          <p:cNvSpPr/>
          <p:nvPr/>
        </p:nvSpPr>
        <p:spPr>
          <a:xfrm>
            <a:off x="4648810" y="4251799"/>
            <a:ext cx="1882444" cy="359281"/>
          </a:xfrm>
          <a:prstGeom prst="wedgeRectCallout">
            <a:avLst>
              <a:gd name="adj1" fmla="val -55010"/>
              <a:gd name="adj2" fmla="val 19633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Semafor – práce se sloupci</a:t>
            </a:r>
          </a:p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dle kritérií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8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713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Rostlinolékařský portál – Filtrování informací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49433" b="3266"/>
          <a:stretch/>
        </p:blipFill>
        <p:spPr>
          <a:xfrm>
            <a:off x="310071" y="3262579"/>
            <a:ext cx="8602676" cy="283098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90459" y="4529448"/>
            <a:ext cx="4232440" cy="156411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ový bublinový popisek 8"/>
          <p:cNvSpPr/>
          <p:nvPr/>
        </p:nvSpPr>
        <p:spPr>
          <a:xfrm>
            <a:off x="2528620" y="3624034"/>
            <a:ext cx="1150926" cy="359281"/>
          </a:xfrm>
          <a:prstGeom prst="wedgeRectCallout">
            <a:avLst>
              <a:gd name="adj1" fmla="val -4492"/>
              <a:gd name="adj2" fmla="val 26963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Použití filtru 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0" name="Obdélníkový bublinový popisek 9"/>
          <p:cNvSpPr/>
          <p:nvPr/>
        </p:nvSpPr>
        <p:spPr>
          <a:xfrm>
            <a:off x="4919471" y="4546253"/>
            <a:ext cx="1150926" cy="359281"/>
          </a:xfrm>
          <a:prstGeom prst="wedgeRectCallout">
            <a:avLst>
              <a:gd name="adj1" fmla="val -98559"/>
              <a:gd name="adj2" fmla="val 2187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Práce s filtrem 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71850" y="828057"/>
            <a:ext cx="83696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řazení dle názvu POR nebo názvu </a:t>
            </a:r>
            <a:r>
              <a:rPr lang="cs-CZ" sz="1600" dirty="0" err="1" smtClean="0"/>
              <a:t>ú.</a:t>
            </a:r>
            <a:r>
              <a:rPr lang="cs-CZ" sz="1600" dirty="0" smtClean="0"/>
              <a:t> l.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ekotoxikologické vlastnosti </a:t>
            </a:r>
            <a:r>
              <a:rPr lang="en-US" sz="1600" dirty="0" smtClean="0"/>
              <a:t>(„</a:t>
            </a:r>
            <a:r>
              <a:rPr lang="cs-CZ" sz="1600" dirty="0" smtClean="0"/>
              <a:t>semafor</a:t>
            </a:r>
            <a:r>
              <a:rPr lang="en-US" sz="1600" dirty="0" smtClean="0"/>
              <a:t>“; </a:t>
            </a:r>
            <a:r>
              <a:rPr lang="cs-CZ" sz="1600" dirty="0" smtClean="0"/>
              <a:t>vliv na lidské zdraví</a:t>
            </a:r>
            <a:r>
              <a:rPr lang="en-US" sz="1600" dirty="0" smtClean="0"/>
              <a:t>, </a:t>
            </a:r>
            <a:r>
              <a:rPr lang="cs-CZ" sz="1600" dirty="0" smtClean="0"/>
              <a:t>vodu</a:t>
            </a:r>
            <a:r>
              <a:rPr lang="en-US" sz="1600" dirty="0" smtClean="0"/>
              <a:t>, </a:t>
            </a:r>
            <a:r>
              <a:rPr lang="cs-CZ" sz="1600" dirty="0" smtClean="0"/>
              <a:t>vodní a půdní organismy</a:t>
            </a:r>
            <a:r>
              <a:rPr lang="en-US" sz="1600" dirty="0" smtClean="0"/>
              <a:t>, </a:t>
            </a:r>
            <a:r>
              <a:rPr lang="cs-CZ" sz="1600" dirty="0" smtClean="0"/>
              <a:t>včely</a:t>
            </a:r>
            <a:r>
              <a:rPr lang="en-US" sz="1600" dirty="0" smtClean="0"/>
              <a:t>, </a:t>
            </a:r>
            <a:r>
              <a:rPr lang="cs-CZ" sz="1600" dirty="0" smtClean="0"/>
              <a:t>necílové členovce</a:t>
            </a:r>
            <a:r>
              <a:rPr lang="en-US" sz="1600" dirty="0" smtClean="0"/>
              <a:t>, </a:t>
            </a:r>
            <a:r>
              <a:rPr lang="cs-CZ" sz="1600" dirty="0" smtClean="0"/>
              <a:t>ptáky</a:t>
            </a:r>
            <a:r>
              <a:rPr lang="en-US" sz="1600" dirty="0" smtClean="0"/>
              <a:t>, </a:t>
            </a:r>
            <a:r>
              <a:rPr lang="cs-CZ" sz="1600" dirty="0" smtClean="0"/>
              <a:t>necílové rostliny</a:t>
            </a:r>
            <a:r>
              <a:rPr lang="en-US" sz="1600" dirty="0" smtClean="0"/>
              <a:t>, </a:t>
            </a:r>
            <a:r>
              <a:rPr lang="cs-CZ" sz="1600" dirty="0" smtClean="0"/>
              <a:t>životní prostředí</a:t>
            </a:r>
            <a:r>
              <a:rPr lang="en-US" sz="1600" dirty="0" smtClean="0"/>
              <a:t>)</a:t>
            </a:r>
            <a:endParaRPr lang="en-US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indikace plodin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režim pěstování </a:t>
            </a:r>
            <a:r>
              <a:rPr lang="en-US" sz="1600" dirty="0" smtClean="0"/>
              <a:t>(</a:t>
            </a:r>
            <a:r>
              <a:rPr lang="cs-CZ" sz="1600" dirty="0" smtClean="0"/>
              <a:t>ekologické zemědělství</a:t>
            </a:r>
            <a:r>
              <a:rPr lang="en-US" sz="1600" dirty="0" smtClean="0"/>
              <a:t>, </a:t>
            </a:r>
            <a:r>
              <a:rPr lang="cs-CZ" sz="1600" dirty="0" smtClean="0"/>
              <a:t>integrovaná produkce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skupiny </a:t>
            </a:r>
            <a:r>
              <a:rPr lang="cs-CZ" sz="1600" dirty="0" err="1" smtClean="0"/>
              <a:t>ú.</a:t>
            </a:r>
            <a:r>
              <a:rPr lang="cs-CZ" sz="1600" dirty="0" smtClean="0"/>
              <a:t> l. </a:t>
            </a:r>
            <a:r>
              <a:rPr lang="en-US" sz="1600" dirty="0" smtClean="0"/>
              <a:t>(</a:t>
            </a:r>
            <a:r>
              <a:rPr lang="cs-CZ" sz="1600" dirty="0" smtClean="0"/>
              <a:t>podle </a:t>
            </a:r>
            <a:r>
              <a:rPr lang="en-US" sz="1600" dirty="0" smtClean="0"/>
              <a:t>IRAC)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způsob účinku </a:t>
            </a:r>
            <a:r>
              <a:rPr lang="cs-CZ" sz="1600" dirty="0" err="1" smtClean="0"/>
              <a:t>ú.</a:t>
            </a:r>
            <a:r>
              <a:rPr lang="cs-CZ" sz="1600" dirty="0" smtClean="0"/>
              <a:t> l. </a:t>
            </a:r>
            <a:r>
              <a:rPr lang="en-US" sz="1600" dirty="0" smtClean="0"/>
              <a:t>(</a:t>
            </a:r>
            <a:r>
              <a:rPr lang="cs-CZ" sz="1600" dirty="0" smtClean="0"/>
              <a:t>kontaktní</a:t>
            </a:r>
            <a:r>
              <a:rPr lang="en-US" sz="1600" dirty="0" smtClean="0"/>
              <a:t>, </a:t>
            </a:r>
            <a:r>
              <a:rPr lang="en-US" sz="1600" dirty="0" err="1" smtClean="0"/>
              <a:t>syst</a:t>
            </a:r>
            <a:r>
              <a:rPr lang="cs-CZ" sz="1600" dirty="0" err="1" smtClean="0"/>
              <a:t>émový</a:t>
            </a:r>
            <a:r>
              <a:rPr lang="en-US" sz="1600" dirty="0"/>
              <a:t>, </a:t>
            </a:r>
            <a:r>
              <a:rPr lang="cs-CZ" sz="1600" dirty="0" smtClean="0"/>
              <a:t>částečně </a:t>
            </a:r>
            <a:r>
              <a:rPr lang="en-US" sz="1600" dirty="0" err="1" smtClean="0"/>
              <a:t>syst</a:t>
            </a:r>
            <a:r>
              <a:rPr lang="cs-CZ" sz="1600" dirty="0" err="1"/>
              <a:t>émový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malobalení</a:t>
            </a:r>
            <a:r>
              <a:rPr lang="cs-CZ" sz="1600" dirty="0" smtClean="0"/>
              <a:t> vs. </a:t>
            </a:r>
            <a:r>
              <a:rPr lang="cs-CZ" sz="1600" dirty="0" err="1" smtClean="0"/>
              <a:t>velkobalení</a:t>
            </a:r>
            <a:endParaRPr lang="en-US" sz="1600" dirty="0" smtClean="0"/>
          </a:p>
        </p:txBody>
      </p:sp>
      <p:pic>
        <p:nvPicPr>
          <p:cNvPr id="12" name="Picture 2" descr="Výsledek obrázku pro vykřičník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09" y="724549"/>
            <a:ext cx="675079" cy="19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321870"/>
            <a:ext cx="9144000" cy="6203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" y="404303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Děkuji za pozornost </a:t>
            </a:r>
          </a:p>
          <a:p>
            <a:pPr algn="ctr"/>
            <a:r>
              <a:rPr lang="cs-CZ" sz="4000" b="1" dirty="0" smtClean="0"/>
              <a:t>a všem Vám přeji úspěšný nový rok 2018 </a:t>
            </a:r>
          </a:p>
          <a:p>
            <a:pPr algn="ctr"/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962" y="635009"/>
            <a:ext cx="717389" cy="382972"/>
          </a:xfrm>
          <a:prstGeom prst="rect">
            <a:avLst/>
          </a:prstGeom>
        </p:spPr>
      </p:pic>
      <p:pic>
        <p:nvPicPr>
          <p:cNvPr id="2050" name="Picture 2" descr="Výsledek obrázku pro školka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70" y="1843429"/>
            <a:ext cx="5991870" cy="44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4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288324"/>
            <a:ext cx="9144000" cy="634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1850" y="2760353"/>
            <a:ext cx="818203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Rostlinolékařský </a:t>
            </a:r>
            <a:r>
              <a:rPr lang="cs-CZ" sz="2000" dirty="0" smtClean="0"/>
              <a:t>portál byl </a:t>
            </a:r>
            <a:r>
              <a:rPr lang="cs-CZ" sz="2000" dirty="0"/>
              <a:t>spuštěn s cílem zpřístupnit informace, které by uživatelům usnadnily orientaci ve složitých otázkách ochrany rostlin.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administr</a:t>
            </a:r>
            <a:r>
              <a:rPr lang="cs-CZ" sz="2000" dirty="0" smtClean="0"/>
              <a:t>á</a:t>
            </a:r>
            <a:r>
              <a:rPr lang="en-US" sz="2000" dirty="0" smtClean="0"/>
              <a:t>tor: </a:t>
            </a:r>
            <a:r>
              <a:rPr lang="en-US" sz="2000" dirty="0" err="1"/>
              <a:t>Ústřední</a:t>
            </a:r>
            <a:r>
              <a:rPr lang="en-US" sz="2000" dirty="0"/>
              <a:t> </a:t>
            </a:r>
            <a:r>
              <a:rPr lang="en-US" sz="2000" dirty="0" err="1"/>
              <a:t>kontrolní</a:t>
            </a:r>
            <a:r>
              <a:rPr lang="en-US" sz="2000" dirty="0"/>
              <a:t> a </a:t>
            </a:r>
            <a:r>
              <a:rPr lang="en-US" sz="2000" dirty="0" err="1"/>
              <a:t>zkušební</a:t>
            </a:r>
            <a:r>
              <a:rPr lang="en-US" sz="2000" dirty="0"/>
              <a:t> </a:t>
            </a:r>
            <a:r>
              <a:rPr lang="en-US" sz="2000" dirty="0" err="1"/>
              <a:t>ústav</a:t>
            </a:r>
            <a:r>
              <a:rPr lang="en-US" sz="2000" dirty="0"/>
              <a:t> </a:t>
            </a:r>
            <a:r>
              <a:rPr lang="en-US" sz="2000" dirty="0" err="1" smtClean="0"/>
              <a:t>zemědělský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Rostlinolékařský</a:t>
            </a:r>
            <a:r>
              <a:rPr lang="en-US" sz="2000" dirty="0"/>
              <a:t> </a:t>
            </a:r>
            <a:r>
              <a:rPr lang="en-US" sz="2000" dirty="0" err="1"/>
              <a:t>portál</a:t>
            </a:r>
            <a:r>
              <a:rPr lang="cs-CZ" sz="2000" dirty="0"/>
              <a:t> neustále </a:t>
            </a:r>
            <a:r>
              <a:rPr lang="en-US" sz="2000" dirty="0"/>
              <a:t>„</a:t>
            </a:r>
            <a:r>
              <a:rPr lang="cs-CZ" sz="2000" dirty="0"/>
              <a:t>roste</a:t>
            </a:r>
            <a:r>
              <a:rPr lang="en-US" sz="2000" dirty="0"/>
              <a:t>“ (</a:t>
            </a:r>
            <a:r>
              <a:rPr lang="cs-CZ" sz="2000" dirty="0"/>
              <a:t>choroby a škůdci okrasných rostlin</a:t>
            </a:r>
            <a:r>
              <a:rPr lang="en-US" sz="2000" dirty="0"/>
              <a:t>, </a:t>
            </a:r>
            <a:r>
              <a:rPr lang="cs-CZ" sz="2000" dirty="0"/>
              <a:t>fytosanitární rizika</a:t>
            </a:r>
            <a:r>
              <a:rPr lang="en-US" sz="2000" dirty="0"/>
              <a:t>...)</a:t>
            </a:r>
          </a:p>
          <a:p>
            <a:endParaRPr lang="cs-CZ" sz="2000" dirty="0" smtClean="0"/>
          </a:p>
          <a:p>
            <a:endParaRPr lang="cs-CZ" sz="2000" dirty="0"/>
          </a:p>
          <a:p>
            <a:pPr algn="ctr"/>
            <a:r>
              <a:rPr lang="en-US" sz="4000" b="1" dirty="0">
                <a:solidFill>
                  <a:srgbClr val="FF0000"/>
                </a:solidFill>
                <a:hlinkClick r:id="rId2"/>
              </a:rPr>
              <a:t>www.ukzuz.cz/rlportal</a:t>
            </a:r>
            <a:endParaRPr lang="en-US" sz="4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428368" y="354227"/>
            <a:ext cx="367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Rostlinolékařský portál	</a:t>
            </a:r>
            <a:endParaRPr lang="cs-CZ" sz="2400" dirty="0" smtClean="0"/>
          </a:p>
        </p:txBody>
      </p:sp>
      <p:pic>
        <p:nvPicPr>
          <p:cNvPr id="18" name="obrázek 1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536" y="1132685"/>
            <a:ext cx="6129929" cy="1515223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142" y="141119"/>
            <a:ext cx="1101155" cy="5878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6071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6725" y="110228"/>
            <a:ext cx="3674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Rostlinolékařský portál	</a:t>
            </a:r>
            <a:endParaRPr lang="cs-CZ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8540" r="22283" b="3782"/>
          <a:stretch/>
        </p:blipFill>
        <p:spPr bwMode="auto">
          <a:xfrm>
            <a:off x="1257300" y="735113"/>
            <a:ext cx="6539593" cy="58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984422" y="3666467"/>
            <a:ext cx="1420586" cy="44016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Picture 2" descr="Výsledek obrázku pro vykřičník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4221" y="3522203"/>
            <a:ext cx="246964" cy="7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5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9941" y="104379"/>
            <a:ext cx="491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/>
              <a:t> </a:t>
            </a:r>
            <a:r>
              <a:rPr lang="cs-CZ" dirty="0" smtClean="0"/>
              <a:t>– 1) výběr přes rychlý start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58" t="8001" b="5262"/>
          <a:stretch/>
        </p:blipFill>
        <p:spPr>
          <a:xfrm>
            <a:off x="153619" y="721121"/>
            <a:ext cx="8836761" cy="577477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145535" y="1436853"/>
            <a:ext cx="4133089" cy="34381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33779" y="1272845"/>
            <a:ext cx="1097279" cy="22677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92870" y="644588"/>
            <a:ext cx="293438" cy="26249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Obdélníkový bublinový popisek 10"/>
          <p:cNvSpPr/>
          <p:nvPr/>
        </p:nvSpPr>
        <p:spPr>
          <a:xfrm>
            <a:off x="5910682" y="739482"/>
            <a:ext cx="1207008" cy="445059"/>
          </a:xfrm>
          <a:prstGeom prst="wedgeRectCallout">
            <a:avLst>
              <a:gd name="adj1" fmla="val -42045"/>
              <a:gd name="adj2" fmla="val 1003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Jednotlivé moduly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2" name="Obdélníkový bublinový popisek 11"/>
          <p:cNvSpPr/>
          <p:nvPr/>
        </p:nvSpPr>
        <p:spPr>
          <a:xfrm>
            <a:off x="7476134" y="1163701"/>
            <a:ext cx="1419369" cy="445059"/>
          </a:xfrm>
          <a:prstGeom prst="wedgeRectCallout">
            <a:avLst>
              <a:gd name="adj1" fmla="val 36137"/>
              <a:gd name="adj2" fmla="val -1150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Nápověda OTAZNÍK</a:t>
            </a:r>
          </a:p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Uživatelský manuál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145535" y="3196741"/>
            <a:ext cx="343816" cy="14630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7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t="7559" b="5222"/>
          <a:stretch/>
        </p:blipFill>
        <p:spPr>
          <a:xfrm>
            <a:off x="192319" y="793073"/>
            <a:ext cx="8534714" cy="465246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84986" y="1221638"/>
            <a:ext cx="4023361" cy="1901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Obdélníkový bublinový popisek 10"/>
          <p:cNvSpPr/>
          <p:nvPr/>
        </p:nvSpPr>
        <p:spPr>
          <a:xfrm>
            <a:off x="3157813" y="522998"/>
            <a:ext cx="1414187" cy="445059"/>
          </a:xfrm>
          <a:prstGeom prst="wedgeRectCallout">
            <a:avLst>
              <a:gd name="adj1" fmla="val -42045"/>
              <a:gd name="adj2" fmla="val 1003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Jednotlivé </a:t>
            </a:r>
            <a:r>
              <a:rPr lang="cs-CZ" sz="1200" dirty="0" err="1" smtClean="0">
                <a:solidFill>
                  <a:srgbClr val="FF0000"/>
                </a:solidFill>
              </a:rPr>
              <a:t>tématické</a:t>
            </a:r>
            <a:r>
              <a:rPr lang="cs-CZ" sz="1200" dirty="0" smtClean="0">
                <a:solidFill>
                  <a:srgbClr val="FF0000"/>
                </a:solidFill>
              </a:rPr>
              <a:t> okruhy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92319" y="1411834"/>
            <a:ext cx="1241462" cy="15654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92319" y="1228955"/>
            <a:ext cx="1241462" cy="1798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92320" y="3047406"/>
            <a:ext cx="1241460" cy="239510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84986" y="1473937"/>
            <a:ext cx="7242047" cy="396857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Obdélníkový bublinový popisek 16"/>
          <p:cNvSpPr/>
          <p:nvPr/>
        </p:nvSpPr>
        <p:spPr>
          <a:xfrm>
            <a:off x="221794" y="535814"/>
            <a:ext cx="1833777" cy="304568"/>
          </a:xfrm>
          <a:prstGeom prst="wedgeRectCallout">
            <a:avLst>
              <a:gd name="adj1" fmla="val -28596"/>
              <a:gd name="adj2" fmla="val 13975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Fulltextový vyhledávač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8" name="Obdélníkový bublinový popisek 17"/>
          <p:cNvSpPr/>
          <p:nvPr/>
        </p:nvSpPr>
        <p:spPr>
          <a:xfrm>
            <a:off x="1043635" y="1885266"/>
            <a:ext cx="1414187" cy="445059"/>
          </a:xfrm>
          <a:prstGeom prst="wedgeRectCallout">
            <a:avLst>
              <a:gd name="adj1" fmla="val -63253"/>
              <a:gd name="adj2" fmla="val -11665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Volba plodiny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9" name="Obdélníkový bublinový popisek 18"/>
          <p:cNvSpPr/>
          <p:nvPr/>
        </p:nvSpPr>
        <p:spPr>
          <a:xfrm>
            <a:off x="453542" y="3913591"/>
            <a:ext cx="1414187" cy="445059"/>
          </a:xfrm>
          <a:prstGeom prst="wedgeRectCallout">
            <a:avLst>
              <a:gd name="adj1" fmla="val -55494"/>
              <a:gd name="adj2" fmla="val -18076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Vybraná plodina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20" name="Obdélníkový bublinový popisek 19"/>
          <p:cNvSpPr/>
          <p:nvPr/>
        </p:nvSpPr>
        <p:spPr>
          <a:xfrm>
            <a:off x="7044539" y="1975104"/>
            <a:ext cx="1492270" cy="445059"/>
          </a:xfrm>
          <a:prstGeom prst="wedgeRectCallout">
            <a:avLst>
              <a:gd name="adj1" fmla="val -44965"/>
              <a:gd name="adj2" fmla="val 33534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Zobrazení hledaných informací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8072" b="5244"/>
          <a:stretch/>
        </p:blipFill>
        <p:spPr>
          <a:xfrm>
            <a:off x="220010" y="746150"/>
            <a:ext cx="8816898" cy="5501032"/>
          </a:xfrm>
          <a:prstGeom prst="rect">
            <a:avLst/>
          </a:prstGeom>
        </p:spPr>
      </p:pic>
      <p:sp>
        <p:nvSpPr>
          <p:cNvPr id="8" name="Obdélníkový bublinový popisek 7"/>
          <p:cNvSpPr/>
          <p:nvPr/>
        </p:nvSpPr>
        <p:spPr>
          <a:xfrm>
            <a:off x="5754624" y="2596895"/>
            <a:ext cx="1458163" cy="489413"/>
          </a:xfrm>
          <a:prstGeom prst="wedgeRectCallout">
            <a:avLst>
              <a:gd name="adj1" fmla="val -95598"/>
              <a:gd name="adj2" fmla="val 3281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Výběr škůdce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33241" y="1265530"/>
            <a:ext cx="775411" cy="1755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6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7503" b="5390"/>
          <a:stretch/>
        </p:blipFill>
        <p:spPr>
          <a:xfrm>
            <a:off x="269940" y="758283"/>
            <a:ext cx="8611143" cy="5672254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16351" y="1293541"/>
            <a:ext cx="721112" cy="20815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20644" y="1546302"/>
            <a:ext cx="7114478" cy="488423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69940" y="3513405"/>
            <a:ext cx="1261494" cy="29171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Obdélníkový bublinový popisek 10"/>
          <p:cNvSpPr/>
          <p:nvPr/>
        </p:nvSpPr>
        <p:spPr>
          <a:xfrm>
            <a:off x="1335857" y="4854498"/>
            <a:ext cx="1466816" cy="444571"/>
          </a:xfrm>
          <a:prstGeom prst="wedgeRectCallout">
            <a:avLst>
              <a:gd name="adj1" fmla="val -55494"/>
              <a:gd name="adj2" fmla="val -18076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Výběr ze škodlivých organismů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2" name="Obdélníkový bublinový popisek 11"/>
          <p:cNvSpPr/>
          <p:nvPr/>
        </p:nvSpPr>
        <p:spPr>
          <a:xfrm>
            <a:off x="7203688" y="3850895"/>
            <a:ext cx="1471961" cy="661632"/>
          </a:xfrm>
          <a:prstGeom prst="wedgeRectCallout">
            <a:avLst>
              <a:gd name="adj1" fmla="val -55494"/>
              <a:gd name="adj2" fmla="val -18076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Zobrazení hledaných informací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3" name="Obdélníkový bublinový popisek 12"/>
          <p:cNvSpPr/>
          <p:nvPr/>
        </p:nvSpPr>
        <p:spPr>
          <a:xfrm>
            <a:off x="3149575" y="758283"/>
            <a:ext cx="1414187" cy="342509"/>
          </a:xfrm>
          <a:prstGeom prst="wedgeRectCallout">
            <a:avLst>
              <a:gd name="adj1" fmla="val 1280"/>
              <a:gd name="adj2" fmla="val 8984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Vybraný okruh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4" name="Obdélníkový bublinový popisek 13"/>
          <p:cNvSpPr/>
          <p:nvPr/>
        </p:nvSpPr>
        <p:spPr>
          <a:xfrm>
            <a:off x="7232575" y="1609344"/>
            <a:ext cx="1275004" cy="672998"/>
          </a:xfrm>
          <a:prstGeom prst="wedgeRectCallout">
            <a:avLst>
              <a:gd name="adj1" fmla="val -88585"/>
              <a:gd name="adj2" fmla="val 296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Rychlý přístup do fotogalerie </a:t>
            </a:r>
            <a:r>
              <a:rPr lang="cs-CZ" sz="1200" dirty="0" err="1" smtClean="0">
                <a:solidFill>
                  <a:srgbClr val="FF0000"/>
                </a:solidFill>
              </a:rPr>
              <a:t>škodl</a:t>
            </a:r>
            <a:r>
              <a:rPr lang="cs-CZ" sz="1200" dirty="0" smtClean="0">
                <a:solidFill>
                  <a:srgbClr val="FF0000"/>
                </a:solidFill>
              </a:rPr>
              <a:t>. organismu</a:t>
            </a:r>
            <a:endParaRPr lang="cs-CZ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5565" y="746150"/>
            <a:ext cx="886134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Co je to Semafor přípravků? </a:t>
            </a:r>
            <a:endParaRPr lang="cs-CZ" dirty="0"/>
          </a:p>
          <a:p>
            <a:pPr algn="just"/>
            <a:r>
              <a:rPr lang="cs-CZ" dirty="0" smtClean="0"/>
              <a:t>Semafor </a:t>
            </a:r>
            <a:r>
              <a:rPr lang="cs-CZ" dirty="0"/>
              <a:t>přípravků je elektronický nástroj, který byl v první řadě vytvořen jako nástroj pro profesionální uživatele přípravků na ochranu rostlin, pomocí něhož by bylo možné postupně snižovat rizika spojená s používáním pesticidů a s jejich vlivem na zdraví lidí a životní prostředí. Umožňuje zobrazovat přípravky na ochranu rostlin podle jejich ekotoxikologických vlastností, respektive míry rizik, která v případě aplikace přípravek představuje pro jednotlivé složky životního prostředí. Míra vlivu přípravků na jednotlivé složky životního prostředí je vyjádřena trojbarevnou stupnicí (zelená, žlutá, červená</a:t>
            </a:r>
            <a:r>
              <a:rPr lang="cs-CZ" dirty="0" smtClean="0"/>
              <a:t>).       </a:t>
            </a:r>
          </a:p>
          <a:p>
            <a:pPr algn="just"/>
            <a:endParaRPr lang="cs-CZ" dirty="0"/>
          </a:p>
          <a:p>
            <a:pPr algn="just"/>
            <a:r>
              <a:rPr lang="cs-CZ" dirty="0" smtClean="0"/>
              <a:t>     Červená </a:t>
            </a:r>
            <a:r>
              <a:rPr lang="cs-CZ" dirty="0"/>
              <a:t>skupina představuje přípravky s výraznými opatřeními pro snížení rizika, jejichž nedodržení může vést k významnému ohrožení příslušné složky životního prostředí. </a:t>
            </a:r>
            <a:endParaRPr lang="cs-CZ" dirty="0" smtClean="0"/>
          </a:p>
          <a:p>
            <a:pPr algn="just"/>
            <a:r>
              <a:rPr lang="cs-CZ" dirty="0" smtClean="0"/>
              <a:t>      Skupina </a:t>
            </a:r>
            <a:r>
              <a:rPr lang="cs-CZ" dirty="0"/>
              <a:t>žlutá je zastoupena přípravky, jejichž povolení a používání je rovněž podmíněno snížením rizika prostřednictvím omezujícího opatření nebo varovné věty, avšak toto omezení je spojeno se střední mírou </a:t>
            </a:r>
            <a:r>
              <a:rPr lang="cs-CZ" dirty="0" smtClean="0"/>
              <a:t>rizika.</a:t>
            </a:r>
          </a:p>
          <a:p>
            <a:pPr algn="just"/>
            <a:r>
              <a:rPr lang="cs-CZ" dirty="0" smtClean="0"/>
              <a:t>      U </a:t>
            </a:r>
            <a:r>
              <a:rPr lang="cs-CZ" dirty="0"/>
              <a:t>přípravků ze zelené skupiny není nutné riziko významně snižovat prostřednictvím ochranných opatření, neboť používání těchto přípravků je pro danou složku životního prostředí relativně </a:t>
            </a:r>
            <a:r>
              <a:rPr lang="cs-CZ" dirty="0" smtClean="0"/>
              <a:t>bezpečné.</a:t>
            </a:r>
          </a:p>
          <a:p>
            <a:pPr algn="just"/>
            <a:r>
              <a:rPr lang="cs-CZ" dirty="0" smtClean="0"/>
              <a:t>      Je-li </a:t>
            </a:r>
            <a:r>
              <a:rPr lang="cs-CZ" dirty="0"/>
              <a:t>v rámci Semaforu u některé složky životního prostředí bílá barva, znamená to, že u přípravku dosud nebylo provedeno přehodnocení v souladu s aktuálními kritérii a postupy. U této bílé skupiny mohou být z minulosti uvedeny některé dříve používané varovné věty, jež nejsou podle současných právních předpisů spojeny s dalšími povinnostmi při použití. </a:t>
            </a:r>
          </a:p>
        </p:txBody>
      </p:sp>
      <p:sp>
        <p:nvSpPr>
          <p:cNvPr id="7" name="Ovál 6"/>
          <p:cNvSpPr/>
          <p:nvPr/>
        </p:nvSpPr>
        <p:spPr>
          <a:xfrm>
            <a:off x="329184" y="3306471"/>
            <a:ext cx="160933" cy="153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49909" y="3840480"/>
            <a:ext cx="160933" cy="1536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24305" y="4706079"/>
            <a:ext cx="160933" cy="1536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324305" y="5489664"/>
            <a:ext cx="160933" cy="153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3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616" y="6639696"/>
            <a:ext cx="8946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" dirty="0" smtClean="0"/>
              <a:t>Jana Patočková, Ústřední kontrolní a zkušební ústav zemědělský, Školkařské dny 2018 </a:t>
            </a:r>
            <a:endParaRPr lang="en-GB" sz="900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65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41" y="104379"/>
            <a:ext cx="24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Rostlinolékařský portál</a:t>
            </a:r>
            <a:r>
              <a:rPr lang="cs-CZ" dirty="0" smtClean="0"/>
              <a:t>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14" y="79054"/>
            <a:ext cx="717389" cy="3829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5800" b="5145"/>
          <a:stretch/>
        </p:blipFill>
        <p:spPr>
          <a:xfrm>
            <a:off x="269941" y="1589803"/>
            <a:ext cx="8712623" cy="503285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91840" y="3775847"/>
            <a:ext cx="4037990" cy="3706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91840" y="3658803"/>
            <a:ext cx="936346" cy="11704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Obdélníkový bublinový popisek 10"/>
          <p:cNvSpPr/>
          <p:nvPr/>
        </p:nvSpPr>
        <p:spPr>
          <a:xfrm>
            <a:off x="5044212" y="1791021"/>
            <a:ext cx="1414187" cy="342509"/>
          </a:xfrm>
          <a:prstGeom prst="wedgeRectCallout">
            <a:avLst>
              <a:gd name="adj1" fmla="val -119762"/>
              <a:gd name="adj2" fmla="val -447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Vybraný okruh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2" name="Obdélníkový bublinový popisek 11"/>
          <p:cNvSpPr/>
          <p:nvPr/>
        </p:nvSpPr>
        <p:spPr>
          <a:xfrm>
            <a:off x="1630071" y="2855223"/>
            <a:ext cx="1697125" cy="342509"/>
          </a:xfrm>
          <a:prstGeom prst="wedgeRectCallout">
            <a:avLst>
              <a:gd name="adj1" fmla="val 46283"/>
              <a:gd name="adj2" fmla="val 17954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Zvolený </a:t>
            </a:r>
            <a:r>
              <a:rPr lang="cs-CZ" sz="1200" dirty="0" err="1" smtClean="0">
                <a:solidFill>
                  <a:srgbClr val="FF0000"/>
                </a:solidFill>
              </a:rPr>
              <a:t>chem</a:t>
            </a:r>
            <a:r>
              <a:rPr lang="cs-CZ" sz="1200" dirty="0" smtClean="0">
                <a:solidFill>
                  <a:srgbClr val="FF0000"/>
                </a:solidFill>
              </a:rPr>
              <a:t>. přípravek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3" name="Obdélníkový bublinový popisek 12"/>
          <p:cNvSpPr/>
          <p:nvPr/>
        </p:nvSpPr>
        <p:spPr>
          <a:xfrm>
            <a:off x="1308202" y="4006470"/>
            <a:ext cx="1697125" cy="342509"/>
          </a:xfrm>
          <a:prstGeom prst="wedgeRectCallout">
            <a:avLst>
              <a:gd name="adj1" fmla="val 62231"/>
              <a:gd name="adj2" fmla="val -6179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solidFill>
                  <a:srgbClr val="FF0000"/>
                </a:solidFill>
              </a:rPr>
              <a:t>Informace o přípravku</a:t>
            </a:r>
            <a:endParaRPr lang="cs-CZ" sz="1200" dirty="0">
              <a:solidFill>
                <a:srgbClr val="FF000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207008" y="623225"/>
            <a:ext cx="7688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seznam přípravků na ochranu rostlin aktualizován každý 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informace: indikace, plodina, dávka, ochranná lhůta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vyjmenovány souběžné dovozy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přímý odkaz na Registr POR</a:t>
            </a:r>
          </a:p>
        </p:txBody>
      </p:sp>
      <p:pic>
        <p:nvPicPr>
          <p:cNvPr id="1026" name="Picture 2" descr="Výsledek obrázku pro vykřičník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1" y="486182"/>
            <a:ext cx="354773" cy="104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1200</TotalTime>
  <Words>747</Words>
  <Application>Microsoft Office PowerPoint</Application>
  <PresentationFormat>Předvádění na obrazovce (4:3)</PresentationFormat>
  <Paragraphs>93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Sojneková Martina</dc:creator>
  <cp:lastModifiedBy>Uživatel systému Windows</cp:lastModifiedBy>
  <cp:revision>104</cp:revision>
  <dcterms:created xsi:type="dcterms:W3CDTF">2017-09-18T11:17:52Z</dcterms:created>
  <dcterms:modified xsi:type="dcterms:W3CDTF">2018-01-09T17:40:30Z</dcterms:modified>
</cp:coreProperties>
</file>