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312" r:id="rId2"/>
    <p:sldId id="315" r:id="rId3"/>
    <p:sldId id="316" r:id="rId4"/>
    <p:sldId id="317" r:id="rId5"/>
    <p:sldId id="330" r:id="rId6"/>
    <p:sldId id="331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</p:sldIdLst>
  <p:sldSz cx="9144000" cy="6858000" type="screen4x3"/>
  <p:notesSz cx="6797675" cy="9926638"/>
  <p:defaultTextStyle>
    <a:defPPr>
      <a:defRPr lang="cs-CZ"/>
    </a:defPPr>
    <a:lvl1pPr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A31"/>
    <a:srgbClr val="CCDFD8"/>
    <a:srgbClr val="DEE7E1"/>
    <a:srgbClr val="E6EDEA"/>
    <a:srgbClr val="9AB7AD"/>
    <a:srgbClr val="FFE781"/>
    <a:srgbClr val="F77121"/>
    <a:srgbClr val="F36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5356" autoAdjust="0"/>
  </p:normalViewPr>
  <p:slideViewPr>
    <p:cSldViewPr>
      <p:cViewPr varScale="1">
        <p:scale>
          <a:sx n="122" d="100"/>
          <a:sy n="122" d="100"/>
        </p:scale>
        <p:origin x="129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774" y="-10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algn="l" defTabSz="949325">
              <a:defRPr sz="13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8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defTabSz="949325">
              <a:defRPr sz="13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algn="l" defTabSz="949325">
              <a:defRPr sz="13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defTabSz="949325">
              <a:defRPr sz="1300">
                <a:latin typeface="Times New Roman" pitchFamily="18" charset="0"/>
              </a:defRPr>
            </a:lvl1pPr>
          </a:lstStyle>
          <a:p>
            <a:fld id="{CE5FBDE2-885C-4726-B443-C9322E5756F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843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algn="l" defTabSz="949325">
              <a:defRPr sz="1300"/>
            </a:lvl1pPr>
          </a:lstStyle>
          <a:p>
            <a:endParaRPr lang="cs-CZ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17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endParaRPr lang="cs-CZ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7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1" y="4715711"/>
            <a:ext cx="4985393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417"/>
            <a:ext cx="2944958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algn="l" defTabSz="949325">
              <a:defRPr sz="1300"/>
            </a:lvl1pPr>
          </a:lstStyle>
          <a:p>
            <a:endParaRPr lang="cs-CZ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17" y="9431417"/>
            <a:ext cx="2944958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fld id="{BB36FAEE-06C7-45A5-856D-D49D10ECC73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069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686567-1CC9-442D-8E41-DA223280D722}" type="slidenum">
              <a:rPr lang="cs-CZ"/>
              <a:pPr/>
              <a:t>1</a:t>
            </a:fld>
            <a:endParaRPr lang="cs-CZ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6" y="4715711"/>
            <a:ext cx="5438464" cy="4466511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176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>
                <a:solidFill>
                  <a:srgbClr val="C00000"/>
                </a:solidFill>
              </a:rPr>
              <a:t>Pro fin</a:t>
            </a:r>
            <a:r>
              <a:rPr lang="cs-CZ" dirty="0" smtClean="0">
                <a:solidFill>
                  <a:srgbClr val="FF0000"/>
                </a:solidFill>
              </a:rPr>
              <a:t>ální </a:t>
            </a:r>
            <a:r>
              <a:rPr lang="cs-CZ" dirty="0" smtClean="0">
                <a:solidFill>
                  <a:srgbClr val="C00000"/>
                </a:solidFill>
              </a:rPr>
              <a:t>prezentaci lze použít alternativně šablonu snímku bez loga nebo šablonu snímku s logem</a:t>
            </a:r>
            <a:r>
              <a:rPr lang="cs-CZ" dirty="0" smtClean="0">
                <a:solidFill>
                  <a:srgbClr val="FF0000"/>
                </a:solidFill>
              </a:rPr>
              <a:t>.</a:t>
            </a:r>
            <a:endParaRPr lang="cs-CZ" dirty="0" smtClean="0"/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886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pt_hlavni stran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23528" y="2132856"/>
            <a:ext cx="6002829" cy="444216"/>
          </a:xfrm>
        </p:spPr>
        <p:txBody>
          <a:bodyPr anchor="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088000"/>
            <a:ext cx="7920000" cy="3960440"/>
          </a:xfrm>
        </p:spPr>
        <p:txBody>
          <a:bodyPr/>
          <a:lstStyle>
            <a:lvl1pPr algn="l">
              <a:defRPr sz="1600">
                <a:latin typeface="+mj-lt"/>
              </a:defRPr>
            </a:lvl1pPr>
            <a:lvl2pPr algn="l">
              <a:defRPr sz="1400">
                <a:latin typeface="+mj-lt"/>
              </a:defRPr>
            </a:lvl2pPr>
            <a:lvl3pPr algn="l">
              <a:defRPr sz="1400">
                <a:latin typeface="+mj-lt"/>
              </a:defRPr>
            </a:lvl3pPr>
            <a:lvl4pPr algn="l">
              <a:defRPr sz="1200">
                <a:latin typeface="+mj-lt"/>
              </a:defRPr>
            </a:lvl4pPr>
            <a:lvl5pPr algn="l">
              <a:defRPr sz="1100">
                <a:latin typeface="+mj-lt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cs-CZ" b="1" dirty="0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2204864"/>
            <a:ext cx="3978275" cy="3816424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2000" y="2204864"/>
            <a:ext cx="3978275" cy="3816424"/>
          </a:xfrm>
        </p:spPr>
        <p:txBody>
          <a:bodyPr/>
          <a:lstStyle>
            <a:lvl1pPr>
              <a:defRPr sz="1600" b="0">
                <a:latin typeface="+mj-lt"/>
              </a:defRPr>
            </a:lvl1pPr>
            <a:lvl2pPr>
              <a:defRPr lang="cs-CZ" sz="1400" dirty="0" smtClean="0">
                <a:solidFill>
                  <a:srgbClr val="215112"/>
                </a:solidFill>
                <a:latin typeface="+mj-lt"/>
              </a:defRPr>
            </a:lvl2pPr>
            <a:lvl3pPr>
              <a:defRPr lang="cs-CZ" sz="1200" dirty="0" smtClean="0">
                <a:solidFill>
                  <a:schemeClr val="tx1"/>
                </a:solidFill>
                <a:latin typeface="+mj-lt"/>
              </a:defRPr>
            </a:lvl3pPr>
            <a:lvl4pPr>
              <a:defRPr lang="cs-CZ" sz="1100" dirty="0" smtClean="0">
                <a:solidFill>
                  <a:schemeClr val="tx1"/>
                </a:solidFill>
                <a:latin typeface="+mj-lt"/>
              </a:defRPr>
            </a:lvl4pPr>
            <a:lvl5pPr>
              <a:defRPr lang="cs-CZ" sz="1100" dirty="0">
                <a:solidFill>
                  <a:schemeClr val="tx1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marL="742950" lvl="1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36523"/>
              </a:buClr>
              <a:buSzPct val="70000"/>
              <a:buFont typeface="Wingdings" pitchFamily="2" charset="2"/>
              <a:buChar char="n"/>
            </a:pPr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marL="2057400" lvl="4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</a:pPr>
            <a:r>
              <a:rPr lang="cs-CZ" dirty="0" smtClean="0"/>
              <a:t>Pátá úroveň</a:t>
            </a:r>
            <a:endParaRPr lang="cs-CZ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cs-CZ" b="1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576" y="2213174"/>
            <a:ext cx="3741812" cy="639762"/>
          </a:xfrm>
        </p:spPr>
        <p:txBody>
          <a:bodyPr anchor="b"/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55576" y="2852935"/>
            <a:ext cx="3741812" cy="3168353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2213174"/>
            <a:ext cx="3959423" cy="639762"/>
          </a:xfrm>
        </p:spPr>
        <p:txBody>
          <a:bodyPr anchor="b"/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852935"/>
            <a:ext cx="3959423" cy="3168353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cs-CZ" b="1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524000"/>
            <a:ext cx="81089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85813" y="931863"/>
            <a:ext cx="351155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cs-CZ" dirty="0" smtClean="0"/>
          </a:p>
        </p:txBody>
      </p:sp>
      <p:pic>
        <p:nvPicPr>
          <p:cNvPr id="14" name="Obrázek 13" descr="ppt_hlavni strana2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90000"/>
        <a:buFont typeface="Wingdings" pitchFamily="2" charset="2"/>
        <a:defRPr sz="2400">
          <a:solidFill>
            <a:srgbClr val="F3652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36523"/>
        </a:buClr>
        <a:buSzPct val="70000"/>
        <a:buFont typeface="Wingdings" pitchFamily="2" charset="2"/>
        <a:buChar char="n"/>
        <a:defRPr sz="2000">
          <a:solidFill>
            <a:srgbClr val="21511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defRPr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2132856"/>
            <a:ext cx="6688915" cy="721215"/>
          </a:xfrm>
        </p:spPr>
        <p:txBody>
          <a:bodyPr/>
          <a:lstStyle/>
          <a:p>
            <a:r>
              <a:rPr lang="cs-CZ" dirty="0"/>
              <a:t>Společná organizace trhů </a:t>
            </a:r>
            <a:br>
              <a:rPr lang="cs-CZ" dirty="0"/>
            </a:br>
            <a:r>
              <a:rPr lang="cs-CZ" dirty="0"/>
              <a:t>Organizace producentů (registrace a její přínosy)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086600" y="6165304"/>
            <a:ext cx="1949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11. 1. 2018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4600202" cy="444216"/>
          </a:xfrm>
        </p:spPr>
        <p:txBody>
          <a:bodyPr/>
          <a:lstStyle/>
          <a:p>
            <a:r>
              <a:rPr lang="cs-CZ" dirty="0" smtClean="0">
                <a:solidFill>
                  <a:srgbClr val="034A31"/>
                </a:solidFill>
                <a:cs typeface="Times New Roman" panose="02020603050405020304" pitchFamily="18" charset="0"/>
              </a:rPr>
              <a:t>7. </a:t>
            </a:r>
            <a:r>
              <a:rPr lang="cs-CZ" dirty="0">
                <a:solidFill>
                  <a:srgbClr val="034A31"/>
                </a:solidFill>
                <a:cs typeface="Times New Roman" panose="02020603050405020304" pitchFamily="18" charset="0"/>
              </a:rPr>
              <a:t>Nařízení </a:t>
            </a:r>
            <a:r>
              <a:rPr lang="cs-CZ" dirty="0" smtClean="0">
                <a:solidFill>
                  <a:srgbClr val="034A31"/>
                </a:solidFill>
                <a:cs typeface="Times New Roman" panose="02020603050405020304" pitchFamily="18" charset="0"/>
              </a:rPr>
              <a:t>vlády </a:t>
            </a:r>
            <a:r>
              <a:rPr lang="cs-CZ" dirty="0">
                <a:solidFill>
                  <a:srgbClr val="034A31"/>
                </a:solidFill>
                <a:cs typeface="Times New Roman" panose="02020603050405020304" pitchFamily="18" charset="0"/>
              </a:rPr>
              <a:t>č. 314/2016 Sb.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988840"/>
            <a:ext cx="7740432" cy="4059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sz="1400" b="1" dirty="0">
                <a:solidFill>
                  <a:srgbClr val="034A31"/>
                </a:solidFill>
              </a:rPr>
              <a:t>Obecné podmínky pro uznání OP</a:t>
            </a:r>
            <a:r>
              <a:rPr lang="cs-CZ" sz="1400" b="1" dirty="0" smtClean="0">
                <a:solidFill>
                  <a:srgbClr val="034A31"/>
                </a:solidFill>
              </a:rPr>
              <a:t>:</a:t>
            </a:r>
            <a:endParaRPr lang="cs-CZ" sz="1400" b="1" dirty="0">
              <a:solidFill>
                <a:srgbClr val="034A31"/>
              </a:solidFill>
            </a:endParaRPr>
          </a:p>
          <a:p>
            <a:pPr>
              <a:buFontTx/>
              <a:buChar char="-"/>
            </a:pPr>
            <a:r>
              <a:rPr lang="cs-CZ" sz="1100" dirty="0">
                <a:solidFill>
                  <a:srgbClr val="034A31"/>
                </a:solidFill>
              </a:rPr>
              <a:t>žádost o uznání OP předkládá právnická osoba </a:t>
            </a:r>
          </a:p>
          <a:p>
            <a:pPr>
              <a:buFontTx/>
              <a:buChar char="-"/>
            </a:pPr>
            <a:r>
              <a:rPr lang="cs-CZ" sz="1100" dirty="0">
                <a:solidFill>
                  <a:srgbClr val="034A31"/>
                </a:solidFill>
              </a:rPr>
              <a:t>právnická osoba musí být založena z podnětu </a:t>
            </a:r>
            <a:r>
              <a:rPr lang="cs-CZ" sz="1100" dirty="0" smtClean="0">
                <a:solidFill>
                  <a:srgbClr val="034A31"/>
                </a:solidFill>
              </a:rPr>
              <a:t>producentů v konkrétním odvětví</a:t>
            </a:r>
            <a:endParaRPr lang="cs-CZ" sz="1100" dirty="0">
              <a:solidFill>
                <a:srgbClr val="034A31"/>
              </a:solidFill>
            </a:endParaRPr>
          </a:p>
          <a:p>
            <a:pPr>
              <a:buFontTx/>
              <a:buChar char="-"/>
            </a:pPr>
            <a:r>
              <a:rPr lang="cs-CZ" sz="1100" dirty="0" smtClean="0">
                <a:solidFill>
                  <a:srgbClr val="034A31"/>
                </a:solidFill>
              </a:rPr>
              <a:t>výše </a:t>
            </a:r>
            <a:r>
              <a:rPr lang="cs-CZ" sz="1100" dirty="0">
                <a:solidFill>
                  <a:srgbClr val="034A31"/>
                </a:solidFill>
              </a:rPr>
              <a:t>podílu na hlasovacích právech člena OP musí být nižší než 50% podílů všech členů v OP</a:t>
            </a:r>
          </a:p>
          <a:p>
            <a:pPr>
              <a:buFontTx/>
              <a:buChar char="-"/>
            </a:pPr>
            <a:r>
              <a:rPr lang="cs-CZ" sz="1100" dirty="0">
                <a:solidFill>
                  <a:srgbClr val="034A31"/>
                </a:solidFill>
              </a:rPr>
              <a:t>s</a:t>
            </a:r>
            <a:r>
              <a:rPr lang="cs-CZ" sz="1100" dirty="0" smtClean="0">
                <a:solidFill>
                  <a:srgbClr val="034A31"/>
                </a:solidFill>
              </a:rPr>
              <a:t>tanovy (zakladatelská listina) </a:t>
            </a:r>
            <a:r>
              <a:rPr lang="cs-CZ" sz="1100" dirty="0">
                <a:solidFill>
                  <a:srgbClr val="034A31"/>
                </a:solidFill>
              </a:rPr>
              <a:t>musí být v souladu s </a:t>
            </a:r>
            <a:r>
              <a:rPr lang="cs-CZ" sz="1100" dirty="0" smtClean="0">
                <a:solidFill>
                  <a:srgbClr val="034A31"/>
                </a:solidFill>
              </a:rPr>
              <a:t>nařízením EU </a:t>
            </a:r>
            <a:r>
              <a:rPr lang="cs-CZ" sz="1100" dirty="0">
                <a:solidFill>
                  <a:srgbClr val="034A31"/>
                </a:solidFill>
                <a:cs typeface="Times New Roman" panose="02020603050405020304" pitchFamily="18" charset="0"/>
              </a:rPr>
              <a:t>č.1308/2013</a:t>
            </a:r>
          </a:p>
          <a:p>
            <a:pPr>
              <a:buFontTx/>
              <a:buChar char="-"/>
            </a:pPr>
            <a:r>
              <a:rPr lang="cs-CZ" sz="1100" b="1" dirty="0">
                <a:solidFill>
                  <a:srgbClr val="034A31"/>
                </a:solidFill>
              </a:rPr>
              <a:t>cílem OP musí být soustředění nabídky a uvádění produktů </a:t>
            </a:r>
            <a:r>
              <a:rPr lang="cs-CZ" sz="1100" b="1" dirty="0" smtClean="0">
                <a:solidFill>
                  <a:srgbClr val="034A31"/>
                </a:solidFill>
              </a:rPr>
              <a:t>vyprodukovaných </a:t>
            </a:r>
            <a:r>
              <a:rPr lang="cs-CZ" sz="1100" b="1" dirty="0">
                <a:solidFill>
                  <a:srgbClr val="034A31"/>
                </a:solidFill>
              </a:rPr>
              <a:t>členy na trh</a:t>
            </a:r>
          </a:p>
          <a:p>
            <a:pPr>
              <a:buFontTx/>
              <a:buChar char="-"/>
            </a:pPr>
            <a:r>
              <a:rPr lang="cs-CZ" sz="1100" dirty="0">
                <a:solidFill>
                  <a:srgbClr val="034A31"/>
                </a:solidFill>
              </a:rPr>
              <a:t>členové OP musí obchodovat nejméně 90 % své produkce prostřednictvím OP</a:t>
            </a:r>
          </a:p>
          <a:p>
            <a:pPr>
              <a:buFontTx/>
              <a:buChar char="-"/>
            </a:pPr>
            <a:r>
              <a:rPr lang="cs-CZ" sz="1100" dirty="0">
                <a:solidFill>
                  <a:srgbClr val="034A31"/>
                </a:solidFill>
              </a:rPr>
              <a:t>nabyvatelem obchodované produkce nesmí být žádný z členů této OP</a:t>
            </a:r>
          </a:p>
          <a:p>
            <a:pPr marL="0" indent="0"/>
            <a:endParaRPr lang="cs-CZ" sz="1100" dirty="0" smtClean="0">
              <a:solidFill>
                <a:srgbClr val="034A31"/>
              </a:solidFill>
            </a:endParaRPr>
          </a:p>
          <a:p>
            <a:pPr marL="0" indent="0"/>
            <a:endParaRPr lang="cs-CZ" sz="1100" dirty="0">
              <a:solidFill>
                <a:srgbClr val="034A31"/>
              </a:solidFill>
            </a:endParaRPr>
          </a:p>
          <a:p>
            <a:pPr marL="0" indent="0"/>
            <a:r>
              <a:rPr lang="cs-CZ" sz="1400" b="1" dirty="0">
                <a:solidFill>
                  <a:srgbClr val="034A31"/>
                </a:solidFill>
              </a:rPr>
              <a:t>Specifické podmínky pro uznání OP pro odvětví květiny a školkařské </a:t>
            </a:r>
            <a:r>
              <a:rPr lang="cs-CZ" sz="1400" b="1" dirty="0" smtClean="0">
                <a:solidFill>
                  <a:srgbClr val="034A31"/>
                </a:solidFill>
              </a:rPr>
              <a:t>výpěstky: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100" dirty="0" smtClean="0">
                <a:solidFill>
                  <a:srgbClr val="034A31"/>
                </a:solidFill>
              </a:rPr>
              <a:t>minimální počet producentů zemědělského produktu musí být 5 nebo 3*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100" dirty="0" smtClean="0">
                <a:solidFill>
                  <a:srgbClr val="034A31"/>
                </a:solidFill>
              </a:rPr>
              <a:t>minimální </a:t>
            </a:r>
            <a:r>
              <a:rPr lang="cs-CZ" sz="1100" dirty="0">
                <a:solidFill>
                  <a:srgbClr val="034A31"/>
                </a:solidFill>
              </a:rPr>
              <a:t>hodnota obchodované produkce členů </a:t>
            </a:r>
            <a:r>
              <a:rPr lang="cs-CZ" sz="1100" dirty="0" smtClean="0">
                <a:solidFill>
                  <a:srgbClr val="034A31"/>
                </a:solidFill>
              </a:rPr>
              <a:t>OP </a:t>
            </a:r>
            <a:r>
              <a:rPr lang="cs-CZ" sz="1100" dirty="0">
                <a:solidFill>
                  <a:srgbClr val="034A31"/>
                </a:solidFill>
              </a:rPr>
              <a:t>v předchozím roce </a:t>
            </a:r>
            <a:r>
              <a:rPr lang="cs-CZ" sz="1100" dirty="0" smtClean="0">
                <a:solidFill>
                  <a:srgbClr val="034A31"/>
                </a:solidFill>
              </a:rPr>
              <a:t>před podáním žádost o uznání </a:t>
            </a:r>
            <a:r>
              <a:rPr lang="cs-CZ" sz="1100" dirty="0">
                <a:solidFill>
                  <a:srgbClr val="034A31"/>
                </a:solidFill>
              </a:rPr>
              <a:t>musí </a:t>
            </a:r>
            <a:r>
              <a:rPr lang="cs-CZ" sz="1100" dirty="0" smtClean="0">
                <a:solidFill>
                  <a:srgbClr val="034A31"/>
                </a:solidFill>
              </a:rPr>
              <a:t>být 8 000 000 Kč nebo 500 000 Kč*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100" dirty="0" smtClean="0">
                <a:solidFill>
                  <a:srgbClr val="034A31"/>
                </a:solidFill>
              </a:rPr>
              <a:t>uváděným </a:t>
            </a:r>
            <a:r>
              <a:rPr lang="cs-CZ" sz="1100" dirty="0">
                <a:solidFill>
                  <a:srgbClr val="034A31"/>
                </a:solidFill>
              </a:rPr>
              <a:t>zemědělským produktem musí být živé dřeviny a rostliny, cibule, kořeny, řezané </a:t>
            </a:r>
            <a:r>
              <a:rPr lang="cs-CZ" sz="1100" dirty="0" smtClean="0">
                <a:solidFill>
                  <a:srgbClr val="034A31"/>
                </a:solidFill>
              </a:rPr>
              <a:t>květiny </a:t>
            </a:r>
            <a:r>
              <a:rPr lang="cs-CZ" sz="1100" dirty="0">
                <a:solidFill>
                  <a:srgbClr val="034A31"/>
                </a:solidFill>
              </a:rPr>
              <a:t>a okrasná </a:t>
            </a:r>
            <a:r>
              <a:rPr lang="cs-CZ" sz="1100" dirty="0" smtClean="0">
                <a:solidFill>
                  <a:srgbClr val="034A31"/>
                </a:solidFill>
              </a:rPr>
              <a:t>zeleň</a:t>
            </a:r>
            <a:endParaRPr lang="cs-CZ" sz="1100" dirty="0">
              <a:solidFill>
                <a:srgbClr val="034A31"/>
              </a:solidFill>
            </a:endParaRPr>
          </a:p>
          <a:p>
            <a:pPr marL="0" indent="0"/>
            <a:endParaRPr lang="cs-CZ" sz="1200" i="1" dirty="0" smtClean="0">
              <a:solidFill>
                <a:srgbClr val="034A31"/>
              </a:solidFill>
            </a:endParaRPr>
          </a:p>
          <a:p>
            <a:pPr marL="0" indent="0"/>
            <a:r>
              <a:rPr lang="cs-CZ" sz="1200" i="1" dirty="0" smtClean="0">
                <a:solidFill>
                  <a:srgbClr val="034A31"/>
                </a:solidFill>
              </a:rPr>
              <a:t>* </a:t>
            </a:r>
            <a:r>
              <a:rPr lang="cs-CZ" sz="1000" i="1" dirty="0">
                <a:solidFill>
                  <a:srgbClr val="034A31"/>
                </a:solidFill>
              </a:rPr>
              <a:t>v případě ekologického zemědělství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006449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3287342" cy="444216"/>
          </a:xfrm>
        </p:spPr>
        <p:txBody>
          <a:bodyPr/>
          <a:lstStyle/>
          <a:p>
            <a:r>
              <a:rPr lang="cs-CZ" dirty="0" smtClean="0"/>
              <a:t>8. </a:t>
            </a:r>
            <a:r>
              <a:rPr lang="cs-CZ" dirty="0"/>
              <a:t>Proces </a:t>
            </a:r>
            <a:r>
              <a:rPr lang="cs-CZ" dirty="0" smtClean="0"/>
              <a:t>uznání za OP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988840"/>
            <a:ext cx="7920000" cy="4059600"/>
          </a:xfrm>
        </p:spPr>
        <p:txBody>
          <a:bodyPr/>
          <a:lstStyle/>
          <a:p>
            <a:pPr lvl="0" eaLnBrk="0" hangingPunct="0"/>
            <a:r>
              <a:rPr lang="cs-CZ" sz="1400" b="1" dirty="0" smtClean="0">
                <a:solidFill>
                  <a:srgbClr val="034A31"/>
                </a:solidFill>
              </a:rPr>
              <a:t>Žádost:</a:t>
            </a:r>
            <a:endParaRPr lang="cs-CZ" sz="1200" dirty="0">
              <a:solidFill>
                <a:srgbClr val="034A31"/>
              </a:solidFill>
            </a:endParaRPr>
          </a:p>
          <a:p>
            <a:pPr marL="171450" lvl="0" indent="-171450" eaLnBrk="0" hangingPunct="0">
              <a:buFont typeface="Verdana" panose="020B0604030504040204" pitchFamily="34" charset="0"/>
              <a:buChar char="-"/>
            </a:pPr>
            <a:r>
              <a:rPr lang="cs-CZ" sz="1100" dirty="0">
                <a:solidFill>
                  <a:srgbClr val="034A31"/>
                </a:solidFill>
              </a:rPr>
              <a:t>žadatel </a:t>
            </a:r>
            <a:r>
              <a:rPr lang="cs-CZ" sz="1100" dirty="0" smtClean="0">
                <a:solidFill>
                  <a:srgbClr val="034A31"/>
                </a:solidFill>
              </a:rPr>
              <a:t>podá </a:t>
            </a:r>
            <a:r>
              <a:rPr lang="cs-CZ" sz="1100" dirty="0">
                <a:solidFill>
                  <a:srgbClr val="034A31"/>
                </a:solidFill>
              </a:rPr>
              <a:t>žádost na formuláři vydaném SZIF </a:t>
            </a:r>
            <a:endParaRPr lang="cs-CZ" sz="1100" dirty="0" smtClean="0">
              <a:solidFill>
                <a:srgbClr val="034A31"/>
              </a:solidFill>
            </a:endParaRPr>
          </a:p>
          <a:p>
            <a:pPr marL="171450" lvl="0" indent="-171450" eaLnBrk="0" hangingPunct="0">
              <a:buFont typeface="Verdana" panose="020B0604030504040204" pitchFamily="34" charset="0"/>
              <a:buChar char="-"/>
            </a:pPr>
            <a:r>
              <a:rPr lang="cs-CZ" sz="1100" dirty="0" smtClean="0">
                <a:solidFill>
                  <a:srgbClr val="034A31"/>
                </a:solidFill>
              </a:rPr>
              <a:t>v </a:t>
            </a:r>
            <a:r>
              <a:rPr lang="cs-CZ" sz="1100" dirty="0">
                <a:solidFill>
                  <a:srgbClr val="034A31"/>
                </a:solidFill>
              </a:rPr>
              <a:t>žádosti žadatel: </a:t>
            </a:r>
          </a:p>
          <a:p>
            <a:pPr marL="457200" lvl="1" indent="0" eaLnBrk="0" hangingPunct="0">
              <a:buNone/>
            </a:pPr>
            <a:r>
              <a:rPr lang="cs-CZ" sz="1050" dirty="0" smtClean="0">
                <a:solidFill>
                  <a:srgbClr val="034A31"/>
                </a:solidFill>
              </a:rPr>
              <a:t>-	doplní </a:t>
            </a:r>
            <a:r>
              <a:rPr lang="cs-CZ" sz="1050" dirty="0">
                <a:solidFill>
                  <a:srgbClr val="034A31"/>
                </a:solidFill>
              </a:rPr>
              <a:t>své identifikační údaje; </a:t>
            </a:r>
          </a:p>
          <a:p>
            <a:pPr marL="457200" lvl="1" indent="0" eaLnBrk="0" hangingPunct="0">
              <a:buNone/>
            </a:pPr>
            <a:r>
              <a:rPr lang="cs-CZ" sz="1050" dirty="0" smtClean="0">
                <a:solidFill>
                  <a:srgbClr val="034A31"/>
                </a:solidFill>
              </a:rPr>
              <a:t>-	zaškrtne </a:t>
            </a:r>
            <a:r>
              <a:rPr lang="cs-CZ" sz="1050" dirty="0">
                <a:solidFill>
                  <a:srgbClr val="034A31"/>
                </a:solidFill>
              </a:rPr>
              <a:t>odpovídající režim zemědělství; </a:t>
            </a:r>
          </a:p>
          <a:p>
            <a:pPr marL="457200" lvl="1" indent="0" eaLnBrk="0" hangingPunct="0">
              <a:buNone/>
            </a:pPr>
            <a:r>
              <a:rPr lang="pl-PL" sz="1050" dirty="0" smtClean="0">
                <a:solidFill>
                  <a:srgbClr val="034A31"/>
                </a:solidFill>
              </a:rPr>
              <a:t>-	zaškrtne </a:t>
            </a:r>
            <a:r>
              <a:rPr lang="pl-PL" sz="1050" dirty="0">
                <a:solidFill>
                  <a:srgbClr val="034A31"/>
                </a:solidFill>
              </a:rPr>
              <a:t>odvětví </a:t>
            </a:r>
            <a:r>
              <a:rPr lang="pl-PL" sz="1050" b="1" dirty="0">
                <a:solidFill>
                  <a:srgbClr val="034A31"/>
                </a:solidFill>
              </a:rPr>
              <a:t>(KVSV) </a:t>
            </a:r>
            <a:r>
              <a:rPr lang="pl-PL" sz="1050" dirty="0">
                <a:solidFill>
                  <a:srgbClr val="034A31"/>
                </a:solidFill>
              </a:rPr>
              <a:t>a doplní hodnotu obchodované produkce za OP; </a:t>
            </a:r>
          </a:p>
          <a:p>
            <a:pPr marL="457200" lvl="1" indent="0" eaLnBrk="0" hangingPunct="0">
              <a:buNone/>
            </a:pPr>
            <a:r>
              <a:rPr lang="cs-CZ" sz="1050" dirty="0" smtClean="0">
                <a:solidFill>
                  <a:srgbClr val="034A31"/>
                </a:solidFill>
              </a:rPr>
              <a:t>-	do </a:t>
            </a:r>
            <a:r>
              <a:rPr lang="cs-CZ" sz="1050" dirty="0">
                <a:solidFill>
                  <a:srgbClr val="034A31"/>
                </a:solidFill>
              </a:rPr>
              <a:t>seznamu členů napíše konkrétní odvětví, </a:t>
            </a:r>
            <a:r>
              <a:rPr lang="cs-CZ" sz="1050" dirty="0" smtClean="0">
                <a:solidFill>
                  <a:srgbClr val="034A31"/>
                </a:solidFill>
              </a:rPr>
              <a:t>IČ/RČ </a:t>
            </a:r>
            <a:r>
              <a:rPr lang="cs-CZ" sz="1050" dirty="0">
                <a:solidFill>
                  <a:srgbClr val="034A31"/>
                </a:solidFill>
              </a:rPr>
              <a:t>členů OP, kteří nejsou </a:t>
            </a:r>
            <a:r>
              <a:rPr lang="cs-CZ" sz="1050" dirty="0" smtClean="0">
                <a:solidFill>
                  <a:srgbClr val="034A31"/>
                </a:solidFill>
              </a:rPr>
              <a:t>personálně propojeni</a:t>
            </a:r>
            <a:r>
              <a:rPr lang="cs-CZ" sz="1050" dirty="0">
                <a:solidFill>
                  <a:srgbClr val="034A31"/>
                </a:solidFill>
              </a:rPr>
              <a:t>, </a:t>
            </a:r>
            <a:endParaRPr lang="cs-CZ" sz="1050" dirty="0" smtClean="0">
              <a:solidFill>
                <a:srgbClr val="034A31"/>
              </a:solidFill>
            </a:endParaRPr>
          </a:p>
          <a:p>
            <a:pPr marL="457200" lvl="1" indent="0" eaLnBrk="0" hangingPunct="0">
              <a:buNone/>
            </a:pPr>
            <a:r>
              <a:rPr lang="cs-CZ" sz="1050" dirty="0" smtClean="0">
                <a:solidFill>
                  <a:srgbClr val="034A31"/>
                </a:solidFill>
              </a:rPr>
              <a:t>     	jejich </a:t>
            </a:r>
            <a:r>
              <a:rPr lang="cs-CZ" sz="1050" dirty="0">
                <a:solidFill>
                  <a:srgbClr val="034A31"/>
                </a:solidFill>
              </a:rPr>
              <a:t>název/jméno a hodnotu obchodované produkce v odvětví pro kalendářní rok předcházející </a:t>
            </a:r>
            <a:r>
              <a:rPr lang="cs-CZ" sz="1050" dirty="0" smtClean="0">
                <a:solidFill>
                  <a:srgbClr val="034A31"/>
                </a:solidFill>
              </a:rPr>
              <a:t>	podání žádosti</a:t>
            </a:r>
            <a:r>
              <a:rPr lang="cs-CZ" sz="1050" dirty="0">
                <a:solidFill>
                  <a:srgbClr val="034A31"/>
                </a:solidFill>
              </a:rPr>
              <a:t>; </a:t>
            </a:r>
          </a:p>
          <a:p>
            <a:pPr marL="457200" lvl="1" indent="0" eaLnBrk="0" hangingPunct="0">
              <a:buNone/>
            </a:pPr>
            <a:r>
              <a:rPr lang="cs-CZ" sz="1050" dirty="0" smtClean="0">
                <a:solidFill>
                  <a:srgbClr val="034A31"/>
                </a:solidFill>
              </a:rPr>
              <a:t>-	podepíše </a:t>
            </a:r>
            <a:r>
              <a:rPr lang="cs-CZ" sz="1050" dirty="0">
                <a:solidFill>
                  <a:srgbClr val="034A31"/>
                </a:solidFill>
              </a:rPr>
              <a:t>čestné prohlášení a závazek (podpis/podpisy na žádosti podepisují </a:t>
            </a:r>
            <a:r>
              <a:rPr lang="cs-CZ" sz="1050" dirty="0" smtClean="0">
                <a:solidFill>
                  <a:srgbClr val="034A31"/>
                </a:solidFill>
              </a:rPr>
              <a:t>statutární zástupci </a:t>
            </a:r>
            <a:r>
              <a:rPr lang="cs-CZ" sz="1050" dirty="0">
                <a:solidFill>
                  <a:srgbClr val="034A31"/>
                </a:solidFill>
              </a:rPr>
              <a:t>podle </a:t>
            </a:r>
            <a:endParaRPr lang="cs-CZ" sz="1050" dirty="0" smtClean="0">
              <a:solidFill>
                <a:srgbClr val="034A31"/>
              </a:solidFill>
            </a:endParaRPr>
          </a:p>
          <a:p>
            <a:pPr marL="457200" lvl="1" indent="0" eaLnBrk="0" hangingPunct="0">
              <a:buNone/>
            </a:pPr>
            <a:r>
              <a:rPr lang="cs-CZ" sz="1050" dirty="0">
                <a:solidFill>
                  <a:srgbClr val="034A31"/>
                </a:solidFill>
              </a:rPr>
              <a:t> </a:t>
            </a:r>
            <a:r>
              <a:rPr lang="cs-CZ" sz="1050" dirty="0" smtClean="0">
                <a:solidFill>
                  <a:srgbClr val="034A31"/>
                </a:solidFill>
              </a:rPr>
              <a:t>         výpisu </a:t>
            </a:r>
            <a:r>
              <a:rPr lang="cs-CZ" sz="1050" dirty="0">
                <a:solidFill>
                  <a:srgbClr val="034A31"/>
                </a:solidFill>
              </a:rPr>
              <a:t>z obchodního rejstříku, nemusí být úředně ověřen/ověřeny). </a:t>
            </a:r>
          </a:p>
          <a:p>
            <a:pPr lvl="0" eaLnBrk="0" hangingPunct="0"/>
            <a:endParaRPr lang="cs-CZ" sz="1200" b="1" dirty="0" smtClean="0">
              <a:solidFill>
                <a:srgbClr val="034A31"/>
              </a:solidFill>
            </a:endParaRPr>
          </a:p>
          <a:p>
            <a:pPr lvl="0" eaLnBrk="0" hangingPunct="0"/>
            <a:r>
              <a:rPr lang="cs-CZ" sz="1200" b="1" dirty="0" smtClean="0">
                <a:solidFill>
                  <a:srgbClr val="034A31"/>
                </a:solidFill>
              </a:rPr>
              <a:t>Přílohy </a:t>
            </a:r>
            <a:r>
              <a:rPr lang="cs-CZ" sz="1200" b="1" dirty="0">
                <a:solidFill>
                  <a:srgbClr val="034A31"/>
                </a:solidFill>
              </a:rPr>
              <a:t>k </a:t>
            </a:r>
            <a:r>
              <a:rPr lang="cs-CZ" sz="1200" b="1" dirty="0" smtClean="0">
                <a:solidFill>
                  <a:srgbClr val="034A31"/>
                </a:solidFill>
              </a:rPr>
              <a:t>žádosti:</a:t>
            </a:r>
            <a:endParaRPr lang="cs-CZ" sz="1200" dirty="0" smtClean="0">
              <a:solidFill>
                <a:srgbClr val="034A31"/>
              </a:solidFill>
            </a:endParaRPr>
          </a:p>
          <a:p>
            <a:pPr marL="171450" lvl="0" indent="-171450" eaLnBrk="0" hangingPunct="0">
              <a:buFont typeface="Verdana" panose="020B0604030504040204" pitchFamily="34" charset="0"/>
              <a:buChar char="-"/>
            </a:pPr>
            <a:r>
              <a:rPr lang="cs-CZ" sz="1100" dirty="0" smtClean="0">
                <a:solidFill>
                  <a:srgbClr val="034A31"/>
                </a:solidFill>
              </a:rPr>
              <a:t>originál nebo úředně ověřená kopie </a:t>
            </a:r>
            <a:r>
              <a:rPr lang="cs-CZ" sz="1100" b="1" dirty="0" smtClean="0">
                <a:solidFill>
                  <a:srgbClr val="034A31"/>
                </a:solidFill>
              </a:rPr>
              <a:t>stanov nebo platných zakladatelských dokumentů</a:t>
            </a:r>
          </a:p>
          <a:p>
            <a:pPr marL="0" lvl="0" indent="0" eaLnBrk="0" hangingPunct="0"/>
            <a:endParaRPr lang="cs-CZ" sz="1200" b="1" dirty="0" smtClean="0">
              <a:solidFill>
                <a:srgbClr val="034A31"/>
              </a:solidFill>
            </a:endParaRPr>
          </a:p>
          <a:p>
            <a:pPr marL="0" lvl="0" indent="0" eaLnBrk="0" hangingPunct="0"/>
            <a:r>
              <a:rPr lang="cs-CZ" sz="1200" b="1" dirty="0" smtClean="0">
                <a:solidFill>
                  <a:srgbClr val="034A31"/>
                </a:solidFill>
              </a:rPr>
              <a:t>Způsob podání:</a:t>
            </a:r>
            <a:endParaRPr lang="cs-CZ" sz="1200" b="1" dirty="0">
              <a:solidFill>
                <a:srgbClr val="034A31"/>
              </a:solidFill>
            </a:endParaRPr>
          </a:p>
          <a:p>
            <a:pPr marL="171450" lvl="0" indent="-171450" eaLnBrk="0" hangingPunct="0">
              <a:buFont typeface="Verdana" panose="020B0604030504040204" pitchFamily="34" charset="0"/>
              <a:buChar char="-"/>
            </a:pPr>
            <a:r>
              <a:rPr lang="cs-CZ" sz="1100" dirty="0" smtClean="0">
                <a:solidFill>
                  <a:srgbClr val="034A31"/>
                </a:solidFill>
              </a:rPr>
              <a:t>datovou </a:t>
            </a:r>
            <a:r>
              <a:rPr lang="cs-CZ" sz="1100" dirty="0">
                <a:solidFill>
                  <a:srgbClr val="034A31"/>
                </a:solidFill>
              </a:rPr>
              <a:t>schránkou, poštou nebo osobně na podatelně SZIF </a:t>
            </a:r>
          </a:p>
          <a:p>
            <a:pPr marL="0" lvl="0" indent="0" eaLnBrk="0" hangingPunct="0"/>
            <a:r>
              <a:rPr lang="cs-CZ" sz="1200" dirty="0">
                <a:solidFill>
                  <a:srgbClr val="034A31"/>
                </a:solidFill>
              </a:rPr>
              <a:t> </a:t>
            </a:r>
          </a:p>
          <a:p>
            <a:pPr marL="0" lvl="0" indent="0" eaLnBrk="0" hangingPunct="0"/>
            <a:r>
              <a:rPr lang="cs-CZ" sz="1200" dirty="0">
                <a:solidFill>
                  <a:srgbClr val="034A31"/>
                </a:solidFill>
              </a:rPr>
              <a:t>Fond vydá rozhodnutí při splnění podmínek legislativy nejdéle do čtyř měsíců po obdržení </a:t>
            </a:r>
            <a:r>
              <a:rPr lang="cs-CZ" sz="1200" dirty="0" smtClean="0">
                <a:solidFill>
                  <a:srgbClr val="034A31"/>
                </a:solidFill>
              </a:rPr>
              <a:t>žádosti.</a:t>
            </a:r>
            <a:endParaRPr lang="cs-CZ" sz="1200" dirty="0">
              <a:solidFill>
                <a:srgbClr val="034A3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457093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4730045" cy="444216"/>
          </a:xfrm>
        </p:spPr>
        <p:txBody>
          <a:bodyPr/>
          <a:lstStyle/>
          <a:p>
            <a:r>
              <a:rPr lang="cs-CZ" dirty="0" smtClean="0"/>
              <a:t>9. Hlášení a kontrola OP </a:t>
            </a:r>
            <a:r>
              <a:rPr lang="cs-CZ" dirty="0"/>
              <a:t>po uznání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hangingPunct="0"/>
            <a:r>
              <a:rPr lang="cs-CZ" sz="1400" b="1" dirty="0" smtClean="0">
                <a:solidFill>
                  <a:srgbClr val="034A31"/>
                </a:solidFill>
              </a:rPr>
              <a:t>2 typy </a:t>
            </a:r>
            <a:r>
              <a:rPr lang="cs-CZ" sz="1400" b="1" dirty="0">
                <a:solidFill>
                  <a:srgbClr val="034A31"/>
                </a:solidFill>
              </a:rPr>
              <a:t>hlášení:</a:t>
            </a:r>
          </a:p>
          <a:p>
            <a:pPr marL="0" lvl="0" indent="0" eaLnBrk="0" hangingPunct="0"/>
            <a:endParaRPr lang="cs-CZ" sz="1400" b="1" dirty="0">
              <a:solidFill>
                <a:srgbClr val="034A31"/>
              </a:solidFill>
            </a:endParaRPr>
          </a:p>
          <a:p>
            <a:pPr marL="171450" lvl="0" indent="-171450" eaLnBrk="0" hangingPunct="0">
              <a:buFont typeface="Verdana" panose="020B0604030504040204" pitchFamily="34" charset="0"/>
              <a:buChar char="-"/>
            </a:pPr>
            <a:r>
              <a:rPr lang="cs-CZ" sz="1200" dirty="0" smtClean="0">
                <a:solidFill>
                  <a:srgbClr val="034A31"/>
                </a:solidFill>
              </a:rPr>
              <a:t>uznaná </a:t>
            </a:r>
            <a:r>
              <a:rPr lang="cs-CZ" sz="1200" dirty="0">
                <a:solidFill>
                  <a:srgbClr val="034A31"/>
                </a:solidFill>
              </a:rPr>
              <a:t>OP oznamuje Fondu </a:t>
            </a:r>
            <a:r>
              <a:rPr lang="cs-CZ" sz="1200" b="1" dirty="0">
                <a:solidFill>
                  <a:srgbClr val="034A31"/>
                </a:solidFill>
              </a:rPr>
              <a:t>do 15 pracovních dnů </a:t>
            </a:r>
            <a:r>
              <a:rPr lang="cs-CZ" sz="1200" dirty="0">
                <a:solidFill>
                  <a:srgbClr val="034A31"/>
                </a:solidFill>
              </a:rPr>
              <a:t>změny </a:t>
            </a:r>
            <a:r>
              <a:rPr lang="cs-CZ" sz="1200" dirty="0" smtClean="0">
                <a:solidFill>
                  <a:srgbClr val="034A31"/>
                </a:solidFill>
              </a:rPr>
              <a:t>týkající </a:t>
            </a:r>
            <a:r>
              <a:rPr lang="cs-CZ" sz="1200" dirty="0">
                <a:solidFill>
                  <a:srgbClr val="034A31"/>
                </a:solidFill>
              </a:rPr>
              <a:t>se údajů předložených v </a:t>
            </a:r>
            <a:r>
              <a:rPr lang="cs-CZ" sz="1200" dirty="0" smtClean="0">
                <a:solidFill>
                  <a:srgbClr val="034A31"/>
                </a:solidFill>
              </a:rPr>
              <a:t>rámci </a:t>
            </a:r>
            <a:r>
              <a:rPr lang="cs-CZ" sz="1200" dirty="0">
                <a:solidFill>
                  <a:srgbClr val="034A31"/>
                </a:solidFill>
              </a:rPr>
              <a:t>uznání  </a:t>
            </a:r>
          </a:p>
          <a:p>
            <a:pPr marL="0" lvl="0" indent="0" eaLnBrk="0" hangingPunct="0"/>
            <a:endParaRPr lang="cs-CZ" sz="1200" dirty="0">
              <a:solidFill>
                <a:srgbClr val="034A31"/>
              </a:solidFill>
            </a:endParaRPr>
          </a:p>
          <a:p>
            <a:pPr marL="171450" lvl="0" indent="-171450" eaLnBrk="0" hangingPunct="0">
              <a:buFont typeface="Verdana" panose="020B0604030504040204" pitchFamily="34" charset="0"/>
              <a:buChar char="-"/>
            </a:pPr>
            <a:r>
              <a:rPr lang="cs-CZ" sz="1200" dirty="0" smtClean="0">
                <a:solidFill>
                  <a:srgbClr val="034A31"/>
                </a:solidFill>
              </a:rPr>
              <a:t>uznaná </a:t>
            </a:r>
            <a:r>
              <a:rPr lang="cs-CZ" sz="1200" dirty="0">
                <a:solidFill>
                  <a:srgbClr val="034A31"/>
                </a:solidFill>
              </a:rPr>
              <a:t>OP předkládá </a:t>
            </a:r>
            <a:r>
              <a:rPr lang="cs-CZ" sz="1200" b="1" dirty="0">
                <a:solidFill>
                  <a:srgbClr val="034A31"/>
                </a:solidFill>
              </a:rPr>
              <a:t>každoročně do 31. ledna Fondu </a:t>
            </a:r>
            <a:r>
              <a:rPr lang="cs-CZ" sz="1200" dirty="0">
                <a:solidFill>
                  <a:srgbClr val="034A31"/>
                </a:solidFill>
              </a:rPr>
              <a:t>„Oznámení OP o </a:t>
            </a:r>
            <a:r>
              <a:rPr lang="cs-CZ" sz="1200" dirty="0" smtClean="0">
                <a:solidFill>
                  <a:srgbClr val="034A31"/>
                </a:solidFill>
              </a:rPr>
              <a:t>hodnotě/objemu    obchodované </a:t>
            </a:r>
            <a:r>
              <a:rPr lang="cs-CZ" sz="1200" dirty="0">
                <a:solidFill>
                  <a:srgbClr val="034A31"/>
                </a:solidFill>
              </a:rPr>
              <a:t>produkce zemědělského produktu v </a:t>
            </a:r>
            <a:r>
              <a:rPr lang="cs-CZ" sz="1200" dirty="0" smtClean="0">
                <a:solidFill>
                  <a:srgbClr val="034A31"/>
                </a:solidFill>
              </a:rPr>
              <a:t>odvětví,“ </a:t>
            </a:r>
            <a:r>
              <a:rPr lang="cs-CZ" sz="1200" dirty="0">
                <a:solidFill>
                  <a:srgbClr val="034A31"/>
                </a:solidFill>
              </a:rPr>
              <a:t>který byl prostřednictvím </a:t>
            </a:r>
            <a:r>
              <a:rPr lang="cs-CZ" sz="1200" dirty="0" smtClean="0">
                <a:solidFill>
                  <a:srgbClr val="034A31"/>
                </a:solidFill>
              </a:rPr>
              <a:t>jejich členů dodán </a:t>
            </a:r>
            <a:r>
              <a:rPr lang="cs-CZ" sz="1200" dirty="0">
                <a:solidFill>
                  <a:srgbClr val="034A31"/>
                </a:solidFill>
              </a:rPr>
              <a:t>na trh v předchozím kalendářním roce</a:t>
            </a:r>
          </a:p>
          <a:p>
            <a:pPr marL="0" lvl="0" indent="0" eaLnBrk="0" hangingPunct="0"/>
            <a:endParaRPr lang="cs-CZ" sz="1200" dirty="0">
              <a:solidFill>
                <a:srgbClr val="034A31"/>
              </a:solidFill>
            </a:endParaRPr>
          </a:p>
          <a:p>
            <a:pPr marL="0" lvl="0" indent="0" eaLnBrk="0" hangingPunct="0"/>
            <a:r>
              <a:rPr lang="cs-CZ" sz="1200" dirty="0" smtClean="0">
                <a:solidFill>
                  <a:srgbClr val="034A31"/>
                </a:solidFill>
              </a:rPr>
              <a:t>Uznaná </a:t>
            </a:r>
            <a:r>
              <a:rPr lang="cs-CZ" sz="1200" dirty="0">
                <a:solidFill>
                  <a:srgbClr val="034A31"/>
                </a:solidFill>
              </a:rPr>
              <a:t>OP je povinna uchovávat veškeré dokumenty o své činnosti nejméně po dobu 5 </a:t>
            </a:r>
            <a:r>
              <a:rPr lang="cs-CZ" sz="1200" dirty="0" smtClean="0">
                <a:solidFill>
                  <a:srgbClr val="034A31"/>
                </a:solidFill>
              </a:rPr>
              <a:t>let.</a:t>
            </a:r>
            <a:endParaRPr lang="cs-CZ" sz="1200" dirty="0">
              <a:solidFill>
                <a:srgbClr val="034A31"/>
              </a:solidFill>
            </a:endParaRPr>
          </a:p>
          <a:p>
            <a:pPr marL="0" lvl="0" indent="0" eaLnBrk="0" hangingPunct="0"/>
            <a:endParaRPr lang="cs-CZ" sz="1200" dirty="0">
              <a:solidFill>
                <a:srgbClr val="034A31"/>
              </a:solidFill>
            </a:endParaRPr>
          </a:p>
          <a:p>
            <a:pPr marL="0" lvl="0" indent="0" eaLnBrk="0" hangingPunct="0"/>
            <a:endParaRPr lang="cs-CZ" sz="1200" dirty="0">
              <a:solidFill>
                <a:srgbClr val="034A31"/>
              </a:solidFill>
            </a:endParaRPr>
          </a:p>
          <a:p>
            <a:pPr marL="0" lvl="0" indent="0" eaLnBrk="0" hangingPunct="0"/>
            <a:r>
              <a:rPr lang="cs-CZ" sz="1400" b="1" dirty="0">
                <a:solidFill>
                  <a:srgbClr val="034A31"/>
                </a:solidFill>
              </a:rPr>
              <a:t>Kontrola:</a:t>
            </a:r>
          </a:p>
          <a:p>
            <a:pPr marL="171450" lvl="0" indent="-171450" eaLnBrk="0" hangingPunct="0">
              <a:buFont typeface="Verdana" panose="020B0604030504040204" pitchFamily="34" charset="0"/>
              <a:buChar char="-"/>
            </a:pPr>
            <a:endParaRPr lang="cs-CZ" sz="1400" b="1" dirty="0">
              <a:solidFill>
                <a:srgbClr val="034A31"/>
              </a:solidFill>
            </a:endParaRPr>
          </a:p>
          <a:p>
            <a:pPr marL="171450" lvl="0" indent="-171450" eaLnBrk="0" hangingPunct="0">
              <a:buFont typeface="Verdana" panose="020B0604030504040204" pitchFamily="34" charset="0"/>
              <a:buChar char="-"/>
            </a:pPr>
            <a:r>
              <a:rPr lang="cs-CZ" sz="1200" dirty="0" smtClean="0">
                <a:solidFill>
                  <a:srgbClr val="034A31"/>
                </a:solidFill>
              </a:rPr>
              <a:t>SZIF </a:t>
            </a:r>
            <a:r>
              <a:rPr lang="cs-CZ" sz="1200" b="1" dirty="0">
                <a:solidFill>
                  <a:srgbClr val="034A31"/>
                </a:solidFill>
              </a:rPr>
              <a:t>nejméně jedenkrát za čtyři roky </a:t>
            </a:r>
            <a:r>
              <a:rPr lang="cs-CZ" sz="1200" dirty="0">
                <a:solidFill>
                  <a:srgbClr val="034A31"/>
                </a:solidFill>
              </a:rPr>
              <a:t>od uznání provede u  OP </a:t>
            </a:r>
            <a:r>
              <a:rPr lang="cs-CZ" sz="1200" b="1" dirty="0">
                <a:solidFill>
                  <a:srgbClr val="034A31"/>
                </a:solidFill>
              </a:rPr>
              <a:t>kontrolu na místě</a:t>
            </a:r>
            <a:r>
              <a:rPr lang="cs-CZ" sz="1200" dirty="0">
                <a:solidFill>
                  <a:srgbClr val="034A31"/>
                </a:solidFill>
              </a:rPr>
              <a:t>, pro ověření plnění podmínek legislativy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036874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2873768" cy="444216"/>
          </a:xfrm>
        </p:spPr>
        <p:txBody>
          <a:bodyPr/>
          <a:lstStyle/>
          <a:p>
            <a:r>
              <a:rPr lang="cs-CZ" dirty="0" smtClean="0"/>
              <a:t>10. </a:t>
            </a:r>
            <a:r>
              <a:rPr lang="cs-CZ" dirty="0"/>
              <a:t>Odebrání uznání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0" hangingPunct="0"/>
            <a:r>
              <a:rPr lang="cs-CZ" sz="1400" b="1" dirty="0">
                <a:solidFill>
                  <a:srgbClr val="034A31"/>
                </a:solidFill>
              </a:rPr>
              <a:t>Neplnění podmínek pro </a:t>
            </a:r>
            <a:r>
              <a:rPr lang="cs-CZ" sz="1400" b="1" dirty="0" smtClean="0">
                <a:solidFill>
                  <a:srgbClr val="034A31"/>
                </a:solidFill>
              </a:rPr>
              <a:t>uznání</a:t>
            </a:r>
            <a:r>
              <a:rPr lang="cs-CZ" sz="1400" b="1" dirty="0">
                <a:solidFill>
                  <a:srgbClr val="034A31"/>
                </a:solidFill>
              </a:rPr>
              <a:t>, které </a:t>
            </a:r>
            <a:r>
              <a:rPr lang="cs-CZ" sz="1400" b="1" dirty="0" smtClean="0">
                <a:solidFill>
                  <a:srgbClr val="034A31"/>
                </a:solidFill>
              </a:rPr>
              <a:t>vede </a:t>
            </a:r>
            <a:r>
              <a:rPr lang="cs-CZ" sz="1400" b="1" dirty="0">
                <a:solidFill>
                  <a:srgbClr val="034A31"/>
                </a:solidFill>
              </a:rPr>
              <a:t>k zahájení správního </a:t>
            </a:r>
            <a:r>
              <a:rPr lang="cs-CZ" sz="1400" b="1" dirty="0" smtClean="0">
                <a:solidFill>
                  <a:srgbClr val="034A31"/>
                </a:solidFill>
              </a:rPr>
              <a:t>řízení o odebrání uznání:</a:t>
            </a:r>
            <a:endParaRPr lang="cs-CZ" sz="1400" b="1" dirty="0">
              <a:solidFill>
                <a:srgbClr val="034A31"/>
              </a:solidFill>
            </a:endParaRPr>
          </a:p>
          <a:p>
            <a:pPr lvl="0" eaLnBrk="0" hangingPunct="0">
              <a:spcBef>
                <a:spcPts val="1800"/>
              </a:spcBef>
              <a:buFontTx/>
              <a:buChar char="-"/>
            </a:pPr>
            <a:r>
              <a:rPr lang="cs-CZ" sz="1200" dirty="0" smtClean="0">
                <a:solidFill>
                  <a:srgbClr val="034A31"/>
                </a:solidFill>
              </a:rPr>
              <a:t>OP </a:t>
            </a:r>
            <a:r>
              <a:rPr lang="cs-CZ" sz="1200" dirty="0">
                <a:solidFill>
                  <a:srgbClr val="034A31"/>
                </a:solidFill>
              </a:rPr>
              <a:t>nedodržuje minimální počet členů </a:t>
            </a:r>
          </a:p>
          <a:p>
            <a:pPr lvl="0" eaLnBrk="0" hangingPunct="0">
              <a:spcBef>
                <a:spcPts val="1800"/>
              </a:spcBef>
              <a:buFontTx/>
              <a:buChar char="-"/>
            </a:pPr>
            <a:r>
              <a:rPr lang="cs-CZ" sz="1200" dirty="0">
                <a:solidFill>
                  <a:srgbClr val="034A31"/>
                </a:solidFill>
              </a:rPr>
              <a:t>OP nedodala na trh prostřednictvím svých členů minimální hodnotu obchodované produkce </a:t>
            </a:r>
          </a:p>
          <a:p>
            <a:pPr lvl="0" eaLnBrk="0" hangingPunct="0">
              <a:spcBef>
                <a:spcPts val="1800"/>
              </a:spcBef>
              <a:buFontTx/>
              <a:buChar char="-"/>
            </a:pPr>
            <a:r>
              <a:rPr lang="cs-CZ" sz="1200" dirty="0">
                <a:solidFill>
                  <a:srgbClr val="034A31"/>
                </a:solidFill>
              </a:rPr>
              <a:t>OP si nebude plnit své informační povinnosti </a:t>
            </a:r>
          </a:p>
          <a:p>
            <a:pPr lvl="0" eaLnBrk="0" hangingPunct="0">
              <a:spcBef>
                <a:spcPts val="1800"/>
              </a:spcBef>
              <a:buFontTx/>
              <a:buChar char="-"/>
            </a:pPr>
            <a:r>
              <a:rPr lang="cs-CZ" sz="1200" dirty="0" smtClean="0">
                <a:solidFill>
                  <a:srgbClr val="034A31"/>
                </a:solidFill>
              </a:rPr>
              <a:t>člen </a:t>
            </a:r>
            <a:r>
              <a:rPr lang="cs-CZ" sz="1200" dirty="0">
                <a:solidFill>
                  <a:srgbClr val="034A31"/>
                </a:solidFill>
              </a:rPr>
              <a:t>OP opakovaně neobchoduje nejméně 90% své produkce prostřednictvím uznané OP a nebyl vyloučen </a:t>
            </a:r>
          </a:p>
          <a:p>
            <a:pPr lvl="0" eaLnBrk="0" hangingPunct="0">
              <a:spcBef>
                <a:spcPts val="1800"/>
              </a:spcBef>
              <a:buFontTx/>
              <a:buChar char="-"/>
            </a:pPr>
            <a:r>
              <a:rPr lang="cs-CZ" sz="1200" dirty="0" smtClean="0">
                <a:solidFill>
                  <a:srgbClr val="034A31"/>
                </a:solidFill>
              </a:rPr>
              <a:t>člen </a:t>
            </a:r>
            <a:r>
              <a:rPr lang="cs-CZ" sz="1200" dirty="0">
                <a:solidFill>
                  <a:srgbClr val="034A31"/>
                </a:solidFill>
              </a:rPr>
              <a:t>OP je nabyvatelem obchodované produkce OP</a:t>
            </a:r>
          </a:p>
          <a:p>
            <a:pPr marL="0" lvl="0" indent="0" eaLnBrk="0" hangingPunct="0"/>
            <a:endParaRPr lang="cs-CZ" sz="1400" b="1" dirty="0">
              <a:solidFill>
                <a:srgbClr val="034A31"/>
              </a:solidFill>
            </a:endParaRPr>
          </a:p>
          <a:p>
            <a:pPr lvl="0" eaLnBrk="0" hangingPunct="0">
              <a:buFontTx/>
              <a:buChar char="-"/>
            </a:pPr>
            <a:endParaRPr lang="cs-CZ" sz="1400" b="1" dirty="0">
              <a:solidFill>
                <a:srgbClr val="034A31"/>
              </a:solidFill>
            </a:endParaRPr>
          </a:p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317251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7009515" cy="444216"/>
          </a:xfrm>
        </p:spPr>
        <p:txBody>
          <a:bodyPr/>
          <a:lstStyle/>
          <a:p>
            <a:r>
              <a:rPr lang="cs-CZ" dirty="0" smtClean="0"/>
              <a:t>11. </a:t>
            </a:r>
            <a:r>
              <a:rPr lang="cs-CZ" dirty="0"/>
              <a:t>Uznané organizace producentů pro další odvětví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381" y="2087563"/>
            <a:ext cx="7780725" cy="39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5250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8267873" cy="444216"/>
          </a:xfrm>
        </p:spPr>
        <p:txBody>
          <a:bodyPr/>
          <a:lstStyle/>
          <a:p>
            <a:r>
              <a:rPr lang="cs-CZ" dirty="0" smtClean="0"/>
              <a:t>12. </a:t>
            </a:r>
            <a:r>
              <a:rPr lang="cs-CZ" dirty="0"/>
              <a:t>Uznané organizace producentů v odvětví ovoce a zeleniny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5435" y="2015858"/>
            <a:ext cx="8604504" cy="4059600"/>
          </a:xfrm>
        </p:spPr>
        <p:txBody>
          <a:bodyPr/>
          <a:lstStyle/>
          <a:p>
            <a:r>
              <a:rPr lang="cs-CZ" b="1" dirty="0">
                <a:solidFill>
                  <a:srgbClr val="034A31"/>
                </a:solidFill>
              </a:rPr>
              <a:t>V roce 2016 bylo prostřednictvím 22 OP dodáno na trh 58,2</a:t>
            </a:r>
            <a:r>
              <a:rPr lang="cs-CZ" b="1" dirty="0" smtClean="0">
                <a:solidFill>
                  <a:srgbClr val="034A31"/>
                </a:solidFill>
              </a:rPr>
              <a:t>% komodity</a:t>
            </a:r>
            <a:endParaRPr lang="cs-CZ" b="1" dirty="0">
              <a:solidFill>
                <a:srgbClr val="034A31"/>
              </a:solidFill>
            </a:endParaRP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5210"/>
            <a:ext cx="9144000" cy="338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8998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6900511" cy="444216"/>
          </a:xfrm>
        </p:spPr>
        <p:txBody>
          <a:bodyPr/>
          <a:lstStyle/>
          <a:p>
            <a:r>
              <a:rPr lang="cs-CZ" dirty="0" smtClean="0"/>
              <a:t>13. </a:t>
            </a:r>
            <a:r>
              <a:rPr lang="cs-CZ" dirty="0"/>
              <a:t>Uznané organizace producentů v odvětví mléka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088000"/>
            <a:ext cx="7920000" cy="76493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cs-CZ" sz="1200" b="1" dirty="0">
                <a:solidFill>
                  <a:srgbClr val="034A31"/>
                </a:solidFill>
              </a:rPr>
              <a:t>V roce 2016 bylo prostřednictvím 12 OP dodáno na trh  51% mléka ke </a:t>
            </a:r>
            <a:r>
              <a:rPr lang="cs-CZ" sz="1200" b="1" dirty="0" smtClean="0">
                <a:solidFill>
                  <a:srgbClr val="034A31"/>
                </a:solidFill>
              </a:rPr>
              <a:t>zpracování.</a:t>
            </a:r>
          </a:p>
          <a:p>
            <a:pPr>
              <a:spcBef>
                <a:spcPts val="1800"/>
              </a:spcBef>
            </a:pPr>
            <a:r>
              <a:rPr lang="cs-CZ" sz="1200" b="1" dirty="0" smtClean="0">
                <a:solidFill>
                  <a:srgbClr val="034A31"/>
                </a:solidFill>
              </a:rPr>
              <a:t>K </a:t>
            </a:r>
            <a:r>
              <a:rPr lang="cs-CZ" sz="1200" b="1" dirty="0">
                <a:solidFill>
                  <a:srgbClr val="034A31"/>
                </a:solidFill>
              </a:rPr>
              <a:t>31.10.2017 bylo uznáno 18 OP s podílem trhu 63,6% mléka ke </a:t>
            </a:r>
            <a:r>
              <a:rPr lang="cs-CZ" sz="1200" b="1" dirty="0" smtClean="0">
                <a:solidFill>
                  <a:srgbClr val="034A31"/>
                </a:solidFill>
              </a:rPr>
              <a:t>zpracování.</a:t>
            </a:r>
          </a:p>
          <a:p>
            <a:endParaRPr lang="cs-CZ" sz="1200" b="1" dirty="0">
              <a:solidFill>
                <a:srgbClr val="034A31"/>
              </a:solidFill>
            </a:endParaRP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924944"/>
            <a:ext cx="8712968" cy="306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4603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				</a:t>
            </a:r>
            <a:r>
              <a:rPr lang="cs-CZ" b="1" dirty="0" smtClean="0">
                <a:solidFill>
                  <a:srgbClr val="034A31"/>
                </a:solidFill>
              </a:rPr>
              <a:t>Děkuji za pozornost</a:t>
            </a:r>
          </a:p>
          <a:p>
            <a:r>
              <a:rPr lang="cs-CZ" dirty="0" smtClean="0"/>
              <a:t>			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>
                <a:solidFill>
                  <a:srgbClr val="034A31"/>
                </a:solidFill>
              </a:rPr>
              <a:t>Kontakt pro informace: ivana.burdova@szif.cz; mobil +420 733 696 533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2525980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1067184" cy="444216"/>
          </a:xfrm>
        </p:spPr>
        <p:txBody>
          <a:bodyPr/>
          <a:lstStyle/>
          <a:p>
            <a:r>
              <a:rPr lang="cs-CZ" dirty="0">
                <a:solidFill>
                  <a:srgbClr val="034A31"/>
                </a:solidFill>
              </a:rPr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988840"/>
            <a:ext cx="7920000" cy="4059600"/>
          </a:xfrm>
        </p:spPr>
        <p:txBody>
          <a:bodyPr/>
          <a:lstStyle/>
          <a:p>
            <a:pPr marL="0" indent="0" algn="just">
              <a:lnSpc>
                <a:spcPct val="150000"/>
              </a:lnSpc>
            </a:pPr>
            <a:r>
              <a:rPr lang="cs-CZ" sz="1200" dirty="0">
                <a:solidFill>
                  <a:schemeClr val="tx1"/>
                </a:solidFill>
              </a:rPr>
              <a:t>	</a:t>
            </a:r>
            <a:r>
              <a:rPr lang="cs-CZ" sz="1200" dirty="0">
                <a:solidFill>
                  <a:srgbClr val="034A31"/>
                </a:solidFill>
              </a:rPr>
              <a:t>1. Trh s živými rostlinami a květinami v celosvětovém měřítku 	</a:t>
            </a:r>
            <a:endParaRPr lang="cs-CZ" sz="1200" dirty="0" smtClean="0">
              <a:solidFill>
                <a:srgbClr val="034A31"/>
              </a:solidFill>
            </a:endParaRPr>
          </a:p>
          <a:p>
            <a:pPr marL="0" indent="0" algn="just">
              <a:lnSpc>
                <a:spcPct val="150000"/>
              </a:lnSpc>
            </a:pPr>
            <a:r>
              <a:rPr lang="cs-CZ" sz="1200" dirty="0">
                <a:solidFill>
                  <a:srgbClr val="034A31"/>
                </a:solidFill>
              </a:rPr>
              <a:t> </a:t>
            </a:r>
            <a:r>
              <a:rPr lang="cs-CZ" sz="1200" dirty="0" smtClean="0">
                <a:solidFill>
                  <a:srgbClr val="034A31"/>
                </a:solidFill>
              </a:rPr>
              <a:t>                2</a:t>
            </a:r>
            <a:r>
              <a:rPr lang="cs-CZ" sz="1200" dirty="0">
                <a:solidFill>
                  <a:srgbClr val="034A31"/>
                </a:solidFill>
              </a:rPr>
              <a:t>. Trh s živými rostlinami a květinami v EU</a:t>
            </a:r>
          </a:p>
          <a:p>
            <a:pPr marL="0" indent="0" algn="just">
              <a:lnSpc>
                <a:spcPct val="150000"/>
              </a:lnSpc>
            </a:pPr>
            <a:r>
              <a:rPr lang="cs-CZ" sz="1200" dirty="0">
                <a:solidFill>
                  <a:srgbClr val="034A31"/>
                </a:solidFill>
              </a:rPr>
              <a:t>	</a:t>
            </a:r>
            <a:r>
              <a:rPr lang="cs-CZ" sz="1200" dirty="0" smtClean="0">
                <a:solidFill>
                  <a:srgbClr val="034A31"/>
                </a:solidFill>
              </a:rPr>
              <a:t>3. </a:t>
            </a:r>
            <a:r>
              <a:rPr lang="cs-CZ" sz="1200" dirty="0">
                <a:solidFill>
                  <a:srgbClr val="034A31"/>
                </a:solidFill>
              </a:rPr>
              <a:t>Podíl členů svazu školkařů a sdružení lesních školkařů na trhu </a:t>
            </a:r>
            <a:r>
              <a:rPr lang="cs-CZ" sz="1200" dirty="0" smtClean="0">
                <a:solidFill>
                  <a:srgbClr val="034A31"/>
                </a:solidFill>
              </a:rPr>
              <a:t>ČR</a:t>
            </a:r>
          </a:p>
          <a:p>
            <a:pPr marL="0" indent="0" algn="just">
              <a:lnSpc>
                <a:spcPct val="150000"/>
              </a:lnSpc>
            </a:pPr>
            <a:r>
              <a:rPr lang="cs-CZ" sz="1200" dirty="0" smtClean="0">
                <a:solidFill>
                  <a:srgbClr val="034A31"/>
                </a:solidFill>
              </a:rPr>
              <a:t>	4</a:t>
            </a:r>
            <a:r>
              <a:rPr lang="cs-CZ" sz="1200" dirty="0">
                <a:solidFill>
                  <a:srgbClr val="034A31"/>
                </a:solidFill>
              </a:rPr>
              <a:t>. Společná organizace trhu (SOP) EU – živé rostliny a květiny</a:t>
            </a:r>
          </a:p>
          <a:p>
            <a:pPr marL="0" indent="0" algn="just">
              <a:lnSpc>
                <a:spcPct val="150000"/>
              </a:lnSpc>
            </a:pPr>
            <a:r>
              <a:rPr lang="cs-CZ" sz="1200" dirty="0">
                <a:solidFill>
                  <a:srgbClr val="034A31"/>
                </a:solidFill>
              </a:rPr>
              <a:t>	</a:t>
            </a:r>
            <a:r>
              <a:rPr lang="cs-CZ" sz="1200" dirty="0" smtClean="0">
                <a:solidFill>
                  <a:srgbClr val="034A31"/>
                </a:solidFill>
              </a:rPr>
              <a:t>5. Přínos sdružování </a:t>
            </a:r>
            <a:r>
              <a:rPr lang="cs-CZ" sz="1200" dirty="0">
                <a:solidFill>
                  <a:srgbClr val="034A31"/>
                </a:solidFill>
              </a:rPr>
              <a:t>producentů v rámci SOT </a:t>
            </a:r>
          </a:p>
          <a:p>
            <a:pPr marL="0" indent="0" algn="just">
              <a:lnSpc>
                <a:spcPct val="150000"/>
              </a:lnSpc>
            </a:pPr>
            <a:r>
              <a:rPr lang="cs-CZ" sz="1200" dirty="0">
                <a:solidFill>
                  <a:srgbClr val="034A31"/>
                </a:solidFill>
              </a:rPr>
              <a:t>	</a:t>
            </a:r>
            <a:r>
              <a:rPr lang="cs-CZ" sz="1200" dirty="0" smtClean="0">
                <a:solidFill>
                  <a:srgbClr val="034A31"/>
                </a:solidFill>
              </a:rPr>
              <a:t>6. </a:t>
            </a:r>
            <a:r>
              <a:rPr lang="cs-CZ" sz="1200" dirty="0">
                <a:solidFill>
                  <a:srgbClr val="034A31"/>
                </a:solidFill>
              </a:rPr>
              <a:t>Zemědělská odvětví s působením organizací producentů (OP) v ČR</a:t>
            </a:r>
          </a:p>
          <a:p>
            <a:pPr marL="0" indent="0" algn="just">
              <a:lnSpc>
                <a:spcPct val="150000"/>
              </a:lnSpc>
            </a:pPr>
            <a:r>
              <a:rPr lang="cs-CZ" sz="1200" dirty="0">
                <a:solidFill>
                  <a:srgbClr val="034A31"/>
                </a:solidFill>
              </a:rPr>
              <a:t>	</a:t>
            </a:r>
            <a:r>
              <a:rPr lang="cs-CZ" sz="1200" dirty="0" smtClean="0">
                <a:solidFill>
                  <a:srgbClr val="034A31"/>
                </a:solidFill>
              </a:rPr>
              <a:t>7. </a:t>
            </a:r>
            <a:r>
              <a:rPr lang="cs-CZ" sz="1200" dirty="0">
                <a:solidFill>
                  <a:srgbClr val="034A31"/>
                </a:solidFill>
                <a:cs typeface="Times New Roman" panose="02020603050405020304" pitchFamily="18" charset="0"/>
              </a:rPr>
              <a:t>Nařízení  vlády č. 314/2016 Sb.</a:t>
            </a:r>
            <a:endParaRPr lang="cs-CZ" sz="1200" dirty="0">
              <a:solidFill>
                <a:srgbClr val="034A31"/>
              </a:solidFill>
            </a:endParaRPr>
          </a:p>
          <a:p>
            <a:pPr marL="0" indent="0" algn="just">
              <a:lnSpc>
                <a:spcPct val="150000"/>
              </a:lnSpc>
            </a:pPr>
            <a:r>
              <a:rPr lang="cs-CZ" sz="1200" dirty="0">
                <a:solidFill>
                  <a:srgbClr val="034A31"/>
                </a:solidFill>
              </a:rPr>
              <a:t>	</a:t>
            </a:r>
            <a:r>
              <a:rPr lang="cs-CZ" sz="1200" dirty="0" smtClean="0">
                <a:solidFill>
                  <a:srgbClr val="034A31"/>
                </a:solidFill>
              </a:rPr>
              <a:t>8. </a:t>
            </a:r>
            <a:r>
              <a:rPr lang="cs-CZ" sz="1200" dirty="0">
                <a:solidFill>
                  <a:srgbClr val="034A31"/>
                </a:solidFill>
              </a:rPr>
              <a:t>Proces uznání </a:t>
            </a:r>
            <a:r>
              <a:rPr lang="cs-CZ" sz="1200" dirty="0" smtClean="0">
                <a:solidFill>
                  <a:srgbClr val="034A31"/>
                </a:solidFill>
              </a:rPr>
              <a:t>za OP</a:t>
            </a:r>
            <a:endParaRPr lang="cs-CZ" sz="1200" dirty="0">
              <a:solidFill>
                <a:srgbClr val="034A31"/>
              </a:solidFill>
            </a:endParaRPr>
          </a:p>
          <a:p>
            <a:pPr marL="0" indent="0" algn="just">
              <a:lnSpc>
                <a:spcPct val="150000"/>
              </a:lnSpc>
            </a:pPr>
            <a:r>
              <a:rPr lang="cs-CZ" sz="1200" dirty="0">
                <a:solidFill>
                  <a:srgbClr val="034A31"/>
                </a:solidFill>
              </a:rPr>
              <a:t>	</a:t>
            </a:r>
            <a:r>
              <a:rPr lang="cs-CZ" sz="1200" dirty="0" smtClean="0">
                <a:solidFill>
                  <a:srgbClr val="034A31"/>
                </a:solidFill>
              </a:rPr>
              <a:t>9. Hlášení </a:t>
            </a:r>
            <a:r>
              <a:rPr lang="cs-CZ" sz="1200" smtClean="0">
                <a:solidFill>
                  <a:srgbClr val="034A31"/>
                </a:solidFill>
              </a:rPr>
              <a:t>a kontrola </a:t>
            </a:r>
            <a:r>
              <a:rPr lang="cs-CZ" sz="1200" dirty="0">
                <a:solidFill>
                  <a:srgbClr val="034A31"/>
                </a:solidFill>
              </a:rPr>
              <a:t>OP po uznání</a:t>
            </a:r>
          </a:p>
          <a:p>
            <a:pPr marL="0" indent="0" algn="just">
              <a:lnSpc>
                <a:spcPct val="150000"/>
              </a:lnSpc>
            </a:pPr>
            <a:r>
              <a:rPr lang="cs-CZ" sz="1200" dirty="0">
                <a:solidFill>
                  <a:srgbClr val="034A31"/>
                </a:solidFill>
              </a:rPr>
              <a:t>	</a:t>
            </a:r>
            <a:r>
              <a:rPr lang="cs-CZ" sz="1200" dirty="0" smtClean="0">
                <a:solidFill>
                  <a:srgbClr val="034A31"/>
                </a:solidFill>
              </a:rPr>
              <a:t>10. </a:t>
            </a:r>
            <a:r>
              <a:rPr lang="cs-CZ" sz="1200" dirty="0">
                <a:solidFill>
                  <a:srgbClr val="034A31"/>
                </a:solidFill>
              </a:rPr>
              <a:t>Odebrání uznání</a:t>
            </a:r>
          </a:p>
          <a:p>
            <a:pPr marL="0" indent="0" algn="just">
              <a:lnSpc>
                <a:spcPct val="150000"/>
              </a:lnSpc>
            </a:pPr>
            <a:r>
              <a:rPr lang="cs-CZ" sz="1200" dirty="0">
                <a:solidFill>
                  <a:srgbClr val="034A31"/>
                </a:solidFill>
              </a:rPr>
              <a:t>	</a:t>
            </a:r>
            <a:r>
              <a:rPr lang="cs-CZ" sz="1200" dirty="0" smtClean="0">
                <a:solidFill>
                  <a:srgbClr val="034A31"/>
                </a:solidFill>
              </a:rPr>
              <a:t>11. </a:t>
            </a:r>
            <a:r>
              <a:rPr lang="cs-CZ" sz="1200" dirty="0">
                <a:solidFill>
                  <a:srgbClr val="034A31"/>
                </a:solidFill>
              </a:rPr>
              <a:t>Uznané organizace producentů pro další odvětví</a:t>
            </a:r>
          </a:p>
          <a:p>
            <a:pPr marL="0" indent="0" algn="just">
              <a:lnSpc>
                <a:spcPct val="150000"/>
              </a:lnSpc>
            </a:pPr>
            <a:r>
              <a:rPr lang="cs-CZ" sz="1200" dirty="0">
                <a:solidFill>
                  <a:srgbClr val="034A31"/>
                </a:solidFill>
              </a:rPr>
              <a:t>	</a:t>
            </a:r>
            <a:r>
              <a:rPr lang="cs-CZ" sz="1200" dirty="0" smtClean="0">
                <a:solidFill>
                  <a:srgbClr val="034A31"/>
                </a:solidFill>
              </a:rPr>
              <a:t>12. </a:t>
            </a:r>
            <a:r>
              <a:rPr lang="cs-CZ" sz="1200" dirty="0">
                <a:solidFill>
                  <a:srgbClr val="034A31"/>
                </a:solidFill>
              </a:rPr>
              <a:t>Uznané organizace producentů v odvětví ovoce a </a:t>
            </a:r>
            <a:r>
              <a:rPr lang="cs-CZ" sz="1200" dirty="0" smtClean="0">
                <a:solidFill>
                  <a:srgbClr val="034A31"/>
                </a:solidFill>
              </a:rPr>
              <a:t>zeleniny</a:t>
            </a:r>
            <a:r>
              <a:rPr lang="cs-CZ" sz="1200" dirty="0">
                <a:solidFill>
                  <a:srgbClr val="034A31"/>
                </a:solidFill>
              </a:rPr>
              <a:t>	</a:t>
            </a:r>
            <a:endParaRPr lang="cs-CZ" sz="1200" dirty="0" smtClean="0">
              <a:solidFill>
                <a:srgbClr val="034A31"/>
              </a:solidFill>
            </a:endParaRPr>
          </a:p>
          <a:p>
            <a:pPr marL="0" indent="0" algn="just">
              <a:lnSpc>
                <a:spcPct val="150000"/>
              </a:lnSpc>
            </a:pPr>
            <a:r>
              <a:rPr lang="cs-CZ" sz="1200" dirty="0">
                <a:solidFill>
                  <a:srgbClr val="034A31"/>
                </a:solidFill>
              </a:rPr>
              <a:t>	</a:t>
            </a:r>
            <a:r>
              <a:rPr lang="cs-CZ" sz="1200" dirty="0" smtClean="0">
                <a:solidFill>
                  <a:srgbClr val="034A31"/>
                </a:solidFill>
              </a:rPr>
              <a:t>13.</a:t>
            </a:r>
            <a:r>
              <a:rPr lang="cs-CZ" sz="1200" dirty="0">
                <a:solidFill>
                  <a:srgbClr val="034A31"/>
                </a:solidFill>
              </a:rPr>
              <a:t> Uznané organizace </a:t>
            </a:r>
            <a:r>
              <a:rPr lang="cs-CZ" sz="1200" dirty="0">
                <a:solidFill>
                  <a:srgbClr val="215112"/>
                </a:solidFill>
              </a:rPr>
              <a:t>producentů v odvětví mléka</a:t>
            </a:r>
          </a:p>
          <a:p>
            <a:pPr marL="0" indent="0" algn="just">
              <a:lnSpc>
                <a:spcPct val="150000"/>
              </a:lnSpc>
            </a:pPr>
            <a:endParaRPr lang="cs-CZ" sz="1200" dirty="0">
              <a:solidFill>
                <a:srgbClr val="21511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7542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8325581" cy="444216"/>
          </a:xfrm>
        </p:spPr>
        <p:txBody>
          <a:bodyPr/>
          <a:lstStyle/>
          <a:p>
            <a:r>
              <a:rPr lang="cs-CZ" dirty="0"/>
              <a:t>1</a:t>
            </a:r>
            <a:r>
              <a:rPr lang="cs-CZ" dirty="0" smtClean="0"/>
              <a:t>. Trh </a:t>
            </a:r>
            <a:r>
              <a:rPr lang="cs-CZ" dirty="0"/>
              <a:t>s živými rostlinami a květinami v celosvětovém měřítku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200" dirty="0">
                <a:solidFill>
                  <a:srgbClr val="034A31"/>
                </a:solidFill>
              </a:rPr>
              <a:t>Podíl jednotlivých zemí na celosvětových trzích květin a živých rostlin </a:t>
            </a:r>
            <a:r>
              <a:rPr lang="cs-CZ" sz="1200" dirty="0" smtClean="0">
                <a:solidFill>
                  <a:srgbClr val="034A31"/>
                </a:solidFill>
              </a:rPr>
              <a:t>roce </a:t>
            </a:r>
            <a:r>
              <a:rPr lang="cs-CZ" sz="1200" dirty="0">
                <a:solidFill>
                  <a:srgbClr val="034A31"/>
                </a:solidFill>
              </a:rPr>
              <a:t>2015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i="1" dirty="0" smtClean="0">
              <a:solidFill>
                <a:srgbClr val="034A31"/>
              </a:solidFill>
            </a:endParaRPr>
          </a:p>
          <a:p>
            <a:r>
              <a:rPr lang="cs-CZ" sz="1000" i="1" dirty="0" smtClean="0">
                <a:solidFill>
                  <a:srgbClr val="034A31"/>
                </a:solidFill>
              </a:rPr>
              <a:t>zdroj </a:t>
            </a:r>
            <a:r>
              <a:rPr lang="cs-CZ" sz="1000" i="1" dirty="0">
                <a:solidFill>
                  <a:srgbClr val="034A31"/>
                </a:solidFill>
              </a:rPr>
              <a:t>EUROSTAT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931" y="2492896"/>
            <a:ext cx="5579405" cy="326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1860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5792837" cy="444216"/>
          </a:xfrm>
        </p:spPr>
        <p:txBody>
          <a:bodyPr/>
          <a:lstStyle/>
          <a:p>
            <a:r>
              <a:rPr lang="cs-CZ" dirty="0"/>
              <a:t>2</a:t>
            </a:r>
            <a:r>
              <a:rPr lang="cs-CZ" dirty="0" smtClean="0"/>
              <a:t>. Trh </a:t>
            </a:r>
            <a:r>
              <a:rPr lang="cs-CZ" dirty="0"/>
              <a:t>s živými rostlinami a květinami v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200" dirty="0">
                <a:solidFill>
                  <a:srgbClr val="034A31"/>
                </a:solidFill>
              </a:rPr>
              <a:t>Podíl jednotlivých zemí EU na trhu květin a živých rostlin v roce 2015</a:t>
            </a:r>
          </a:p>
          <a:p>
            <a:r>
              <a:rPr lang="cs-CZ" sz="1200" dirty="0">
                <a:solidFill>
                  <a:srgbClr val="034A31"/>
                </a:solidFill>
              </a:rPr>
              <a:t>Česká republika přestavuje cca 0,5% trhu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1000" i="1" dirty="0">
                <a:solidFill>
                  <a:srgbClr val="034A31"/>
                </a:solidFill>
              </a:rPr>
              <a:t>zdroj EUROSTAT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564904"/>
            <a:ext cx="4392488" cy="31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8368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5714289" cy="444216"/>
          </a:xfrm>
        </p:spPr>
        <p:txBody>
          <a:bodyPr/>
          <a:lstStyle/>
          <a:p>
            <a:r>
              <a:rPr lang="cs-CZ" dirty="0" smtClean="0"/>
              <a:t>2.Trh </a:t>
            </a:r>
            <a:r>
              <a:rPr lang="cs-CZ" dirty="0"/>
              <a:t>s živými rostlinami a květinami v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200" dirty="0" smtClean="0">
                <a:solidFill>
                  <a:srgbClr val="034A31"/>
                </a:solidFill>
              </a:rPr>
              <a:t>Trh </a:t>
            </a:r>
            <a:r>
              <a:rPr lang="cs-CZ" sz="1200" dirty="0">
                <a:solidFill>
                  <a:srgbClr val="034A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květin, okrasných rostlin a </a:t>
            </a:r>
            <a:r>
              <a:rPr lang="cs-CZ" sz="1200" dirty="0" smtClean="0">
                <a:solidFill>
                  <a:srgbClr val="034A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školkařských výpěstků</a:t>
            </a:r>
            <a:r>
              <a:rPr lang="cs-CZ" sz="1200" dirty="0">
                <a:solidFill>
                  <a:srgbClr val="034A31"/>
                </a:solidFill>
              </a:rPr>
              <a:t> </a:t>
            </a:r>
            <a:r>
              <a:rPr lang="cs-CZ" sz="1200" dirty="0" smtClean="0">
                <a:solidFill>
                  <a:srgbClr val="034A31"/>
                </a:solidFill>
              </a:rPr>
              <a:t>v roce 2015</a:t>
            </a:r>
            <a:endParaRPr lang="cs-CZ" sz="1200" dirty="0">
              <a:solidFill>
                <a:srgbClr val="034A31"/>
              </a:solidFill>
            </a:endParaRPr>
          </a:p>
          <a:p>
            <a:endParaRPr lang="cs-CZ" sz="1400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sz="1000" i="1" dirty="0" smtClean="0">
              <a:solidFill>
                <a:srgbClr val="034A31"/>
              </a:solidFill>
            </a:endParaRPr>
          </a:p>
          <a:p>
            <a:endParaRPr lang="cs-CZ" sz="1000" i="1" dirty="0">
              <a:solidFill>
                <a:srgbClr val="034A31"/>
              </a:solidFill>
            </a:endParaRPr>
          </a:p>
          <a:p>
            <a:endParaRPr lang="cs-CZ" sz="1000" i="1" dirty="0" smtClean="0">
              <a:solidFill>
                <a:srgbClr val="034A31"/>
              </a:solidFill>
            </a:endParaRPr>
          </a:p>
          <a:p>
            <a:endParaRPr lang="cs-CZ" sz="1000" i="1" dirty="0" smtClean="0">
              <a:solidFill>
                <a:srgbClr val="034A31"/>
              </a:solidFill>
            </a:endParaRPr>
          </a:p>
          <a:p>
            <a:endParaRPr lang="cs-CZ" sz="1000" i="1" dirty="0">
              <a:solidFill>
                <a:srgbClr val="034A31"/>
              </a:solidFill>
            </a:endParaRPr>
          </a:p>
          <a:p>
            <a:r>
              <a:rPr lang="cs-CZ" sz="1000" i="1" dirty="0" smtClean="0">
                <a:solidFill>
                  <a:srgbClr val="034A31"/>
                </a:solidFill>
              </a:rPr>
              <a:t>zdroj </a:t>
            </a:r>
            <a:r>
              <a:rPr lang="cs-CZ" sz="1000" i="1" dirty="0">
                <a:solidFill>
                  <a:srgbClr val="034A31"/>
                </a:solidFill>
              </a:rPr>
              <a:t>EUROSTAT</a:t>
            </a:r>
          </a:p>
          <a:p>
            <a:endParaRPr lang="cs-CZ" dirty="0"/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775047"/>
              </p:ext>
            </p:extLst>
          </p:nvPr>
        </p:nvGraphicFramePr>
        <p:xfrm>
          <a:off x="1983740" y="2564901"/>
          <a:ext cx="5754370" cy="3143196"/>
        </p:xfrm>
        <a:graphic>
          <a:graphicData uri="http://schemas.openxmlformats.org/drawingml/2006/table">
            <a:tbl>
              <a:tblPr firstRow="1" firstCol="1" bandRow="1"/>
              <a:tblGrid>
                <a:gridCol w="1917700"/>
                <a:gridCol w="1918335"/>
                <a:gridCol w="1918335"/>
              </a:tblGrid>
              <a:tr h="910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Stát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Výroba květin, okrasných rostlin 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školkařských </a:t>
                      </a:r>
                      <a:r>
                        <a:rPr lang="cs-CZ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výpěstků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 milionech EUR</a:t>
                      </a:r>
                      <a:r>
                        <a:rPr lang="cs-CZ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Plocha květin, okrasných rostlin 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školkařských výpěstků </a:t>
                      </a:r>
                      <a:endParaRPr lang="cs-CZ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 tisících ha)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Holandsko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Německo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Itálie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Francie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Španělsko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Velká Británie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Belgie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6,6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Dánsko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2,6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1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Portugalsko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3,1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Rakousko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2,6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Polsko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Česká republika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984375" y="2284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93084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79512" y="1463784"/>
            <a:ext cx="9093419" cy="444216"/>
          </a:xfrm>
        </p:spPr>
        <p:txBody>
          <a:bodyPr/>
          <a:lstStyle/>
          <a:p>
            <a:r>
              <a:rPr lang="cs-CZ" dirty="0"/>
              <a:t>3</a:t>
            </a:r>
            <a:r>
              <a:rPr lang="cs-CZ" dirty="0" smtClean="0"/>
              <a:t>. Podíl členů svazu školkařů a sdružení lesních školkařů na trhu ČR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720000" y="2060848"/>
            <a:ext cx="7920000" cy="3987592"/>
          </a:xfrm>
        </p:spPr>
        <p:txBody>
          <a:bodyPr/>
          <a:lstStyle/>
          <a:p>
            <a:r>
              <a:rPr lang="cs-CZ" sz="1400" dirty="0">
                <a:solidFill>
                  <a:srgbClr val="034A31"/>
                </a:solidFill>
              </a:rPr>
              <a:t>Celkově se v </a:t>
            </a:r>
            <a:r>
              <a:rPr lang="cs-CZ" sz="1400" dirty="0" smtClean="0">
                <a:solidFill>
                  <a:srgbClr val="034A31"/>
                </a:solidFill>
              </a:rPr>
              <a:t>ČR pěstuje:</a:t>
            </a:r>
            <a:endParaRPr lang="cs-CZ" sz="1400" dirty="0">
              <a:solidFill>
                <a:srgbClr val="034A3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34A31"/>
                </a:solidFill>
              </a:rPr>
              <a:t>Květiny a okrasné rostliny </a:t>
            </a:r>
            <a:r>
              <a:rPr lang="cs-CZ" sz="1200" dirty="0" smtClean="0">
                <a:solidFill>
                  <a:srgbClr val="034A31"/>
                </a:solidFill>
              </a:rPr>
              <a:t>na cca 315 </a:t>
            </a:r>
            <a:r>
              <a:rPr lang="cs-CZ" sz="1200" dirty="0">
                <a:solidFill>
                  <a:srgbClr val="034A31"/>
                </a:solidFill>
              </a:rPr>
              <a:t>ha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34A31"/>
                </a:solidFill>
              </a:rPr>
              <a:t>Školky (okrasné a ovocné) </a:t>
            </a:r>
            <a:r>
              <a:rPr lang="cs-CZ" sz="1200" dirty="0" smtClean="0">
                <a:solidFill>
                  <a:srgbClr val="034A31"/>
                </a:solidFill>
              </a:rPr>
              <a:t>na cca 1 915 </a:t>
            </a:r>
            <a:r>
              <a:rPr lang="cs-CZ" sz="1200" dirty="0">
                <a:solidFill>
                  <a:srgbClr val="034A31"/>
                </a:solidFill>
              </a:rPr>
              <a:t>ha </a:t>
            </a:r>
            <a:endParaRPr lang="cs-CZ" sz="1200" dirty="0" smtClean="0">
              <a:solidFill>
                <a:srgbClr val="034A31"/>
              </a:solidFill>
            </a:endParaRPr>
          </a:p>
          <a:p>
            <a:pPr marL="0" indent="0"/>
            <a:r>
              <a:rPr lang="cs-CZ" sz="1200" dirty="0" smtClean="0">
                <a:solidFill>
                  <a:srgbClr val="034A31"/>
                </a:solidFill>
              </a:rPr>
              <a:t>      např. produkce </a:t>
            </a:r>
            <a:r>
              <a:rPr lang="cs-CZ" sz="1200" dirty="0">
                <a:solidFill>
                  <a:srgbClr val="034A31"/>
                </a:solidFill>
              </a:rPr>
              <a:t>tuzemského školkařství ovocných druhů kolísá v rozmezí 8,7 – 11,5 mil. ks.</a:t>
            </a:r>
          </a:p>
          <a:p>
            <a:endParaRPr lang="cs-CZ" sz="1400" dirty="0">
              <a:solidFill>
                <a:srgbClr val="034A31"/>
              </a:solidFill>
            </a:endParaRPr>
          </a:p>
          <a:p>
            <a:r>
              <a:rPr lang="cs-CZ" sz="1400" dirty="0" smtClean="0">
                <a:solidFill>
                  <a:srgbClr val="034A31"/>
                </a:solidFill>
              </a:rPr>
              <a:t>Svaz školkařů</a:t>
            </a:r>
          </a:p>
          <a:p>
            <a:r>
              <a:rPr lang="cs-CZ" sz="1200" dirty="0" smtClean="0">
                <a:solidFill>
                  <a:srgbClr val="034A31"/>
                </a:solidFill>
              </a:rPr>
              <a:t>Sdružuje </a:t>
            </a:r>
            <a:r>
              <a:rPr lang="cs-CZ" sz="1200" dirty="0">
                <a:solidFill>
                  <a:srgbClr val="034A31"/>
                </a:solidFill>
              </a:rPr>
              <a:t>více než 80 pěstitelů hospodařících na ploše </a:t>
            </a:r>
            <a:r>
              <a:rPr lang="cs-CZ" sz="1200" dirty="0" smtClean="0">
                <a:solidFill>
                  <a:srgbClr val="034A31"/>
                </a:solidFill>
              </a:rPr>
              <a:t>cca 1 200 ha, tedy asi 54% veškeré </a:t>
            </a:r>
          </a:p>
          <a:p>
            <a:r>
              <a:rPr lang="cs-CZ" sz="1200" dirty="0" smtClean="0">
                <a:solidFill>
                  <a:srgbClr val="034A31"/>
                </a:solidFill>
              </a:rPr>
              <a:t>produkční plochy.</a:t>
            </a:r>
          </a:p>
          <a:p>
            <a:endParaRPr lang="cs-CZ" dirty="0"/>
          </a:p>
          <a:p>
            <a:r>
              <a:rPr lang="cs-CZ" sz="1400" dirty="0" smtClean="0">
                <a:solidFill>
                  <a:srgbClr val="034A31"/>
                </a:solidFill>
              </a:rPr>
              <a:t>Sdružení lesních školkařů</a:t>
            </a:r>
          </a:p>
          <a:p>
            <a:r>
              <a:rPr lang="cs-CZ" sz="1200" dirty="0" smtClean="0">
                <a:solidFill>
                  <a:srgbClr val="034A31"/>
                </a:solidFill>
              </a:rPr>
              <a:t>Sdružuje více než 55 členů hospodařících na ploše cca 1 065 ha, </a:t>
            </a:r>
            <a:r>
              <a:rPr lang="cs-CZ" sz="1200" dirty="0">
                <a:solidFill>
                  <a:srgbClr val="034A31"/>
                </a:solidFill>
              </a:rPr>
              <a:t>tedy </a:t>
            </a:r>
            <a:r>
              <a:rPr lang="cs-CZ" sz="1200" dirty="0" smtClean="0">
                <a:solidFill>
                  <a:srgbClr val="034A31"/>
                </a:solidFill>
              </a:rPr>
              <a:t>asi 65 </a:t>
            </a:r>
            <a:r>
              <a:rPr lang="cs-CZ" sz="1200" dirty="0">
                <a:solidFill>
                  <a:srgbClr val="034A31"/>
                </a:solidFill>
              </a:rPr>
              <a:t>% produkčních ploch </a:t>
            </a:r>
            <a:endParaRPr lang="cs-CZ" sz="1200" dirty="0" smtClean="0">
              <a:solidFill>
                <a:srgbClr val="034A31"/>
              </a:solidFill>
            </a:endParaRPr>
          </a:p>
          <a:p>
            <a:r>
              <a:rPr lang="cs-CZ" sz="1200" dirty="0" smtClean="0">
                <a:solidFill>
                  <a:srgbClr val="034A31"/>
                </a:solidFill>
              </a:rPr>
              <a:t>všech </a:t>
            </a:r>
            <a:r>
              <a:rPr lang="cs-CZ" sz="1200" dirty="0">
                <a:solidFill>
                  <a:srgbClr val="034A31"/>
                </a:solidFill>
              </a:rPr>
              <a:t>lesních školek v </a:t>
            </a:r>
            <a:r>
              <a:rPr lang="cs-CZ" sz="1200" dirty="0" smtClean="0">
                <a:solidFill>
                  <a:srgbClr val="034A31"/>
                </a:solidFill>
              </a:rPr>
              <a:t>ČR.</a:t>
            </a:r>
          </a:p>
          <a:p>
            <a:endParaRPr lang="cs-CZ" sz="1200" dirty="0" smtClean="0">
              <a:solidFill>
                <a:srgbClr val="034A31"/>
              </a:solidFill>
            </a:endParaRPr>
          </a:p>
          <a:p>
            <a:r>
              <a:rPr lang="cs-CZ" sz="1400" dirty="0" smtClean="0">
                <a:solidFill>
                  <a:srgbClr val="034A31"/>
                </a:solidFill>
              </a:rPr>
              <a:t>Celková roční potřeba sazenic ČR: </a:t>
            </a:r>
          </a:p>
          <a:p>
            <a:r>
              <a:rPr lang="cs-CZ" sz="1200" dirty="0" smtClean="0">
                <a:solidFill>
                  <a:srgbClr val="034A31"/>
                </a:solidFill>
              </a:rPr>
              <a:t>-	jehličnaté sazenice: cca. 73 500 000 ks</a:t>
            </a:r>
          </a:p>
          <a:p>
            <a:r>
              <a:rPr lang="cs-CZ" sz="1200" dirty="0" smtClean="0">
                <a:solidFill>
                  <a:srgbClr val="034A31"/>
                </a:solidFill>
              </a:rPr>
              <a:t>-	listnaté sazenice: cca. 68 000 000 ks</a:t>
            </a:r>
          </a:p>
        </p:txBody>
      </p:sp>
    </p:spTree>
    <p:extLst>
      <p:ext uri="{BB962C8B-B14F-4D97-AF65-F5344CB8AC3E}">
        <p14:creationId xmlns:p14="http://schemas.microsoft.com/office/powerpoint/2010/main" val="411262625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8336802" cy="444216"/>
          </a:xfrm>
        </p:spPr>
        <p:txBody>
          <a:bodyPr/>
          <a:lstStyle/>
          <a:p>
            <a:r>
              <a:rPr lang="cs-CZ" dirty="0"/>
              <a:t>4</a:t>
            </a:r>
            <a:r>
              <a:rPr lang="cs-CZ" dirty="0" smtClean="0"/>
              <a:t>. </a:t>
            </a:r>
            <a:r>
              <a:rPr lang="cs-CZ" dirty="0"/>
              <a:t>Společná organizace trhu (</a:t>
            </a:r>
            <a:r>
              <a:rPr lang="cs-CZ" dirty="0" smtClean="0"/>
              <a:t>SOT) </a:t>
            </a:r>
            <a:r>
              <a:rPr lang="cs-CZ" dirty="0"/>
              <a:t>EU – živé rostliny a květiny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cs-CZ" sz="1200" dirty="0" smtClean="0">
                <a:solidFill>
                  <a:srgbClr val="034A31"/>
                </a:solidFill>
              </a:rPr>
              <a:t>V </a:t>
            </a:r>
            <a:r>
              <a:rPr lang="cs-CZ" sz="1200" dirty="0">
                <a:solidFill>
                  <a:srgbClr val="034A31"/>
                </a:solidFill>
              </a:rPr>
              <a:t>rámci </a:t>
            </a:r>
            <a:r>
              <a:rPr lang="cs-CZ" sz="1200" b="1" dirty="0">
                <a:solidFill>
                  <a:srgbClr val="034A31"/>
                </a:solidFill>
              </a:rPr>
              <a:t>regulace SOT </a:t>
            </a:r>
            <a:r>
              <a:rPr lang="cs-CZ" sz="1200" dirty="0">
                <a:solidFill>
                  <a:srgbClr val="034A31"/>
                </a:solidFill>
              </a:rPr>
              <a:t>s květinami a živými rostlinami zatříděnými v kapitole 6 celního </a:t>
            </a:r>
            <a:r>
              <a:rPr lang="cs-CZ" sz="1200" dirty="0" smtClean="0">
                <a:solidFill>
                  <a:srgbClr val="034A31"/>
                </a:solidFill>
              </a:rPr>
              <a:t>sazebníku, tj</a:t>
            </a:r>
            <a:r>
              <a:rPr lang="cs-CZ" sz="1200" dirty="0">
                <a:solidFill>
                  <a:srgbClr val="034A31"/>
                </a:solidFill>
              </a:rPr>
              <a:t>. cibule, hlízy, živé rostliny (okrasné rostliny a školkařské </a:t>
            </a:r>
            <a:r>
              <a:rPr lang="cs-CZ" sz="1200" dirty="0" smtClean="0">
                <a:solidFill>
                  <a:srgbClr val="034A31"/>
                </a:solidFill>
              </a:rPr>
              <a:t>výpěstky, </a:t>
            </a:r>
            <a:r>
              <a:rPr lang="cs-CZ" sz="1200" dirty="0">
                <a:solidFill>
                  <a:srgbClr val="034A31"/>
                </a:solidFill>
              </a:rPr>
              <a:t>sadbu zeleniny, jahodníku a květin apod. a květinářské produkty) </a:t>
            </a:r>
            <a:r>
              <a:rPr lang="cs-CZ" sz="1200" b="1" dirty="0">
                <a:solidFill>
                  <a:srgbClr val="034A31"/>
                </a:solidFill>
              </a:rPr>
              <a:t>je  Evropská komise oprávněna </a:t>
            </a:r>
            <a:r>
              <a:rPr lang="cs-CZ" sz="1200" dirty="0">
                <a:solidFill>
                  <a:srgbClr val="034A31"/>
                </a:solidFill>
              </a:rPr>
              <a:t>přizpůsobit zásobování podle požadavků </a:t>
            </a:r>
            <a:r>
              <a:rPr lang="cs-CZ" sz="1200" dirty="0" smtClean="0">
                <a:solidFill>
                  <a:srgbClr val="034A31"/>
                </a:solidFill>
              </a:rPr>
              <a:t>trhů </a:t>
            </a:r>
            <a:r>
              <a:rPr lang="cs-CZ" sz="1200" dirty="0">
                <a:solidFill>
                  <a:srgbClr val="034A31"/>
                </a:solidFill>
              </a:rPr>
              <a:t>a přijmout opatření: </a:t>
            </a:r>
          </a:p>
          <a:p>
            <a:endParaRPr lang="cs-CZ" sz="1200" dirty="0">
              <a:solidFill>
                <a:srgbClr val="034A31"/>
              </a:solidFill>
            </a:endParaRPr>
          </a:p>
          <a:p>
            <a:r>
              <a:rPr lang="cs-CZ" sz="1200" dirty="0">
                <a:solidFill>
                  <a:srgbClr val="034A31"/>
                </a:solidFill>
              </a:rPr>
              <a:t>	-	zvyšující a zajišťující kvalitu </a:t>
            </a:r>
            <a:r>
              <a:rPr lang="cs-CZ" sz="1200" dirty="0" smtClean="0">
                <a:solidFill>
                  <a:srgbClr val="034A31"/>
                </a:solidFill>
              </a:rPr>
              <a:t>trhů </a:t>
            </a:r>
            <a:endParaRPr lang="cs-CZ" sz="1200" dirty="0">
              <a:solidFill>
                <a:srgbClr val="034A31"/>
              </a:solidFill>
            </a:endParaRPr>
          </a:p>
          <a:p>
            <a:r>
              <a:rPr lang="cs-CZ" sz="1200" dirty="0">
                <a:solidFill>
                  <a:srgbClr val="034A31"/>
                </a:solidFill>
              </a:rPr>
              <a:t>	-	lépe organizující vlastní produkci, zpracování a marketing </a:t>
            </a:r>
          </a:p>
          <a:p>
            <a:r>
              <a:rPr lang="cs-CZ" sz="1200" dirty="0">
                <a:solidFill>
                  <a:srgbClr val="034A31"/>
                </a:solidFill>
              </a:rPr>
              <a:t>	-	usnadňující sledování vývoje cen</a:t>
            </a:r>
          </a:p>
          <a:p>
            <a:r>
              <a:rPr lang="cs-CZ" sz="1200" dirty="0">
                <a:solidFill>
                  <a:srgbClr val="034A31"/>
                </a:solidFill>
              </a:rPr>
              <a:t>	-	umožňující zavedení krátko/dlouhodobých předpovědí, založených na průměru produkce </a:t>
            </a:r>
          </a:p>
          <a:p>
            <a:r>
              <a:rPr lang="cs-CZ" sz="1200" dirty="0">
                <a:solidFill>
                  <a:srgbClr val="034A31"/>
                </a:solidFill>
              </a:rPr>
              <a:t>	-	požadovat licence na dovoz určitých produktů, jako nástroje řízení trhu; </a:t>
            </a:r>
          </a:p>
          <a:p>
            <a:r>
              <a:rPr lang="cs-CZ" sz="1200" dirty="0">
                <a:solidFill>
                  <a:srgbClr val="034A31"/>
                </a:solidFill>
              </a:rPr>
              <a:t>	-	výročně stanovit (před obchodní sezónou) jednu nebo více minimálních cen pro </a:t>
            </a:r>
            <a:r>
              <a:rPr lang="cs-CZ" sz="1200" dirty="0" smtClean="0">
                <a:solidFill>
                  <a:srgbClr val="034A31"/>
                </a:solidFill>
              </a:rPr>
              <a:t>	komodity pod </a:t>
            </a:r>
            <a:r>
              <a:rPr lang="cs-CZ" sz="1200" dirty="0">
                <a:solidFill>
                  <a:srgbClr val="034A31"/>
                </a:solidFill>
              </a:rPr>
              <a:t>KN kódem 060110 pro vývoz do třetích zemí; v tomto případě pak tyto </a:t>
            </a:r>
            <a:r>
              <a:rPr lang="cs-CZ" sz="1200" dirty="0" smtClean="0">
                <a:solidFill>
                  <a:srgbClr val="034A31"/>
                </a:solidFill>
              </a:rPr>
              <a:t>	produkty smí </a:t>
            </a:r>
            <a:r>
              <a:rPr lang="cs-CZ" sz="1200" dirty="0">
                <a:solidFill>
                  <a:srgbClr val="034A31"/>
                </a:solidFill>
              </a:rPr>
              <a:t>být vyváženy pouze za tuto minimální cenu nebo cenu vyšší</a:t>
            </a:r>
          </a:p>
          <a:p>
            <a:r>
              <a:rPr lang="cs-CZ" sz="1200" dirty="0"/>
              <a:t>	</a:t>
            </a:r>
          </a:p>
          <a:p>
            <a:pPr marL="0" indent="0"/>
            <a:r>
              <a:rPr lang="cs-CZ" sz="1200" dirty="0">
                <a:solidFill>
                  <a:srgbClr val="034A31"/>
                </a:solidFill>
              </a:rPr>
              <a:t>Základní </a:t>
            </a:r>
            <a:r>
              <a:rPr lang="cs-CZ" sz="1200" dirty="0" smtClean="0">
                <a:solidFill>
                  <a:srgbClr val="034A31"/>
                </a:solidFill>
              </a:rPr>
              <a:t>nařízení </a:t>
            </a:r>
            <a:r>
              <a:rPr lang="cs-CZ" sz="1200" dirty="0">
                <a:solidFill>
                  <a:srgbClr val="034A31"/>
                </a:solidFill>
              </a:rPr>
              <a:t>pro SOT je </a:t>
            </a:r>
            <a:r>
              <a:rPr lang="cs-CZ" sz="1200" b="1" dirty="0">
                <a:solidFill>
                  <a:srgbClr val="034A31"/>
                </a:solidFill>
              </a:rPr>
              <a:t>Nařízení Evropského parlamentu a Rady (EU) č. 1308/2013</a:t>
            </a:r>
            <a:r>
              <a:rPr lang="cs-CZ" sz="1200" dirty="0">
                <a:solidFill>
                  <a:srgbClr val="034A31"/>
                </a:solidFill>
              </a:rPr>
              <a:t>, kterým se stanoví společná organizace trhů se zemědělskými </a:t>
            </a:r>
            <a:r>
              <a:rPr lang="cs-CZ" sz="1200" dirty="0" smtClean="0">
                <a:solidFill>
                  <a:srgbClr val="034A31"/>
                </a:solidFill>
              </a:rPr>
              <a:t>produkty.</a:t>
            </a:r>
            <a:endParaRPr lang="cs-CZ" sz="1200" dirty="0">
              <a:solidFill>
                <a:srgbClr val="034A31"/>
              </a:solidFill>
            </a:endParaRPr>
          </a:p>
          <a:p>
            <a:endParaRPr lang="cs-CZ" sz="1000" i="1" dirty="0" smtClean="0">
              <a:solidFill>
                <a:schemeClr val="accent4"/>
              </a:solidFill>
            </a:endParaRPr>
          </a:p>
          <a:p>
            <a:endParaRPr lang="cs-CZ" sz="1000" i="1" smtClean="0">
              <a:solidFill>
                <a:srgbClr val="034A31"/>
              </a:solidFill>
            </a:endParaRPr>
          </a:p>
          <a:p>
            <a:r>
              <a:rPr lang="cs-CZ" sz="1000" i="1" smtClean="0">
                <a:solidFill>
                  <a:srgbClr val="034A31"/>
                </a:solidFill>
              </a:rPr>
              <a:t>zdroj </a:t>
            </a:r>
            <a:r>
              <a:rPr lang="cs-CZ" sz="1000" dirty="0">
                <a:solidFill>
                  <a:srgbClr val="034A31"/>
                </a:solidFill>
              </a:rPr>
              <a:t>Situační a výhledová zpráva Květiny a okrasné rostliny prosinec 2015 Ministerstvo </a:t>
            </a:r>
            <a:r>
              <a:rPr lang="cs-CZ" sz="1000" dirty="0" smtClean="0">
                <a:solidFill>
                  <a:srgbClr val="034A31"/>
                </a:solidFill>
              </a:rPr>
              <a:t>zemědělství</a:t>
            </a:r>
            <a:endParaRPr lang="cs-CZ" sz="1000" i="1" dirty="0">
              <a:solidFill>
                <a:srgbClr val="034A3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069602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6267325" cy="444216"/>
          </a:xfrm>
        </p:spPr>
        <p:txBody>
          <a:bodyPr/>
          <a:lstStyle/>
          <a:p>
            <a:r>
              <a:rPr lang="cs-CZ" dirty="0">
                <a:solidFill>
                  <a:srgbClr val="034A31"/>
                </a:solidFill>
              </a:rPr>
              <a:t>5</a:t>
            </a:r>
            <a:r>
              <a:rPr lang="cs-CZ" dirty="0" smtClean="0">
                <a:solidFill>
                  <a:srgbClr val="034A31"/>
                </a:solidFill>
              </a:rPr>
              <a:t>. Přínos sdružování </a:t>
            </a:r>
            <a:r>
              <a:rPr lang="cs-CZ" dirty="0">
                <a:solidFill>
                  <a:srgbClr val="034A31"/>
                </a:solidFill>
              </a:rPr>
              <a:t>producentů v rámci </a:t>
            </a:r>
            <a:r>
              <a:rPr lang="cs-CZ" dirty="0" smtClean="0">
                <a:solidFill>
                  <a:srgbClr val="034A31"/>
                </a:solidFill>
              </a:rPr>
              <a:t>SOT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1200" b="1" dirty="0">
                <a:solidFill>
                  <a:srgbClr val="034A31"/>
                </a:solidFill>
                <a:cs typeface="Times New Roman" panose="02020603050405020304" pitchFamily="18" charset="0"/>
              </a:rPr>
              <a:t>Legislativa:</a:t>
            </a:r>
          </a:p>
          <a:p>
            <a:pPr>
              <a:lnSpc>
                <a:spcPct val="150000"/>
              </a:lnSpc>
            </a:pPr>
            <a:r>
              <a:rPr lang="cs-CZ" sz="1200" dirty="0" smtClean="0">
                <a:solidFill>
                  <a:srgbClr val="215112"/>
                </a:solidFill>
                <a:cs typeface="Times New Roman" panose="02020603050405020304" pitchFamily="18" charset="0"/>
              </a:rPr>
              <a:t>Nařízení </a:t>
            </a:r>
            <a:r>
              <a:rPr lang="cs-CZ" sz="1200" dirty="0">
                <a:solidFill>
                  <a:srgbClr val="215112"/>
                </a:solidFill>
                <a:cs typeface="Times New Roman" panose="02020603050405020304" pitchFamily="18" charset="0"/>
              </a:rPr>
              <a:t>Evropského parlamentu a rady (EU) č.1308/2013, ve znění pozdějších předpisů</a:t>
            </a:r>
          </a:p>
          <a:p>
            <a:pPr marL="0"/>
            <a:endParaRPr lang="cs-CZ" sz="1200" b="1" dirty="0">
              <a:solidFill>
                <a:srgbClr val="215112"/>
              </a:solidFill>
            </a:endParaRPr>
          </a:p>
          <a:p>
            <a:pPr marL="0"/>
            <a:r>
              <a:rPr lang="cs-CZ" sz="1200" b="1" dirty="0" smtClean="0">
                <a:solidFill>
                  <a:srgbClr val="215112"/>
                </a:solidFill>
              </a:rPr>
              <a:t>Přínos sdružování:</a:t>
            </a:r>
            <a:endParaRPr lang="cs-CZ" sz="1200" b="1" dirty="0">
              <a:solidFill>
                <a:srgbClr val="215112"/>
              </a:solidFill>
            </a:endParaRPr>
          </a:p>
          <a:p>
            <a:pPr marL="0" indent="0">
              <a:lnSpc>
                <a:spcPct val="150000"/>
              </a:lnSpc>
            </a:pPr>
            <a:r>
              <a:rPr lang="cs-CZ" sz="1200" b="1" dirty="0">
                <a:solidFill>
                  <a:srgbClr val="215112"/>
                </a:solidFill>
              </a:rPr>
              <a:t>	</a:t>
            </a:r>
            <a:r>
              <a:rPr lang="cs-CZ" sz="1200" dirty="0">
                <a:solidFill>
                  <a:srgbClr val="215112"/>
                </a:solidFill>
              </a:rPr>
              <a:t>- soustředění nabídky zemědělských produktů </a:t>
            </a:r>
          </a:p>
          <a:p>
            <a:pPr marL="0" indent="0">
              <a:lnSpc>
                <a:spcPct val="150000"/>
              </a:lnSpc>
            </a:pPr>
            <a:r>
              <a:rPr lang="cs-CZ" sz="1200" dirty="0">
                <a:solidFill>
                  <a:srgbClr val="215112"/>
                </a:solidFill>
              </a:rPr>
              <a:t>	- </a:t>
            </a:r>
            <a:r>
              <a:rPr lang="cs-CZ" sz="1200" dirty="0" smtClean="0">
                <a:solidFill>
                  <a:srgbClr val="215112"/>
                </a:solidFill>
              </a:rPr>
              <a:t>společné uvádění </a:t>
            </a:r>
            <a:r>
              <a:rPr lang="cs-CZ" sz="1200" dirty="0">
                <a:solidFill>
                  <a:srgbClr val="215112"/>
                </a:solidFill>
              </a:rPr>
              <a:t>produktů na trh a přizpůsobování se </a:t>
            </a:r>
            <a:r>
              <a:rPr lang="cs-CZ" sz="1200" dirty="0" smtClean="0">
                <a:solidFill>
                  <a:srgbClr val="215112"/>
                </a:solidFill>
              </a:rPr>
              <a:t>nabídce/poptávce</a:t>
            </a:r>
            <a:endParaRPr lang="cs-CZ" sz="1000" dirty="0">
              <a:solidFill>
                <a:srgbClr val="215112"/>
              </a:solidFill>
            </a:endParaRPr>
          </a:p>
          <a:p>
            <a:pPr marL="0" indent="0">
              <a:lnSpc>
                <a:spcPct val="150000"/>
              </a:lnSpc>
            </a:pPr>
            <a:r>
              <a:rPr lang="cs-CZ" sz="1200" dirty="0">
                <a:solidFill>
                  <a:srgbClr val="215112"/>
                </a:solidFill>
              </a:rPr>
              <a:t> 	- </a:t>
            </a:r>
            <a:r>
              <a:rPr lang="cs-CZ" sz="1200" dirty="0" smtClean="0">
                <a:solidFill>
                  <a:srgbClr val="215112"/>
                </a:solidFill>
              </a:rPr>
              <a:t>pružnější dosažení </a:t>
            </a:r>
            <a:r>
              <a:rPr lang="cs-CZ" sz="1200" dirty="0">
                <a:solidFill>
                  <a:srgbClr val="215112"/>
                </a:solidFill>
              </a:rPr>
              <a:t>stabilizace trhu</a:t>
            </a:r>
          </a:p>
          <a:p>
            <a:pPr marL="0" indent="0">
              <a:lnSpc>
                <a:spcPct val="150000"/>
              </a:lnSpc>
            </a:pPr>
            <a:r>
              <a:rPr lang="cs-CZ" sz="1200" dirty="0">
                <a:solidFill>
                  <a:srgbClr val="215112"/>
                </a:solidFill>
              </a:rPr>
              <a:t> 	- optimalizace produkčních nákladů</a:t>
            </a:r>
          </a:p>
          <a:p>
            <a:pPr marL="0" indent="0">
              <a:lnSpc>
                <a:spcPct val="150000"/>
              </a:lnSpc>
            </a:pPr>
            <a:r>
              <a:rPr lang="cs-CZ" sz="1200" dirty="0">
                <a:solidFill>
                  <a:srgbClr val="215112"/>
                </a:solidFill>
              </a:rPr>
              <a:t> 	- zajišťování stálosti cen producentů</a:t>
            </a:r>
          </a:p>
          <a:p>
            <a:pPr marL="0" indent="0">
              <a:lnSpc>
                <a:spcPct val="150000"/>
              </a:lnSpc>
            </a:pPr>
            <a:r>
              <a:rPr lang="cs-CZ" sz="1200" dirty="0">
                <a:solidFill>
                  <a:srgbClr val="215112"/>
                </a:solidFill>
              </a:rPr>
              <a:t> 	- </a:t>
            </a:r>
            <a:r>
              <a:rPr lang="cs-CZ" sz="1200" dirty="0" smtClean="0">
                <a:solidFill>
                  <a:srgbClr val="215112"/>
                </a:solidFill>
              </a:rPr>
              <a:t>společné plánování </a:t>
            </a:r>
            <a:endParaRPr lang="cs-CZ" sz="1200" dirty="0">
              <a:solidFill>
                <a:srgbClr val="215112"/>
              </a:solidFill>
            </a:endParaRPr>
          </a:p>
          <a:p>
            <a:pPr marL="0" indent="0">
              <a:lnSpc>
                <a:spcPct val="150000"/>
              </a:lnSpc>
            </a:pPr>
            <a:r>
              <a:rPr lang="cs-CZ" sz="1200" dirty="0">
                <a:solidFill>
                  <a:srgbClr val="215112"/>
                </a:solidFill>
              </a:rPr>
              <a:t> 	- podpora výzkumu a poskytování technické pomoci </a:t>
            </a:r>
            <a:endParaRPr lang="cs-CZ" sz="1200" dirty="0" smtClean="0">
              <a:solidFill>
                <a:srgbClr val="215112"/>
              </a:solidFill>
            </a:endParaRPr>
          </a:p>
          <a:p>
            <a:pPr marL="0" indent="0">
              <a:lnSpc>
                <a:spcPct val="150000"/>
              </a:lnSpc>
            </a:pPr>
            <a:r>
              <a:rPr lang="cs-CZ" sz="1200" dirty="0">
                <a:solidFill>
                  <a:srgbClr val="215112"/>
                </a:solidFill>
              </a:rPr>
              <a:t>	</a:t>
            </a:r>
            <a:r>
              <a:rPr lang="cs-CZ" sz="1200" dirty="0" smtClean="0">
                <a:solidFill>
                  <a:srgbClr val="215112"/>
                </a:solidFill>
              </a:rPr>
              <a:t>- podpora v rámci Národních dotací</a:t>
            </a:r>
          </a:p>
          <a:p>
            <a:pPr marL="0" indent="0">
              <a:lnSpc>
                <a:spcPct val="150000"/>
              </a:lnSpc>
            </a:pPr>
            <a:r>
              <a:rPr lang="cs-CZ" sz="1200" dirty="0" smtClean="0">
                <a:solidFill>
                  <a:srgbClr val="215112"/>
                </a:solidFill>
              </a:rPr>
              <a:t>	- podpora člena OP v rámci Programu rozvoje venkova</a:t>
            </a:r>
            <a:endParaRPr lang="cs-CZ" sz="1200" dirty="0">
              <a:solidFill>
                <a:srgbClr val="21511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572346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8530766" cy="444216"/>
          </a:xfrm>
        </p:spPr>
        <p:txBody>
          <a:bodyPr/>
          <a:lstStyle/>
          <a:p>
            <a:r>
              <a:rPr lang="cs-CZ" dirty="0" smtClean="0"/>
              <a:t>6. </a:t>
            </a:r>
            <a:r>
              <a:rPr lang="cs-CZ" dirty="0"/>
              <a:t>Zemědělská odvětví s působením organizací producentů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1200" b="1" dirty="0">
                <a:solidFill>
                  <a:srgbClr val="034A31"/>
                </a:solidFill>
              </a:rPr>
              <a:t> </a:t>
            </a:r>
            <a:r>
              <a:rPr lang="cs-CZ" sz="1200" b="1" dirty="0">
                <a:solidFill>
                  <a:srgbClr val="215112"/>
                </a:solidFill>
                <a:cs typeface="Times New Roman" panose="02020603050405020304" pitchFamily="18" charset="0"/>
              </a:rPr>
              <a:t>Legislativa ČR:</a:t>
            </a:r>
          </a:p>
          <a:p>
            <a:pPr>
              <a:lnSpc>
                <a:spcPct val="150000"/>
              </a:lnSpc>
            </a:pPr>
            <a:r>
              <a:rPr lang="cs-CZ" sz="1200" dirty="0">
                <a:solidFill>
                  <a:srgbClr val="215112"/>
                </a:solidFill>
                <a:cs typeface="Times New Roman" panose="02020603050405020304" pitchFamily="18" charset="0"/>
              </a:rPr>
              <a:t>       - Nařízení vlády č. </a:t>
            </a:r>
            <a:r>
              <a:rPr lang="cs-CZ" sz="1200" dirty="0">
                <a:solidFill>
                  <a:srgbClr val="215112"/>
                </a:solidFill>
              </a:rPr>
              <a:t>282/2014 Sb. - mléko a mléčné výrobky</a:t>
            </a:r>
          </a:p>
          <a:p>
            <a:pPr>
              <a:lnSpc>
                <a:spcPct val="150000"/>
              </a:lnSpc>
            </a:pPr>
            <a:r>
              <a:rPr lang="cs-CZ" sz="1200" dirty="0">
                <a:solidFill>
                  <a:srgbClr val="215112"/>
                </a:solidFill>
                <a:cs typeface="Times New Roman" panose="02020603050405020304" pitchFamily="18" charset="0"/>
              </a:rPr>
              <a:t>       - Nařízení vlády č. 318/2008 Sb. </a:t>
            </a:r>
            <a:r>
              <a:rPr lang="cs-CZ" sz="1200" dirty="0">
                <a:solidFill>
                  <a:srgbClr val="215112"/>
                </a:solidFill>
              </a:rPr>
              <a:t>- ovoce a zelenina</a:t>
            </a:r>
            <a:endParaRPr lang="cs-CZ" sz="1200" dirty="0">
              <a:solidFill>
                <a:srgbClr val="215112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1200" dirty="0">
                <a:solidFill>
                  <a:srgbClr val="215112"/>
                </a:solidFill>
                <a:cs typeface="Times New Roman" panose="02020603050405020304" pitchFamily="18" charset="0"/>
              </a:rPr>
              <a:t>       - Nařízení  vlády č. 314/2016 Sb.</a:t>
            </a:r>
            <a:r>
              <a:rPr lang="cs-CZ" sz="1200" dirty="0">
                <a:solidFill>
                  <a:srgbClr val="215112"/>
                </a:solidFill>
              </a:rPr>
              <a:t>- pro další odvětví </a:t>
            </a:r>
          </a:p>
          <a:p>
            <a:pPr>
              <a:lnSpc>
                <a:spcPct val="150000"/>
              </a:lnSpc>
            </a:pPr>
            <a:r>
              <a:rPr lang="cs-CZ" sz="1200" dirty="0">
                <a:solidFill>
                  <a:srgbClr val="215112"/>
                </a:solidFill>
              </a:rPr>
              <a:t>		(obiloviny, cukr, chmel, brambory, olejniny-řepka a slunečnice,  olejniny- mák, víno, 	</a:t>
            </a:r>
            <a:r>
              <a:rPr lang="cs-CZ" sz="1200" b="1" dirty="0">
                <a:solidFill>
                  <a:srgbClr val="215112"/>
                </a:solidFill>
              </a:rPr>
              <a:t>květiny </a:t>
            </a:r>
            <a:r>
              <a:rPr lang="cs-CZ" sz="1200" b="1">
                <a:solidFill>
                  <a:srgbClr val="215112"/>
                </a:solidFill>
              </a:rPr>
              <a:t>a </a:t>
            </a:r>
            <a:r>
              <a:rPr lang="cs-CZ" sz="1200" b="1" smtClean="0">
                <a:solidFill>
                  <a:srgbClr val="215112"/>
                </a:solidFill>
              </a:rPr>
              <a:t>školkařské </a:t>
            </a:r>
            <a:r>
              <a:rPr lang="cs-CZ" sz="1200" b="1" dirty="0">
                <a:solidFill>
                  <a:srgbClr val="215112"/>
                </a:solidFill>
              </a:rPr>
              <a:t>výpěstky</a:t>
            </a:r>
            <a:r>
              <a:rPr lang="cs-CZ" sz="1200" dirty="0">
                <a:solidFill>
                  <a:srgbClr val="215112"/>
                </a:solidFill>
              </a:rPr>
              <a:t>, léčivé, aromatické a   kořeninové rostliny, hovězí 	a telecí maso, vepřové maso, skopové a kozí maso, drůbeží maso, vejce) </a:t>
            </a:r>
          </a:p>
          <a:p>
            <a:pPr marL="0">
              <a:lnSpc>
                <a:spcPct val="150000"/>
              </a:lnSpc>
            </a:pPr>
            <a:endParaRPr lang="cs-CZ" sz="1200" b="1" dirty="0">
              <a:solidFill>
                <a:srgbClr val="215112"/>
              </a:solidFill>
            </a:endParaRPr>
          </a:p>
          <a:p>
            <a:pPr marL="0">
              <a:lnSpc>
                <a:spcPct val="150000"/>
              </a:lnSpc>
            </a:pPr>
            <a:r>
              <a:rPr lang="cs-CZ" sz="1200" dirty="0">
                <a:solidFill>
                  <a:srgbClr val="215112"/>
                </a:solidFill>
              </a:rPr>
              <a:t> </a:t>
            </a:r>
            <a:r>
              <a:rPr lang="cs-CZ" sz="1200" b="1" dirty="0">
                <a:solidFill>
                  <a:srgbClr val="034A31"/>
                </a:solidFill>
              </a:rPr>
              <a:t>Typy:</a:t>
            </a:r>
            <a:r>
              <a:rPr lang="cs-CZ" sz="1200" dirty="0">
                <a:solidFill>
                  <a:srgbClr val="034A31"/>
                </a:solidFill>
              </a:rPr>
              <a:t>	</a:t>
            </a:r>
            <a:endParaRPr lang="cs-CZ" sz="1200" dirty="0" smtClean="0">
              <a:solidFill>
                <a:srgbClr val="034A31"/>
              </a:solidFill>
            </a:endParaRPr>
          </a:p>
          <a:p>
            <a:pPr marL="400050" lvl="1" indent="0">
              <a:lnSpc>
                <a:spcPct val="150000"/>
              </a:lnSpc>
              <a:buNone/>
            </a:pPr>
            <a:r>
              <a:rPr lang="cs-CZ" sz="1200" dirty="0" smtClean="0">
                <a:solidFill>
                  <a:srgbClr val="034A31"/>
                </a:solidFill>
              </a:rPr>
              <a:t>- organizace </a:t>
            </a:r>
            <a:r>
              <a:rPr lang="cs-CZ" sz="1200" dirty="0">
                <a:solidFill>
                  <a:srgbClr val="034A31"/>
                </a:solidFill>
              </a:rPr>
              <a:t>producentů - národní, nadnárodní 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sz="1200" dirty="0" smtClean="0">
                <a:solidFill>
                  <a:srgbClr val="034A31"/>
                </a:solidFill>
              </a:rPr>
              <a:t>- sdružení </a:t>
            </a:r>
            <a:r>
              <a:rPr lang="cs-CZ" sz="1200" dirty="0">
                <a:solidFill>
                  <a:srgbClr val="034A31"/>
                </a:solidFill>
              </a:rPr>
              <a:t>organizací producentů - národní, nadnárodní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sz="1200" dirty="0" smtClean="0">
                <a:solidFill>
                  <a:srgbClr val="034A31"/>
                </a:solidFill>
              </a:rPr>
              <a:t>- mezioborové </a:t>
            </a:r>
            <a:r>
              <a:rPr lang="cs-CZ" sz="1200" dirty="0">
                <a:solidFill>
                  <a:srgbClr val="034A31"/>
                </a:solidFill>
              </a:rPr>
              <a:t>organizace </a:t>
            </a:r>
            <a:endParaRPr lang="cs-CZ" sz="1200" strike="sngStrike" dirty="0">
              <a:solidFill>
                <a:srgbClr val="034A31"/>
              </a:solidFill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614431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Šablona pro prezentace SZIF">
  <a:themeElements>
    <a:clrScheme name="Szif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Szif">
      <a:majorFont>
        <a:latin typeface="Verdana"/>
        <a:ea typeface=""/>
        <a:cs typeface=""/>
      </a:majorFont>
      <a:minorFont>
        <a:latin typeface="Arial Black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EF6EB"/>
        </a:solidFill>
        <a:ln w="3175" cap="flat" cmpd="sng" algn="ctr">
          <a:solidFill>
            <a:srgbClr val="21511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457200" marR="0" indent="-45720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EF6EB"/>
        </a:solidFill>
        <a:ln w="3175" cap="flat" cmpd="sng" algn="ctr">
          <a:solidFill>
            <a:srgbClr val="21511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457200" marR="0" indent="-45720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zif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f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f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f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pro prezentace SZIF</Template>
  <TotalTime>910</TotalTime>
  <Words>865</Words>
  <Application>Microsoft Office PowerPoint</Application>
  <PresentationFormat>Předvádění na obrazovce (4:3)</PresentationFormat>
  <Paragraphs>243</Paragraphs>
  <Slides>17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Times New Roman</vt:lpstr>
      <vt:lpstr>Verdana</vt:lpstr>
      <vt:lpstr>Wingdings</vt:lpstr>
      <vt:lpstr>Šablona pro prezentace SZIF</vt:lpstr>
      <vt:lpstr>Společná organizace trhů  Organizace producentů (registrace a její přínosy)</vt:lpstr>
      <vt:lpstr>Obsah</vt:lpstr>
      <vt:lpstr>1. Trh s živými rostlinami a květinami v celosvětovém měřítku </vt:lpstr>
      <vt:lpstr>2. Trh s živými rostlinami a květinami v EU</vt:lpstr>
      <vt:lpstr>2.Trh s živými rostlinami a květinami v EU</vt:lpstr>
      <vt:lpstr>3. Podíl členů svazu školkařů a sdružení lesních školkařů na trhu ČR</vt:lpstr>
      <vt:lpstr>4. Společná organizace trhu (SOT) EU – živé rostliny a květiny</vt:lpstr>
      <vt:lpstr>5. Přínos sdružování producentů v rámci SOT</vt:lpstr>
      <vt:lpstr>6. Zemědělská odvětví s působením organizací producentů v ČR</vt:lpstr>
      <vt:lpstr>7. Nařízení vlády č. 314/2016 Sb.</vt:lpstr>
      <vt:lpstr>8. Proces uznání za OP </vt:lpstr>
      <vt:lpstr>9. Hlášení a kontrola OP po uznání</vt:lpstr>
      <vt:lpstr>10. Odebrání uznání</vt:lpstr>
      <vt:lpstr>11. Uznané organizace producentů pro další odvětví</vt:lpstr>
      <vt:lpstr>12. Uznané organizace producentů v odvětví ovoce a zeleniny</vt:lpstr>
      <vt:lpstr>13. Uznané organizace producentů v odvětví mléka</vt:lpstr>
      <vt:lpstr>Prezentace aplikace PowerPoint</vt:lpstr>
    </vt:vector>
  </TitlesOfParts>
  <Company>MÉDEA a.s.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Michaela Černá</dc:creator>
  <cp:lastModifiedBy>Burdová Ivana Ing. CSc.</cp:lastModifiedBy>
  <cp:revision>66</cp:revision>
  <cp:lastPrinted>2018-01-10T08:41:03Z</cp:lastPrinted>
  <dcterms:created xsi:type="dcterms:W3CDTF">2015-03-03T08:34:53Z</dcterms:created>
  <dcterms:modified xsi:type="dcterms:W3CDTF">2018-01-10T08:42:05Z</dcterms:modified>
</cp:coreProperties>
</file>